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notesSlides/notesSlide14.xml" ContentType="application/vnd.openxmlformats-officedocument.presentationml.notesSlide+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8" r:id="rId1"/>
    <p:sldMasterId id="2147483692" r:id="rId2"/>
  </p:sldMasterIdLst>
  <p:notesMasterIdLst>
    <p:notesMasterId r:id="rId20"/>
  </p:notesMasterIdLst>
  <p:handoutMasterIdLst>
    <p:handoutMasterId r:id="rId21"/>
  </p:handoutMasterIdLst>
  <p:sldIdLst>
    <p:sldId id="312" r:id="rId3"/>
    <p:sldId id="601" r:id="rId4"/>
    <p:sldId id="678" r:id="rId5"/>
    <p:sldId id="681" r:id="rId6"/>
    <p:sldId id="528" r:id="rId7"/>
    <p:sldId id="676" r:id="rId8"/>
    <p:sldId id="674" r:id="rId9"/>
    <p:sldId id="675" r:id="rId10"/>
    <p:sldId id="657" r:id="rId11"/>
    <p:sldId id="626" r:id="rId12"/>
    <p:sldId id="628" r:id="rId13"/>
    <p:sldId id="613" r:id="rId14"/>
    <p:sldId id="566" r:id="rId15"/>
    <p:sldId id="662" r:id="rId16"/>
    <p:sldId id="682" r:id="rId17"/>
    <p:sldId id="677" r:id="rId18"/>
    <p:sldId id="336" r:id="rId1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842831"/>
    <a:srgbClr val="E0F4FC"/>
    <a:srgbClr val="0072B9"/>
    <a:srgbClr val="F1F9FF"/>
    <a:srgbClr val="E8FDFF"/>
    <a:srgbClr val="E6FAFC"/>
    <a:srgbClr val="F58620"/>
    <a:srgbClr val="FDE7CA"/>
    <a:srgbClr val="FEEFDC"/>
    <a:srgbClr val="FDC21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74576CE-BAD1-BE4A-8E69-07EDC7F28F4C}" v="23" dt="2022-03-26T00:15:37.669"/>
  </p1510:revLst>
</p1510:revInfo>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EB344D84-9AFB-497E-A393-DC336BA19D2E}" styleName="Medium Style 3 - Accent 3">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3"/>
          </a:solidFill>
        </a:fill>
      </a:tcStyle>
    </a:lastCol>
    <a:firstCol>
      <a:tcTxStyle b="on">
        <a:fontRef idx="minor">
          <a:scrgbClr r="0" g="0" b="0"/>
        </a:fontRef>
        <a:schemeClr val="lt1"/>
      </a:tcTxStyle>
      <a:tcStyle>
        <a:tcBdr/>
        <a:fill>
          <a:solidFill>
            <a:schemeClr val="accent3"/>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3"/>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85BE263C-DBD7-4A20-BB59-AAB30ACAA65A}" styleName="Medium Style 3 - Accent 2">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2"/>
          </a:solidFill>
        </a:fill>
      </a:tcStyle>
    </a:lastCol>
    <a:firstCol>
      <a:tcTxStyle b="on">
        <a:fontRef idx="minor">
          <a:scrgbClr r="0" g="0" b="0"/>
        </a:fontRef>
        <a:schemeClr val="lt1"/>
      </a:tcTxStyle>
      <a:tcStyle>
        <a:tcBdr/>
        <a:fill>
          <a:solidFill>
            <a:schemeClr val="accent2"/>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2"/>
          </a:solidFill>
        </a:fill>
      </a:tcStyle>
    </a:firstRow>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0E3FDE45-AF77-4B5C-9715-49D594BDF05E}" styleName="Light Style 1 - Accent 2">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firstRow>
      <a:tcTxStyle b="on"/>
      <a:tcStyle>
        <a:tcBdr>
          <a:bottom>
            <a:ln w="12700" cmpd="sng">
              <a:solidFill>
                <a:schemeClr val="accent2"/>
              </a:solidFill>
            </a:ln>
          </a:bottom>
        </a:tcBdr>
        <a:fill>
          <a:noFill/>
        </a:fill>
      </a:tcStyle>
    </a:firstRow>
  </a:tblStyle>
  <a:tblStyle styleId="{72833802-FEF1-4C79-8D5D-14CF1EAF98D9}" styleName="Light Style 2 - Accent 2">
    <a:wholeTbl>
      <a:tcTxStyle>
        <a:fontRef idx="minor">
          <a:scrgbClr r="0" g="0" b="0"/>
        </a:fontRef>
        <a:schemeClr val="tx1"/>
      </a:tcTxStyle>
      <a:tcStyle>
        <a:tcBdr>
          <a:left>
            <a:lnRef idx="1">
              <a:schemeClr val="accent2"/>
            </a:lnRef>
          </a:left>
          <a:right>
            <a:lnRef idx="1">
              <a:schemeClr val="accent2"/>
            </a:lnRef>
          </a:right>
          <a:top>
            <a:lnRef idx="1">
              <a:schemeClr val="accent2"/>
            </a:lnRef>
          </a:top>
          <a:bottom>
            <a:lnRef idx="1">
              <a:schemeClr val="accent2"/>
            </a:lnRef>
          </a:bottom>
          <a:insideH>
            <a:ln>
              <a:noFill/>
            </a:ln>
          </a:insideH>
          <a:insideV>
            <a:ln>
              <a:noFill/>
            </a:ln>
          </a:insideV>
        </a:tcBdr>
        <a:fill>
          <a:noFill/>
        </a:fill>
      </a:tcStyle>
    </a:wholeTbl>
    <a:band1H>
      <a:tcStyle>
        <a:tcBdr>
          <a:top>
            <a:lnRef idx="1">
              <a:schemeClr val="accent2"/>
            </a:lnRef>
          </a:top>
          <a:bottom>
            <a:lnRef idx="1">
              <a:schemeClr val="accent2"/>
            </a:lnRef>
          </a:bottom>
        </a:tcBdr>
      </a:tcStyle>
    </a:band1H>
    <a:band1V>
      <a:tcStyle>
        <a:tcBdr>
          <a:left>
            <a:lnRef idx="1">
              <a:schemeClr val="accent2"/>
            </a:lnRef>
          </a:left>
          <a:right>
            <a:lnRef idx="1">
              <a:schemeClr val="accent2"/>
            </a:lnRef>
          </a:right>
        </a:tcBdr>
      </a:tcStyle>
    </a:band1V>
    <a:band2V>
      <a:tcStyle>
        <a:tcBdr>
          <a:left>
            <a:lnRef idx="1">
              <a:schemeClr val="accent2"/>
            </a:lnRef>
          </a:left>
          <a:right>
            <a:lnRef idx="1">
              <a:schemeClr val="accent2"/>
            </a:lnRef>
          </a:right>
        </a:tcBdr>
      </a:tcStyle>
    </a:band2V>
    <a:lastCol>
      <a:tcTxStyle b="on"/>
      <a:tcStyle>
        <a:tcBdr/>
      </a:tcStyle>
    </a:lastCol>
    <a:firstCol>
      <a:tcTxStyle b="on"/>
      <a:tcStyle>
        <a:tcBdr/>
      </a:tcStyle>
    </a:firstCol>
    <a:lastRow>
      <a:tcTxStyle b="on"/>
      <a:tcStyle>
        <a:tcBdr>
          <a:top>
            <a:ln w="50800" cmpd="dbl">
              <a:solidFill>
                <a:schemeClr val="accent2"/>
              </a:solidFill>
            </a:ln>
          </a:top>
        </a:tcBdr>
      </a:tcStyle>
    </a:lastRow>
    <a:firstRow>
      <a:tcTxStyle b="on">
        <a:fontRef idx="minor">
          <a:scrgbClr r="0" g="0" b="0"/>
        </a:fontRef>
        <a:schemeClr val="bg1"/>
      </a:tcTxStyle>
      <a:tcStyle>
        <a:tcBdr/>
        <a:fillRef idx="1">
          <a:schemeClr val="accent2"/>
        </a:fillRef>
      </a:tcStyle>
    </a:firstRow>
  </a:tblStyle>
  <a:tblStyle styleId="{9DCAF9ED-07DC-4A11-8D7F-57B35C25682E}" styleName="Medium Style 1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1V>
      <a:tcStyle>
        <a:tcBdr/>
        <a:fill>
          <a:solidFill>
            <a:schemeClr val="accent2">
              <a:tint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firstRow>
      <a:tcTxStyle b="on">
        <a:fontRef idx="minor">
          <a:scrgbClr r="0" g="0" b="0"/>
        </a:fontRef>
        <a:schemeClr val="lt1"/>
      </a:tcTxStyle>
      <a:tcStyle>
        <a:tcBdr/>
        <a:fill>
          <a:solidFill>
            <a:schemeClr val="accent2"/>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558" autoAdjust="0"/>
    <p:restoredTop sz="57911"/>
  </p:normalViewPr>
  <p:slideViewPr>
    <p:cSldViewPr snapToGrid="0" snapToObjects="1">
      <p:cViewPr varScale="1">
        <p:scale>
          <a:sx n="62" d="100"/>
          <a:sy n="62" d="100"/>
        </p:scale>
        <p:origin x="2208" y="184"/>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66" d="100"/>
        <a:sy n="66" d="100"/>
      </p:scale>
      <p:origin x="0" y="0"/>
    </p:cViewPr>
  </p:sorterViewPr>
  <p:notesViewPr>
    <p:cSldViewPr snapToGrid="0" snapToObjects="1">
      <p:cViewPr varScale="1">
        <p:scale>
          <a:sx n="93" d="100"/>
          <a:sy n="93" d="100"/>
        </p:scale>
        <p:origin x="3784" y="21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microsoft.com/office/2015/10/relationships/revisionInfo" Target="revisionInfo.xml"/><Relationship Id="rId3" Type="http://schemas.openxmlformats.org/officeDocument/2006/relationships/slide" Target="slides/slide1.xml"/><Relationship Id="rId21"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heme" Target="theme/theme1.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viewProps" Target="viewProps.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presProps" Target="pres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3DC288A-B971-4EEF-A090-27345A01DDA2}"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4E6432B2-830F-42C8-A0D0-AB2B3E56346B}">
      <dgm:prSet phldrT="[Text]"/>
      <dgm:spPr/>
      <dgm:t>
        <a:bodyPr/>
        <a:lstStyle/>
        <a:p>
          <a:r>
            <a:rPr lang="en-US" dirty="0"/>
            <a:t>Duty of Care</a:t>
          </a:r>
        </a:p>
      </dgm:t>
    </dgm:pt>
    <dgm:pt modelId="{50C6A609-4B20-4D07-B144-BC021003EF70}" type="parTrans" cxnId="{92BB33E0-E9BE-4AC3-9610-7CFDBE2EF173}">
      <dgm:prSet/>
      <dgm:spPr/>
      <dgm:t>
        <a:bodyPr/>
        <a:lstStyle/>
        <a:p>
          <a:endParaRPr lang="en-US"/>
        </a:p>
      </dgm:t>
    </dgm:pt>
    <dgm:pt modelId="{13C2E52F-2EE5-42F3-B417-D7E6B90F6E94}" type="sibTrans" cxnId="{92BB33E0-E9BE-4AC3-9610-7CFDBE2EF173}">
      <dgm:prSet/>
      <dgm:spPr/>
      <dgm:t>
        <a:bodyPr/>
        <a:lstStyle/>
        <a:p>
          <a:endParaRPr lang="en-US"/>
        </a:p>
      </dgm:t>
    </dgm:pt>
    <dgm:pt modelId="{A5D04EAB-F2B8-4F6A-BB40-2FB6B64E0459}">
      <dgm:prSet phldrT="[Text]"/>
      <dgm:spPr/>
      <dgm:t>
        <a:bodyPr/>
        <a:lstStyle/>
        <a:p>
          <a:r>
            <a:rPr lang="en-US" dirty="0"/>
            <a:t>Duty of Loyalty</a:t>
          </a:r>
        </a:p>
      </dgm:t>
    </dgm:pt>
    <dgm:pt modelId="{AFCBE9A5-E013-44C8-A9CD-678ED5B47963}" type="parTrans" cxnId="{C8638DB4-6043-44C8-AEAC-3B1C73524D94}">
      <dgm:prSet/>
      <dgm:spPr/>
      <dgm:t>
        <a:bodyPr/>
        <a:lstStyle/>
        <a:p>
          <a:endParaRPr lang="en-US"/>
        </a:p>
      </dgm:t>
    </dgm:pt>
    <dgm:pt modelId="{4F226DE1-FCEC-44F0-9640-4030DAC13DD1}" type="sibTrans" cxnId="{C8638DB4-6043-44C8-AEAC-3B1C73524D94}">
      <dgm:prSet/>
      <dgm:spPr/>
      <dgm:t>
        <a:bodyPr/>
        <a:lstStyle/>
        <a:p>
          <a:endParaRPr lang="en-US"/>
        </a:p>
      </dgm:t>
    </dgm:pt>
    <dgm:pt modelId="{A655B07C-F4DE-4EDA-B5FA-4A4B98B2C5E7}">
      <dgm:prSet phldrT="[Text]"/>
      <dgm:spPr/>
      <dgm:t>
        <a:bodyPr/>
        <a:lstStyle/>
        <a:p>
          <a:r>
            <a:rPr lang="en-US" dirty="0"/>
            <a:t>Duty of Obedience</a:t>
          </a:r>
        </a:p>
      </dgm:t>
    </dgm:pt>
    <dgm:pt modelId="{78313BD8-140A-4648-89E2-11956A6129D9}" type="parTrans" cxnId="{EFAFABBE-5F11-462C-AC01-84983B78CF60}">
      <dgm:prSet/>
      <dgm:spPr/>
      <dgm:t>
        <a:bodyPr/>
        <a:lstStyle/>
        <a:p>
          <a:endParaRPr lang="en-US"/>
        </a:p>
      </dgm:t>
    </dgm:pt>
    <dgm:pt modelId="{0C7C2BE2-0729-4340-97B6-2330F8FF0461}" type="sibTrans" cxnId="{EFAFABBE-5F11-462C-AC01-84983B78CF60}">
      <dgm:prSet/>
      <dgm:spPr/>
      <dgm:t>
        <a:bodyPr/>
        <a:lstStyle/>
        <a:p>
          <a:endParaRPr lang="en-US"/>
        </a:p>
      </dgm:t>
    </dgm:pt>
    <dgm:pt modelId="{36AAB408-0743-440D-B7A6-A2EA8FF473FB}" type="pres">
      <dgm:prSet presAssocID="{D3DC288A-B971-4EEF-A090-27345A01DDA2}" presName="linear" presStyleCnt="0">
        <dgm:presLayoutVars>
          <dgm:dir/>
          <dgm:animLvl val="lvl"/>
          <dgm:resizeHandles val="exact"/>
        </dgm:presLayoutVars>
      </dgm:prSet>
      <dgm:spPr/>
    </dgm:pt>
    <dgm:pt modelId="{8A441DC0-1667-47D4-8E86-6DC2C74603DF}" type="pres">
      <dgm:prSet presAssocID="{4E6432B2-830F-42C8-A0D0-AB2B3E56346B}" presName="parentLin" presStyleCnt="0"/>
      <dgm:spPr/>
    </dgm:pt>
    <dgm:pt modelId="{0B80424E-6804-4166-B0E8-27CE62F019A0}" type="pres">
      <dgm:prSet presAssocID="{4E6432B2-830F-42C8-A0D0-AB2B3E56346B}" presName="parentLeftMargin" presStyleLbl="node1" presStyleIdx="0" presStyleCnt="3"/>
      <dgm:spPr/>
    </dgm:pt>
    <dgm:pt modelId="{682DB975-930A-4E78-A957-9CBD5D8ED744}" type="pres">
      <dgm:prSet presAssocID="{4E6432B2-830F-42C8-A0D0-AB2B3E56346B}" presName="parentText" presStyleLbl="node1" presStyleIdx="0" presStyleCnt="3">
        <dgm:presLayoutVars>
          <dgm:chMax val="0"/>
          <dgm:bulletEnabled val="1"/>
        </dgm:presLayoutVars>
      </dgm:prSet>
      <dgm:spPr/>
    </dgm:pt>
    <dgm:pt modelId="{1E0BA029-C990-4A16-A66E-144C561A4683}" type="pres">
      <dgm:prSet presAssocID="{4E6432B2-830F-42C8-A0D0-AB2B3E56346B}" presName="negativeSpace" presStyleCnt="0"/>
      <dgm:spPr/>
    </dgm:pt>
    <dgm:pt modelId="{FE9ECFF2-7BF4-4547-A845-50344BF6F2C0}" type="pres">
      <dgm:prSet presAssocID="{4E6432B2-830F-42C8-A0D0-AB2B3E56346B}" presName="childText" presStyleLbl="conFgAcc1" presStyleIdx="0" presStyleCnt="3">
        <dgm:presLayoutVars>
          <dgm:bulletEnabled val="1"/>
        </dgm:presLayoutVars>
      </dgm:prSet>
      <dgm:spPr/>
    </dgm:pt>
    <dgm:pt modelId="{D117888D-B166-4024-BC37-F4088B513734}" type="pres">
      <dgm:prSet presAssocID="{13C2E52F-2EE5-42F3-B417-D7E6B90F6E94}" presName="spaceBetweenRectangles" presStyleCnt="0"/>
      <dgm:spPr/>
    </dgm:pt>
    <dgm:pt modelId="{A182B397-166E-4283-9BDB-B257D99858E7}" type="pres">
      <dgm:prSet presAssocID="{A5D04EAB-F2B8-4F6A-BB40-2FB6B64E0459}" presName="parentLin" presStyleCnt="0"/>
      <dgm:spPr/>
    </dgm:pt>
    <dgm:pt modelId="{BE15248F-4504-4159-8C04-B9B45F2A60B3}" type="pres">
      <dgm:prSet presAssocID="{A5D04EAB-F2B8-4F6A-BB40-2FB6B64E0459}" presName="parentLeftMargin" presStyleLbl="node1" presStyleIdx="0" presStyleCnt="3"/>
      <dgm:spPr/>
    </dgm:pt>
    <dgm:pt modelId="{B6275CA6-8518-4462-9FFD-B3BCB6215944}" type="pres">
      <dgm:prSet presAssocID="{A5D04EAB-F2B8-4F6A-BB40-2FB6B64E0459}" presName="parentText" presStyleLbl="node1" presStyleIdx="1" presStyleCnt="3">
        <dgm:presLayoutVars>
          <dgm:chMax val="0"/>
          <dgm:bulletEnabled val="1"/>
        </dgm:presLayoutVars>
      </dgm:prSet>
      <dgm:spPr/>
    </dgm:pt>
    <dgm:pt modelId="{374A9419-DE8F-4E49-AE77-243826349DEA}" type="pres">
      <dgm:prSet presAssocID="{A5D04EAB-F2B8-4F6A-BB40-2FB6B64E0459}" presName="negativeSpace" presStyleCnt="0"/>
      <dgm:spPr/>
    </dgm:pt>
    <dgm:pt modelId="{EC8EF9BC-6AE7-4538-A010-A206F8996F22}" type="pres">
      <dgm:prSet presAssocID="{A5D04EAB-F2B8-4F6A-BB40-2FB6B64E0459}" presName="childText" presStyleLbl="conFgAcc1" presStyleIdx="1" presStyleCnt="3">
        <dgm:presLayoutVars>
          <dgm:bulletEnabled val="1"/>
        </dgm:presLayoutVars>
      </dgm:prSet>
      <dgm:spPr/>
    </dgm:pt>
    <dgm:pt modelId="{C55205C0-59F6-406B-AAA7-154A14D6AC30}" type="pres">
      <dgm:prSet presAssocID="{4F226DE1-FCEC-44F0-9640-4030DAC13DD1}" presName="spaceBetweenRectangles" presStyleCnt="0"/>
      <dgm:spPr/>
    </dgm:pt>
    <dgm:pt modelId="{E6A5F7F8-8866-4D4C-9CEC-96EBEE96A3E9}" type="pres">
      <dgm:prSet presAssocID="{A655B07C-F4DE-4EDA-B5FA-4A4B98B2C5E7}" presName="parentLin" presStyleCnt="0"/>
      <dgm:spPr/>
    </dgm:pt>
    <dgm:pt modelId="{4BACC74B-F9EC-48C1-8C31-E4271CF6556D}" type="pres">
      <dgm:prSet presAssocID="{A655B07C-F4DE-4EDA-B5FA-4A4B98B2C5E7}" presName="parentLeftMargin" presStyleLbl="node1" presStyleIdx="1" presStyleCnt="3"/>
      <dgm:spPr/>
    </dgm:pt>
    <dgm:pt modelId="{9C4D4D43-1C9C-418F-BA5F-84D42CC48BFB}" type="pres">
      <dgm:prSet presAssocID="{A655B07C-F4DE-4EDA-B5FA-4A4B98B2C5E7}" presName="parentText" presStyleLbl="node1" presStyleIdx="2" presStyleCnt="3">
        <dgm:presLayoutVars>
          <dgm:chMax val="0"/>
          <dgm:bulletEnabled val="1"/>
        </dgm:presLayoutVars>
      </dgm:prSet>
      <dgm:spPr/>
    </dgm:pt>
    <dgm:pt modelId="{E170AE19-90B4-429F-9332-23B8D1752DFF}" type="pres">
      <dgm:prSet presAssocID="{A655B07C-F4DE-4EDA-B5FA-4A4B98B2C5E7}" presName="negativeSpace" presStyleCnt="0"/>
      <dgm:spPr/>
    </dgm:pt>
    <dgm:pt modelId="{5735BA04-E7A1-4089-A5F3-52E89F5D1E25}" type="pres">
      <dgm:prSet presAssocID="{A655B07C-F4DE-4EDA-B5FA-4A4B98B2C5E7}" presName="childText" presStyleLbl="conFgAcc1" presStyleIdx="2" presStyleCnt="3">
        <dgm:presLayoutVars>
          <dgm:bulletEnabled val="1"/>
        </dgm:presLayoutVars>
      </dgm:prSet>
      <dgm:spPr/>
    </dgm:pt>
  </dgm:ptLst>
  <dgm:cxnLst>
    <dgm:cxn modelId="{6AB43100-CD73-43C9-B97D-1DFA770D99D9}" type="presOf" srcId="{A655B07C-F4DE-4EDA-B5FA-4A4B98B2C5E7}" destId="{4BACC74B-F9EC-48C1-8C31-E4271CF6556D}" srcOrd="0" destOrd="0" presId="urn:microsoft.com/office/officeart/2005/8/layout/list1"/>
    <dgm:cxn modelId="{6D45FE0F-E258-414A-AE72-D42832F766A1}" type="presOf" srcId="{4E6432B2-830F-42C8-A0D0-AB2B3E56346B}" destId="{682DB975-930A-4E78-A957-9CBD5D8ED744}" srcOrd="1" destOrd="0" presId="urn:microsoft.com/office/officeart/2005/8/layout/list1"/>
    <dgm:cxn modelId="{91291614-E462-460A-8A5B-80DB1E8082A4}" type="presOf" srcId="{D3DC288A-B971-4EEF-A090-27345A01DDA2}" destId="{36AAB408-0743-440D-B7A6-A2EA8FF473FB}" srcOrd="0" destOrd="0" presId="urn:microsoft.com/office/officeart/2005/8/layout/list1"/>
    <dgm:cxn modelId="{89BFB781-19CE-4ACC-A5C3-47C00F1E30E2}" type="presOf" srcId="{A655B07C-F4DE-4EDA-B5FA-4A4B98B2C5E7}" destId="{9C4D4D43-1C9C-418F-BA5F-84D42CC48BFB}" srcOrd="1" destOrd="0" presId="urn:microsoft.com/office/officeart/2005/8/layout/list1"/>
    <dgm:cxn modelId="{03087C95-3925-4B04-905A-6F25B29B1530}" type="presOf" srcId="{A5D04EAB-F2B8-4F6A-BB40-2FB6B64E0459}" destId="{BE15248F-4504-4159-8C04-B9B45F2A60B3}" srcOrd="0" destOrd="0" presId="urn:microsoft.com/office/officeart/2005/8/layout/list1"/>
    <dgm:cxn modelId="{620B23AA-4EEB-4C2E-B288-7DC116616921}" type="presOf" srcId="{A5D04EAB-F2B8-4F6A-BB40-2FB6B64E0459}" destId="{B6275CA6-8518-4462-9FFD-B3BCB6215944}" srcOrd="1" destOrd="0" presId="urn:microsoft.com/office/officeart/2005/8/layout/list1"/>
    <dgm:cxn modelId="{C8638DB4-6043-44C8-AEAC-3B1C73524D94}" srcId="{D3DC288A-B971-4EEF-A090-27345A01DDA2}" destId="{A5D04EAB-F2B8-4F6A-BB40-2FB6B64E0459}" srcOrd="1" destOrd="0" parTransId="{AFCBE9A5-E013-44C8-A9CD-678ED5B47963}" sibTransId="{4F226DE1-FCEC-44F0-9640-4030DAC13DD1}"/>
    <dgm:cxn modelId="{EFAFABBE-5F11-462C-AC01-84983B78CF60}" srcId="{D3DC288A-B971-4EEF-A090-27345A01DDA2}" destId="{A655B07C-F4DE-4EDA-B5FA-4A4B98B2C5E7}" srcOrd="2" destOrd="0" parTransId="{78313BD8-140A-4648-89E2-11956A6129D9}" sibTransId="{0C7C2BE2-0729-4340-97B6-2330F8FF0461}"/>
    <dgm:cxn modelId="{47D6B2C7-4CA5-4550-9630-E95325C3ACD8}" type="presOf" srcId="{4E6432B2-830F-42C8-A0D0-AB2B3E56346B}" destId="{0B80424E-6804-4166-B0E8-27CE62F019A0}" srcOrd="0" destOrd="0" presId="urn:microsoft.com/office/officeart/2005/8/layout/list1"/>
    <dgm:cxn modelId="{92BB33E0-E9BE-4AC3-9610-7CFDBE2EF173}" srcId="{D3DC288A-B971-4EEF-A090-27345A01DDA2}" destId="{4E6432B2-830F-42C8-A0D0-AB2B3E56346B}" srcOrd="0" destOrd="0" parTransId="{50C6A609-4B20-4D07-B144-BC021003EF70}" sibTransId="{13C2E52F-2EE5-42F3-B417-D7E6B90F6E94}"/>
    <dgm:cxn modelId="{F6235927-3731-45F7-BCBA-68EAF6E2F130}" type="presParOf" srcId="{36AAB408-0743-440D-B7A6-A2EA8FF473FB}" destId="{8A441DC0-1667-47D4-8E86-6DC2C74603DF}" srcOrd="0" destOrd="0" presId="urn:microsoft.com/office/officeart/2005/8/layout/list1"/>
    <dgm:cxn modelId="{B8237353-7B3A-4255-962A-58CD51B1BDFA}" type="presParOf" srcId="{8A441DC0-1667-47D4-8E86-6DC2C74603DF}" destId="{0B80424E-6804-4166-B0E8-27CE62F019A0}" srcOrd="0" destOrd="0" presId="urn:microsoft.com/office/officeart/2005/8/layout/list1"/>
    <dgm:cxn modelId="{34CC53FA-1D09-4BEF-8E7F-B38557ADA849}" type="presParOf" srcId="{8A441DC0-1667-47D4-8E86-6DC2C74603DF}" destId="{682DB975-930A-4E78-A957-9CBD5D8ED744}" srcOrd="1" destOrd="0" presId="urn:microsoft.com/office/officeart/2005/8/layout/list1"/>
    <dgm:cxn modelId="{FC0A70B3-4988-434C-B098-8563A0398F08}" type="presParOf" srcId="{36AAB408-0743-440D-B7A6-A2EA8FF473FB}" destId="{1E0BA029-C990-4A16-A66E-144C561A4683}" srcOrd="1" destOrd="0" presId="urn:microsoft.com/office/officeart/2005/8/layout/list1"/>
    <dgm:cxn modelId="{EB3B6824-93D5-4310-9EDE-5DABB5C17935}" type="presParOf" srcId="{36AAB408-0743-440D-B7A6-A2EA8FF473FB}" destId="{FE9ECFF2-7BF4-4547-A845-50344BF6F2C0}" srcOrd="2" destOrd="0" presId="urn:microsoft.com/office/officeart/2005/8/layout/list1"/>
    <dgm:cxn modelId="{5D4FD68D-83E3-4735-A10B-A10245C1E4AD}" type="presParOf" srcId="{36AAB408-0743-440D-B7A6-A2EA8FF473FB}" destId="{D117888D-B166-4024-BC37-F4088B513734}" srcOrd="3" destOrd="0" presId="urn:microsoft.com/office/officeart/2005/8/layout/list1"/>
    <dgm:cxn modelId="{AC7B1F19-C492-4F8B-83DE-E11A178846A5}" type="presParOf" srcId="{36AAB408-0743-440D-B7A6-A2EA8FF473FB}" destId="{A182B397-166E-4283-9BDB-B257D99858E7}" srcOrd="4" destOrd="0" presId="urn:microsoft.com/office/officeart/2005/8/layout/list1"/>
    <dgm:cxn modelId="{6AB52053-44EE-4964-9BC0-CCCD01BC76BD}" type="presParOf" srcId="{A182B397-166E-4283-9BDB-B257D99858E7}" destId="{BE15248F-4504-4159-8C04-B9B45F2A60B3}" srcOrd="0" destOrd="0" presId="urn:microsoft.com/office/officeart/2005/8/layout/list1"/>
    <dgm:cxn modelId="{545F53E2-47DD-41E5-B7EF-AAF73643D422}" type="presParOf" srcId="{A182B397-166E-4283-9BDB-B257D99858E7}" destId="{B6275CA6-8518-4462-9FFD-B3BCB6215944}" srcOrd="1" destOrd="0" presId="urn:microsoft.com/office/officeart/2005/8/layout/list1"/>
    <dgm:cxn modelId="{0312E294-68AA-433A-8A9B-BC6B3072FF85}" type="presParOf" srcId="{36AAB408-0743-440D-B7A6-A2EA8FF473FB}" destId="{374A9419-DE8F-4E49-AE77-243826349DEA}" srcOrd="5" destOrd="0" presId="urn:microsoft.com/office/officeart/2005/8/layout/list1"/>
    <dgm:cxn modelId="{27DEF815-C095-41BE-AEAB-BD917A0A7F1A}" type="presParOf" srcId="{36AAB408-0743-440D-B7A6-A2EA8FF473FB}" destId="{EC8EF9BC-6AE7-4538-A010-A206F8996F22}" srcOrd="6" destOrd="0" presId="urn:microsoft.com/office/officeart/2005/8/layout/list1"/>
    <dgm:cxn modelId="{B84B3973-071D-46C7-8F15-0C7AB245B34D}" type="presParOf" srcId="{36AAB408-0743-440D-B7A6-A2EA8FF473FB}" destId="{C55205C0-59F6-406B-AAA7-154A14D6AC30}" srcOrd="7" destOrd="0" presId="urn:microsoft.com/office/officeart/2005/8/layout/list1"/>
    <dgm:cxn modelId="{31C9852F-29D7-4587-99BE-3932D8F49B33}" type="presParOf" srcId="{36AAB408-0743-440D-B7A6-A2EA8FF473FB}" destId="{E6A5F7F8-8866-4D4C-9CEC-96EBEE96A3E9}" srcOrd="8" destOrd="0" presId="urn:microsoft.com/office/officeart/2005/8/layout/list1"/>
    <dgm:cxn modelId="{A0EDF1F0-1BA4-4F0E-A1B6-CBCD081EFB18}" type="presParOf" srcId="{E6A5F7F8-8866-4D4C-9CEC-96EBEE96A3E9}" destId="{4BACC74B-F9EC-48C1-8C31-E4271CF6556D}" srcOrd="0" destOrd="0" presId="urn:microsoft.com/office/officeart/2005/8/layout/list1"/>
    <dgm:cxn modelId="{8FEAF69A-5EB9-43DD-B098-7F164ABBE565}" type="presParOf" srcId="{E6A5F7F8-8866-4D4C-9CEC-96EBEE96A3E9}" destId="{9C4D4D43-1C9C-418F-BA5F-84D42CC48BFB}" srcOrd="1" destOrd="0" presId="urn:microsoft.com/office/officeart/2005/8/layout/list1"/>
    <dgm:cxn modelId="{1FDFE342-5FBF-4154-B3D5-4CEC32E91100}" type="presParOf" srcId="{36AAB408-0743-440D-B7A6-A2EA8FF473FB}" destId="{E170AE19-90B4-429F-9332-23B8D1752DFF}" srcOrd="9" destOrd="0" presId="urn:microsoft.com/office/officeart/2005/8/layout/list1"/>
    <dgm:cxn modelId="{F9A770A9-4B21-4A99-B943-EF0DC9B01963}" type="presParOf" srcId="{36AAB408-0743-440D-B7A6-A2EA8FF473FB}" destId="{5735BA04-E7A1-4089-A5F3-52E89F5D1E25}" srcOrd="10" destOrd="0" presId="urn:microsoft.com/office/officeart/2005/8/layout/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1C116CF9-A4AA-4816-83D6-7225FAEC09D2}" type="doc">
      <dgm:prSet loTypeId="urn:microsoft.com/office/officeart/2005/8/layout/hList1" loCatId="list" qsTypeId="urn:microsoft.com/office/officeart/2005/8/quickstyle/simple1" qsCatId="simple" csTypeId="urn:microsoft.com/office/officeart/2005/8/colors/accent1_2" csCatId="accent1" phldr="1"/>
      <dgm:spPr/>
      <dgm:t>
        <a:bodyPr/>
        <a:lstStyle/>
        <a:p>
          <a:endParaRPr lang="en-US"/>
        </a:p>
      </dgm:t>
    </dgm:pt>
    <dgm:pt modelId="{0683E270-DFC7-400A-B983-B8798A78FF99}">
      <dgm:prSet phldrT="[Text]"/>
      <dgm:spPr/>
      <dgm:t>
        <a:bodyPr/>
        <a:lstStyle/>
        <a:p>
          <a:r>
            <a:rPr lang="en-US" dirty="0"/>
            <a:t>Nonprofits Don’t Pay Taxes</a:t>
          </a:r>
        </a:p>
      </dgm:t>
    </dgm:pt>
    <dgm:pt modelId="{19FED2E2-11B4-4F59-90CF-BBBB113224BB}" type="parTrans" cxnId="{21DD145E-0331-42A0-821D-48F9951CBE06}">
      <dgm:prSet/>
      <dgm:spPr/>
      <dgm:t>
        <a:bodyPr/>
        <a:lstStyle/>
        <a:p>
          <a:endParaRPr lang="en-US"/>
        </a:p>
      </dgm:t>
    </dgm:pt>
    <dgm:pt modelId="{4B4302FD-1503-45DF-B750-9D3A1DEF9BA2}" type="sibTrans" cxnId="{21DD145E-0331-42A0-821D-48F9951CBE06}">
      <dgm:prSet/>
      <dgm:spPr/>
      <dgm:t>
        <a:bodyPr/>
        <a:lstStyle/>
        <a:p>
          <a:endParaRPr lang="en-US"/>
        </a:p>
      </dgm:t>
    </dgm:pt>
    <dgm:pt modelId="{9A6AF6CE-AB7F-4D9E-877D-54DFFF29348F}">
      <dgm:prSet phldrT="[Text]"/>
      <dgm:spPr/>
      <dgm:t>
        <a:bodyPr/>
        <a:lstStyle/>
        <a:p>
          <a:r>
            <a:rPr lang="en-US" dirty="0">
              <a:solidFill>
                <a:schemeClr val="tx1"/>
              </a:solidFill>
            </a:rPr>
            <a:t>America’s nonprofit associations pay more than $1 billion annually in payroll, sales, and property taxes.</a:t>
          </a:r>
        </a:p>
      </dgm:t>
    </dgm:pt>
    <dgm:pt modelId="{8397D23C-0E76-479C-859C-AB24A7F27982}" type="parTrans" cxnId="{0C20E69E-4F2A-484D-A4CD-88DDACC4CB55}">
      <dgm:prSet/>
      <dgm:spPr/>
      <dgm:t>
        <a:bodyPr/>
        <a:lstStyle/>
        <a:p>
          <a:endParaRPr lang="en-US"/>
        </a:p>
      </dgm:t>
    </dgm:pt>
    <dgm:pt modelId="{11C61CA1-0B31-4AD2-AFA1-40512005B68D}" type="sibTrans" cxnId="{0C20E69E-4F2A-484D-A4CD-88DDACC4CB55}">
      <dgm:prSet/>
      <dgm:spPr/>
      <dgm:t>
        <a:bodyPr/>
        <a:lstStyle/>
        <a:p>
          <a:endParaRPr lang="en-US"/>
        </a:p>
      </dgm:t>
    </dgm:pt>
    <dgm:pt modelId="{B604E101-BE17-4A79-96DF-A71D14B3E5CF}">
      <dgm:prSet phldrT="[Text]"/>
      <dgm:spPr/>
      <dgm:t>
        <a:bodyPr/>
        <a:lstStyle/>
        <a:p>
          <a:r>
            <a:rPr lang="en-US" dirty="0"/>
            <a:t>Nonprofits Can’t Make a Profit</a:t>
          </a:r>
        </a:p>
      </dgm:t>
    </dgm:pt>
    <dgm:pt modelId="{2F78C5F3-8416-473C-A81F-45F815EA9D1B}" type="parTrans" cxnId="{F4C0446D-83A7-445B-A691-6D57B018212A}">
      <dgm:prSet/>
      <dgm:spPr/>
      <dgm:t>
        <a:bodyPr/>
        <a:lstStyle/>
        <a:p>
          <a:endParaRPr lang="en-US"/>
        </a:p>
      </dgm:t>
    </dgm:pt>
    <dgm:pt modelId="{64942433-D0C6-4C3D-9569-EAB9D86C567A}" type="sibTrans" cxnId="{F4C0446D-83A7-445B-A691-6D57B018212A}">
      <dgm:prSet/>
      <dgm:spPr/>
      <dgm:t>
        <a:bodyPr/>
        <a:lstStyle/>
        <a:p>
          <a:endParaRPr lang="en-US"/>
        </a:p>
      </dgm:t>
    </dgm:pt>
    <dgm:pt modelId="{C48E5C7D-065B-49BA-A227-E152BAB10B67}">
      <dgm:prSet phldrT="[Text]"/>
      <dgm:spPr/>
      <dgm:t>
        <a:bodyPr/>
        <a:lstStyle/>
        <a:p>
          <a:r>
            <a:rPr lang="en-US" dirty="0"/>
            <a:t>Profit (retained earnings) is critical to association growth. Income cannot be distributed to members, directors or officers.</a:t>
          </a:r>
        </a:p>
      </dgm:t>
    </dgm:pt>
    <dgm:pt modelId="{B6DBB974-90C4-4401-9465-CA83E0EF4C97}" type="parTrans" cxnId="{F326368A-46D9-4743-B700-687212DC5A85}">
      <dgm:prSet/>
      <dgm:spPr/>
      <dgm:t>
        <a:bodyPr/>
        <a:lstStyle/>
        <a:p>
          <a:endParaRPr lang="en-US"/>
        </a:p>
      </dgm:t>
    </dgm:pt>
    <dgm:pt modelId="{E3D81DDC-E4F1-4523-9DA6-DDDDB9C8C8AB}" type="sibTrans" cxnId="{F326368A-46D9-4743-B700-687212DC5A85}">
      <dgm:prSet/>
      <dgm:spPr/>
      <dgm:t>
        <a:bodyPr/>
        <a:lstStyle/>
        <a:p>
          <a:endParaRPr lang="en-US"/>
        </a:p>
      </dgm:t>
    </dgm:pt>
    <dgm:pt modelId="{357C4FCE-F686-482F-B50B-8A4F21DEBF45}">
      <dgm:prSet phldrT="[Text]"/>
      <dgm:spPr/>
      <dgm:t>
        <a:bodyPr/>
        <a:lstStyle/>
        <a:p>
          <a:r>
            <a:rPr lang="en-US" dirty="0"/>
            <a:t>No margin, no mission!</a:t>
          </a:r>
        </a:p>
      </dgm:t>
    </dgm:pt>
    <dgm:pt modelId="{ACCEB5FB-92BD-4EF5-A170-9902A3094840}" type="parTrans" cxnId="{DD978C59-4307-43EF-938F-D9F9F68FEB09}">
      <dgm:prSet/>
      <dgm:spPr/>
      <dgm:t>
        <a:bodyPr/>
        <a:lstStyle/>
        <a:p>
          <a:endParaRPr lang="en-US"/>
        </a:p>
      </dgm:t>
    </dgm:pt>
    <dgm:pt modelId="{A60AC465-AE8F-4F61-A09F-89B03564894D}" type="sibTrans" cxnId="{DD978C59-4307-43EF-938F-D9F9F68FEB09}">
      <dgm:prSet/>
      <dgm:spPr/>
      <dgm:t>
        <a:bodyPr/>
        <a:lstStyle/>
        <a:p>
          <a:endParaRPr lang="en-US"/>
        </a:p>
      </dgm:t>
    </dgm:pt>
    <dgm:pt modelId="{48DB686B-4235-4569-991C-C2B52D02787F}">
      <dgm:prSet phldrT="[Text]"/>
      <dgm:spPr/>
      <dgm:t>
        <a:bodyPr/>
        <a:lstStyle/>
        <a:p>
          <a:r>
            <a:rPr lang="en-US" dirty="0">
              <a:solidFill>
                <a:schemeClr val="tx1"/>
              </a:solidFill>
            </a:rPr>
            <a:t>Associations pay UBIT on income from business activities not related directly to their mission.</a:t>
          </a:r>
        </a:p>
      </dgm:t>
    </dgm:pt>
    <dgm:pt modelId="{4A00FDDB-E434-40D5-A9CD-AE11952CC11E}" type="parTrans" cxnId="{D86966E3-1D52-40B2-8BC2-BD05C1984D3C}">
      <dgm:prSet/>
      <dgm:spPr/>
      <dgm:t>
        <a:bodyPr/>
        <a:lstStyle/>
        <a:p>
          <a:endParaRPr lang="en-US"/>
        </a:p>
      </dgm:t>
    </dgm:pt>
    <dgm:pt modelId="{6EFADC0C-05D4-4FB6-BFE5-2ED93488E43A}" type="sibTrans" cxnId="{D86966E3-1D52-40B2-8BC2-BD05C1984D3C}">
      <dgm:prSet/>
      <dgm:spPr/>
      <dgm:t>
        <a:bodyPr/>
        <a:lstStyle/>
        <a:p>
          <a:endParaRPr lang="en-US"/>
        </a:p>
      </dgm:t>
    </dgm:pt>
    <dgm:pt modelId="{980EF3ED-422E-4376-A698-3F7A23922970}" type="pres">
      <dgm:prSet presAssocID="{1C116CF9-A4AA-4816-83D6-7225FAEC09D2}" presName="Name0" presStyleCnt="0">
        <dgm:presLayoutVars>
          <dgm:dir/>
          <dgm:animLvl val="lvl"/>
          <dgm:resizeHandles val="exact"/>
        </dgm:presLayoutVars>
      </dgm:prSet>
      <dgm:spPr/>
    </dgm:pt>
    <dgm:pt modelId="{D481E308-C6B9-4AC4-A243-965DC690A0EF}" type="pres">
      <dgm:prSet presAssocID="{0683E270-DFC7-400A-B983-B8798A78FF99}" presName="composite" presStyleCnt="0"/>
      <dgm:spPr/>
    </dgm:pt>
    <dgm:pt modelId="{6757A2F4-055B-473D-A38F-701FFD88AF13}" type="pres">
      <dgm:prSet presAssocID="{0683E270-DFC7-400A-B983-B8798A78FF99}" presName="parTx" presStyleLbl="alignNode1" presStyleIdx="0" presStyleCnt="2">
        <dgm:presLayoutVars>
          <dgm:chMax val="0"/>
          <dgm:chPref val="0"/>
          <dgm:bulletEnabled val="1"/>
        </dgm:presLayoutVars>
      </dgm:prSet>
      <dgm:spPr/>
    </dgm:pt>
    <dgm:pt modelId="{E721C77C-97DE-458A-A6F7-C5688557A2CC}" type="pres">
      <dgm:prSet presAssocID="{0683E270-DFC7-400A-B983-B8798A78FF99}" presName="desTx" presStyleLbl="alignAccFollowNode1" presStyleIdx="0" presStyleCnt="2">
        <dgm:presLayoutVars>
          <dgm:bulletEnabled val="1"/>
        </dgm:presLayoutVars>
      </dgm:prSet>
      <dgm:spPr/>
    </dgm:pt>
    <dgm:pt modelId="{C6EAD323-127D-4C38-9891-0353F6199A09}" type="pres">
      <dgm:prSet presAssocID="{4B4302FD-1503-45DF-B750-9D3A1DEF9BA2}" presName="space" presStyleCnt="0"/>
      <dgm:spPr/>
    </dgm:pt>
    <dgm:pt modelId="{554BDBB7-DFA5-4257-B8A8-BBF76381A0DE}" type="pres">
      <dgm:prSet presAssocID="{B604E101-BE17-4A79-96DF-A71D14B3E5CF}" presName="composite" presStyleCnt="0"/>
      <dgm:spPr/>
    </dgm:pt>
    <dgm:pt modelId="{550B9731-BF4A-42BA-8A83-DAC70F70FD97}" type="pres">
      <dgm:prSet presAssocID="{B604E101-BE17-4A79-96DF-A71D14B3E5CF}" presName="parTx" presStyleLbl="alignNode1" presStyleIdx="1" presStyleCnt="2">
        <dgm:presLayoutVars>
          <dgm:chMax val="0"/>
          <dgm:chPref val="0"/>
          <dgm:bulletEnabled val="1"/>
        </dgm:presLayoutVars>
      </dgm:prSet>
      <dgm:spPr/>
    </dgm:pt>
    <dgm:pt modelId="{8823262C-6717-41F0-A146-CA68D60C68C6}" type="pres">
      <dgm:prSet presAssocID="{B604E101-BE17-4A79-96DF-A71D14B3E5CF}" presName="desTx" presStyleLbl="alignAccFollowNode1" presStyleIdx="1" presStyleCnt="2">
        <dgm:presLayoutVars>
          <dgm:bulletEnabled val="1"/>
        </dgm:presLayoutVars>
      </dgm:prSet>
      <dgm:spPr/>
    </dgm:pt>
  </dgm:ptLst>
  <dgm:cxnLst>
    <dgm:cxn modelId="{6473490F-ED8A-4D9C-8C65-D16DAABE7E3C}" type="presOf" srcId="{B604E101-BE17-4A79-96DF-A71D14B3E5CF}" destId="{550B9731-BF4A-42BA-8A83-DAC70F70FD97}" srcOrd="0" destOrd="0" presId="urn:microsoft.com/office/officeart/2005/8/layout/hList1"/>
    <dgm:cxn modelId="{B634DF3C-45BD-4615-AFC4-963737ABD404}" type="presOf" srcId="{0683E270-DFC7-400A-B983-B8798A78FF99}" destId="{6757A2F4-055B-473D-A38F-701FFD88AF13}" srcOrd="0" destOrd="0" presId="urn:microsoft.com/office/officeart/2005/8/layout/hList1"/>
    <dgm:cxn modelId="{FE494955-284B-47C7-A36B-B86FAE639FE0}" type="presOf" srcId="{48DB686B-4235-4569-991C-C2B52D02787F}" destId="{E721C77C-97DE-458A-A6F7-C5688557A2CC}" srcOrd="0" destOrd="1" presId="urn:microsoft.com/office/officeart/2005/8/layout/hList1"/>
    <dgm:cxn modelId="{DD978C59-4307-43EF-938F-D9F9F68FEB09}" srcId="{B604E101-BE17-4A79-96DF-A71D14B3E5CF}" destId="{357C4FCE-F686-482F-B50B-8A4F21DEBF45}" srcOrd="1" destOrd="0" parTransId="{ACCEB5FB-92BD-4EF5-A170-9902A3094840}" sibTransId="{A60AC465-AE8F-4F61-A09F-89B03564894D}"/>
    <dgm:cxn modelId="{21DD145E-0331-42A0-821D-48F9951CBE06}" srcId="{1C116CF9-A4AA-4816-83D6-7225FAEC09D2}" destId="{0683E270-DFC7-400A-B983-B8798A78FF99}" srcOrd="0" destOrd="0" parTransId="{19FED2E2-11B4-4F59-90CF-BBBB113224BB}" sibTransId="{4B4302FD-1503-45DF-B750-9D3A1DEF9BA2}"/>
    <dgm:cxn modelId="{2CF11562-CD9C-4BEE-9776-B443688854AD}" type="presOf" srcId="{C48E5C7D-065B-49BA-A227-E152BAB10B67}" destId="{8823262C-6717-41F0-A146-CA68D60C68C6}" srcOrd="0" destOrd="0" presId="urn:microsoft.com/office/officeart/2005/8/layout/hList1"/>
    <dgm:cxn modelId="{F4C0446D-83A7-445B-A691-6D57B018212A}" srcId="{1C116CF9-A4AA-4816-83D6-7225FAEC09D2}" destId="{B604E101-BE17-4A79-96DF-A71D14B3E5CF}" srcOrd="1" destOrd="0" parTransId="{2F78C5F3-8416-473C-A81F-45F815EA9D1B}" sibTransId="{64942433-D0C6-4C3D-9569-EAB9D86C567A}"/>
    <dgm:cxn modelId="{F326368A-46D9-4743-B700-687212DC5A85}" srcId="{B604E101-BE17-4A79-96DF-A71D14B3E5CF}" destId="{C48E5C7D-065B-49BA-A227-E152BAB10B67}" srcOrd="0" destOrd="0" parTransId="{B6DBB974-90C4-4401-9465-CA83E0EF4C97}" sibTransId="{E3D81DDC-E4F1-4523-9DA6-DDDDB9C8C8AB}"/>
    <dgm:cxn modelId="{679E2994-B64D-46D3-8293-5CF5D17B99E0}" type="presOf" srcId="{357C4FCE-F686-482F-B50B-8A4F21DEBF45}" destId="{8823262C-6717-41F0-A146-CA68D60C68C6}" srcOrd="0" destOrd="1" presId="urn:microsoft.com/office/officeart/2005/8/layout/hList1"/>
    <dgm:cxn modelId="{0C20E69E-4F2A-484D-A4CD-88DDACC4CB55}" srcId="{0683E270-DFC7-400A-B983-B8798A78FF99}" destId="{9A6AF6CE-AB7F-4D9E-877D-54DFFF29348F}" srcOrd="0" destOrd="0" parTransId="{8397D23C-0E76-479C-859C-AB24A7F27982}" sibTransId="{11C61CA1-0B31-4AD2-AFA1-40512005B68D}"/>
    <dgm:cxn modelId="{87EBF1A7-4CFB-4D39-902A-CBC6CB0821F6}" type="presOf" srcId="{1C116CF9-A4AA-4816-83D6-7225FAEC09D2}" destId="{980EF3ED-422E-4376-A698-3F7A23922970}" srcOrd="0" destOrd="0" presId="urn:microsoft.com/office/officeart/2005/8/layout/hList1"/>
    <dgm:cxn modelId="{58A046E2-D0FE-44BC-8AEA-ADFC1F007B3E}" type="presOf" srcId="{9A6AF6CE-AB7F-4D9E-877D-54DFFF29348F}" destId="{E721C77C-97DE-458A-A6F7-C5688557A2CC}" srcOrd="0" destOrd="0" presId="urn:microsoft.com/office/officeart/2005/8/layout/hList1"/>
    <dgm:cxn modelId="{D86966E3-1D52-40B2-8BC2-BD05C1984D3C}" srcId="{0683E270-DFC7-400A-B983-B8798A78FF99}" destId="{48DB686B-4235-4569-991C-C2B52D02787F}" srcOrd="1" destOrd="0" parTransId="{4A00FDDB-E434-40D5-A9CD-AE11952CC11E}" sibTransId="{6EFADC0C-05D4-4FB6-BFE5-2ED93488E43A}"/>
    <dgm:cxn modelId="{6A143840-90AC-4FE4-BC71-6E91A07FAA8E}" type="presParOf" srcId="{980EF3ED-422E-4376-A698-3F7A23922970}" destId="{D481E308-C6B9-4AC4-A243-965DC690A0EF}" srcOrd="0" destOrd="0" presId="urn:microsoft.com/office/officeart/2005/8/layout/hList1"/>
    <dgm:cxn modelId="{3B43C7D8-D5EE-4D42-A600-54C4853B2439}" type="presParOf" srcId="{D481E308-C6B9-4AC4-A243-965DC690A0EF}" destId="{6757A2F4-055B-473D-A38F-701FFD88AF13}" srcOrd="0" destOrd="0" presId="urn:microsoft.com/office/officeart/2005/8/layout/hList1"/>
    <dgm:cxn modelId="{CE524065-B50B-42D8-8055-520A9830EBEF}" type="presParOf" srcId="{D481E308-C6B9-4AC4-A243-965DC690A0EF}" destId="{E721C77C-97DE-458A-A6F7-C5688557A2CC}" srcOrd="1" destOrd="0" presId="urn:microsoft.com/office/officeart/2005/8/layout/hList1"/>
    <dgm:cxn modelId="{C7A7A85E-EA49-4403-995A-CB66645B65ED}" type="presParOf" srcId="{980EF3ED-422E-4376-A698-3F7A23922970}" destId="{C6EAD323-127D-4C38-9891-0353F6199A09}" srcOrd="1" destOrd="0" presId="urn:microsoft.com/office/officeart/2005/8/layout/hList1"/>
    <dgm:cxn modelId="{54794C36-DCE7-4397-9EEA-B878B843F400}" type="presParOf" srcId="{980EF3ED-422E-4376-A698-3F7A23922970}" destId="{554BDBB7-DFA5-4257-B8A8-BBF76381A0DE}" srcOrd="2" destOrd="0" presId="urn:microsoft.com/office/officeart/2005/8/layout/hList1"/>
    <dgm:cxn modelId="{F91365B3-88F2-4FE7-B89E-122931E7EBFB}" type="presParOf" srcId="{554BDBB7-DFA5-4257-B8A8-BBF76381A0DE}" destId="{550B9731-BF4A-42BA-8A83-DAC70F70FD97}" srcOrd="0" destOrd="0" presId="urn:microsoft.com/office/officeart/2005/8/layout/hList1"/>
    <dgm:cxn modelId="{9B8890A4-6B78-4031-98BF-A17C4E38332F}" type="presParOf" srcId="{554BDBB7-DFA5-4257-B8A8-BBF76381A0DE}" destId="{8823262C-6717-41F0-A146-CA68D60C68C6}" srcOrd="1" destOrd="0" presId="urn:microsoft.com/office/officeart/2005/8/layout/hList1"/>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E16336D3-ED42-4B42-8AAD-BF4A008523CF}" type="doc">
      <dgm:prSet loTypeId="urn:microsoft.com/office/officeart/2005/8/layout/lProcess2" loCatId="list" qsTypeId="urn:microsoft.com/office/officeart/2005/8/quickstyle/simple1" qsCatId="simple" csTypeId="urn:microsoft.com/office/officeart/2005/8/colors/accent1_2" csCatId="accent1" phldr="1"/>
      <dgm:spPr/>
      <dgm:t>
        <a:bodyPr/>
        <a:lstStyle/>
        <a:p>
          <a:endParaRPr lang="en-US"/>
        </a:p>
      </dgm:t>
    </dgm:pt>
    <dgm:pt modelId="{96B6224B-A00C-4A42-A370-009F79608A41}">
      <dgm:prSet phldrT="[Text]" custT="1"/>
      <dgm:spPr/>
      <dgm:t>
        <a:bodyPr/>
        <a:lstStyle/>
        <a:p>
          <a:r>
            <a:rPr lang="en-US" sz="2800" b="1" dirty="0">
              <a:solidFill>
                <a:schemeClr val="accent6">
                  <a:lumMod val="50000"/>
                </a:schemeClr>
              </a:solidFill>
              <a:latin typeface="Open sans"/>
            </a:rPr>
            <a:t>Antitrust</a:t>
          </a:r>
          <a:endParaRPr lang="en-US" sz="2800" dirty="0"/>
        </a:p>
      </dgm:t>
    </dgm:pt>
    <dgm:pt modelId="{815039BB-966B-4F79-8B34-653015160EF9}" type="parTrans" cxnId="{B906D1CE-5A03-4A44-A745-B101A31E42C3}">
      <dgm:prSet/>
      <dgm:spPr/>
      <dgm:t>
        <a:bodyPr/>
        <a:lstStyle/>
        <a:p>
          <a:endParaRPr lang="en-US"/>
        </a:p>
      </dgm:t>
    </dgm:pt>
    <dgm:pt modelId="{8D057087-8F03-42B3-B0CB-459F08B1F605}" type="sibTrans" cxnId="{B906D1CE-5A03-4A44-A745-B101A31E42C3}">
      <dgm:prSet/>
      <dgm:spPr/>
      <dgm:t>
        <a:bodyPr/>
        <a:lstStyle/>
        <a:p>
          <a:endParaRPr lang="en-US"/>
        </a:p>
      </dgm:t>
    </dgm:pt>
    <dgm:pt modelId="{C536B988-100F-4175-90A1-A4BFDB593AF7}">
      <dgm:prSet phldrT="[Text]"/>
      <dgm:spPr/>
      <dgm:t>
        <a:bodyPr/>
        <a:lstStyle/>
        <a:p>
          <a:r>
            <a:rPr lang="en-US" dirty="0">
              <a:solidFill>
                <a:schemeClr val="bg1"/>
              </a:solidFill>
              <a:latin typeface="Open sans"/>
            </a:rPr>
            <a:t>This policy prohibits contracts, combinations, or conspiracies in restraint of trade.</a:t>
          </a:r>
          <a:endParaRPr lang="en-US" dirty="0">
            <a:solidFill>
              <a:schemeClr val="bg1"/>
            </a:solidFill>
          </a:endParaRPr>
        </a:p>
      </dgm:t>
    </dgm:pt>
    <dgm:pt modelId="{94C5D8A4-8AF6-47BE-AF6E-4B87567E6479}" type="parTrans" cxnId="{4A2239D8-2E06-4BEC-8779-C80BD3FCD3CA}">
      <dgm:prSet/>
      <dgm:spPr/>
      <dgm:t>
        <a:bodyPr/>
        <a:lstStyle/>
        <a:p>
          <a:endParaRPr lang="en-US"/>
        </a:p>
      </dgm:t>
    </dgm:pt>
    <dgm:pt modelId="{D6B558A4-853D-4882-BB03-1BFE7D0573FE}" type="sibTrans" cxnId="{4A2239D8-2E06-4BEC-8779-C80BD3FCD3CA}">
      <dgm:prSet/>
      <dgm:spPr/>
      <dgm:t>
        <a:bodyPr/>
        <a:lstStyle/>
        <a:p>
          <a:endParaRPr lang="en-US"/>
        </a:p>
      </dgm:t>
    </dgm:pt>
    <dgm:pt modelId="{CED46A60-FA78-40B9-AE6F-7795E9D0B47E}">
      <dgm:prSet phldrT="[Text]" custT="1"/>
      <dgm:spPr/>
      <dgm:t>
        <a:bodyPr/>
        <a:lstStyle/>
        <a:p>
          <a:r>
            <a:rPr lang="en-US" sz="2800" b="1" dirty="0">
              <a:solidFill>
                <a:schemeClr val="accent6">
                  <a:lumMod val="50000"/>
                </a:schemeClr>
              </a:solidFill>
              <a:latin typeface="Open sans"/>
            </a:rPr>
            <a:t>Conflict of Interest</a:t>
          </a:r>
          <a:endParaRPr lang="en-US" sz="2800" dirty="0"/>
        </a:p>
      </dgm:t>
    </dgm:pt>
    <dgm:pt modelId="{290AD66D-D503-46D8-919C-C9CD534CAD2B}" type="parTrans" cxnId="{0D957BEA-3B54-4BD4-ADC1-46CE05B02F43}">
      <dgm:prSet/>
      <dgm:spPr/>
      <dgm:t>
        <a:bodyPr/>
        <a:lstStyle/>
        <a:p>
          <a:endParaRPr lang="en-US"/>
        </a:p>
      </dgm:t>
    </dgm:pt>
    <dgm:pt modelId="{FBB998B0-47F3-4BA4-ABC3-44C3C4D950A5}" type="sibTrans" cxnId="{0D957BEA-3B54-4BD4-ADC1-46CE05B02F43}">
      <dgm:prSet/>
      <dgm:spPr/>
      <dgm:t>
        <a:bodyPr/>
        <a:lstStyle/>
        <a:p>
          <a:endParaRPr lang="en-US"/>
        </a:p>
      </dgm:t>
    </dgm:pt>
    <dgm:pt modelId="{CA5D6980-DE17-4192-B671-4060E5450091}">
      <dgm:prSet phldrT="[Text]"/>
      <dgm:spPr/>
      <dgm:t>
        <a:bodyPr/>
        <a:lstStyle/>
        <a:p>
          <a:r>
            <a:rPr lang="en-US" dirty="0">
              <a:solidFill>
                <a:schemeClr val="bg1"/>
              </a:solidFill>
            </a:rPr>
            <a:t>Potential conflict scenarios should be discussed, and members taught what to do if they have conflicts of interest. </a:t>
          </a:r>
        </a:p>
      </dgm:t>
    </dgm:pt>
    <dgm:pt modelId="{2EF9C486-1B28-4244-A100-E7E140166113}" type="parTrans" cxnId="{F129D197-76F0-45FB-AA40-AE7400DE4104}">
      <dgm:prSet/>
      <dgm:spPr/>
      <dgm:t>
        <a:bodyPr/>
        <a:lstStyle/>
        <a:p>
          <a:endParaRPr lang="en-US"/>
        </a:p>
      </dgm:t>
    </dgm:pt>
    <dgm:pt modelId="{28808DB0-DFFB-49F4-A0E7-E394F3E90387}" type="sibTrans" cxnId="{F129D197-76F0-45FB-AA40-AE7400DE4104}">
      <dgm:prSet/>
      <dgm:spPr/>
      <dgm:t>
        <a:bodyPr/>
        <a:lstStyle/>
        <a:p>
          <a:endParaRPr lang="en-US"/>
        </a:p>
      </dgm:t>
    </dgm:pt>
    <dgm:pt modelId="{D7A89B98-9D0F-4D68-BA02-8140FC721311}">
      <dgm:prSet phldrT="[Text]" custT="1"/>
      <dgm:spPr/>
      <dgm:t>
        <a:bodyPr/>
        <a:lstStyle/>
        <a:p>
          <a:r>
            <a:rPr lang="en-US" sz="2800" b="1" dirty="0">
              <a:solidFill>
                <a:schemeClr val="accent6">
                  <a:lumMod val="50000"/>
                </a:schemeClr>
              </a:solidFill>
              <a:latin typeface="Open sans"/>
            </a:rPr>
            <a:t>Whistleblower</a:t>
          </a:r>
          <a:endParaRPr lang="en-US" sz="2800" dirty="0"/>
        </a:p>
      </dgm:t>
    </dgm:pt>
    <dgm:pt modelId="{04E32C49-F4BF-4AD0-BC91-7256C7AE6266}" type="parTrans" cxnId="{D19547E1-790E-44D6-858F-877DCFDC376C}">
      <dgm:prSet/>
      <dgm:spPr/>
      <dgm:t>
        <a:bodyPr/>
        <a:lstStyle/>
        <a:p>
          <a:endParaRPr lang="en-US"/>
        </a:p>
      </dgm:t>
    </dgm:pt>
    <dgm:pt modelId="{0CBC5C6C-A4EA-4342-8598-182D2D125499}" type="sibTrans" cxnId="{D19547E1-790E-44D6-858F-877DCFDC376C}">
      <dgm:prSet/>
      <dgm:spPr/>
      <dgm:t>
        <a:bodyPr/>
        <a:lstStyle/>
        <a:p>
          <a:endParaRPr lang="en-US"/>
        </a:p>
      </dgm:t>
    </dgm:pt>
    <dgm:pt modelId="{C5E95B88-6ECE-4423-8AC7-E8BCDEC8A766}">
      <dgm:prSet phldrT="[Text]"/>
      <dgm:spPr/>
      <dgm:t>
        <a:bodyPr/>
        <a:lstStyle/>
        <a:p>
          <a:r>
            <a:rPr lang="en-US" dirty="0">
              <a:solidFill>
                <a:schemeClr val="bg1"/>
              </a:solidFill>
              <a:latin typeface="Open sans"/>
            </a:rPr>
            <a:t>Prohibits publicly traded companies and nonprofits from retaliating against whistleblowers. </a:t>
          </a:r>
          <a:endParaRPr lang="en-US" dirty="0">
            <a:solidFill>
              <a:schemeClr val="bg1"/>
            </a:solidFill>
          </a:endParaRPr>
        </a:p>
      </dgm:t>
    </dgm:pt>
    <dgm:pt modelId="{6BFA1570-F214-4738-BC2F-65B2CA672FB3}" type="parTrans" cxnId="{D878C847-EABB-4EF9-80EA-F263F01C4E2C}">
      <dgm:prSet/>
      <dgm:spPr/>
      <dgm:t>
        <a:bodyPr/>
        <a:lstStyle/>
        <a:p>
          <a:endParaRPr lang="en-US"/>
        </a:p>
      </dgm:t>
    </dgm:pt>
    <dgm:pt modelId="{9CB0B1A6-4D48-4484-AB36-3A154FFB2751}" type="sibTrans" cxnId="{D878C847-EABB-4EF9-80EA-F263F01C4E2C}">
      <dgm:prSet/>
      <dgm:spPr/>
      <dgm:t>
        <a:bodyPr/>
        <a:lstStyle/>
        <a:p>
          <a:endParaRPr lang="en-US"/>
        </a:p>
      </dgm:t>
    </dgm:pt>
    <dgm:pt modelId="{C6E03C5A-3A54-4F49-8997-2668A3CE2EDF}" type="pres">
      <dgm:prSet presAssocID="{E16336D3-ED42-4B42-8AAD-BF4A008523CF}" presName="theList" presStyleCnt="0">
        <dgm:presLayoutVars>
          <dgm:dir/>
          <dgm:animLvl val="lvl"/>
          <dgm:resizeHandles val="exact"/>
        </dgm:presLayoutVars>
      </dgm:prSet>
      <dgm:spPr/>
    </dgm:pt>
    <dgm:pt modelId="{5363600F-3A53-4532-9FEC-236FA92C332E}" type="pres">
      <dgm:prSet presAssocID="{96B6224B-A00C-4A42-A370-009F79608A41}" presName="compNode" presStyleCnt="0"/>
      <dgm:spPr/>
    </dgm:pt>
    <dgm:pt modelId="{BD689D86-F796-42B4-AD81-D7BCBDDEF52A}" type="pres">
      <dgm:prSet presAssocID="{96B6224B-A00C-4A42-A370-009F79608A41}" presName="aNode" presStyleLbl="bgShp" presStyleIdx="0" presStyleCnt="3"/>
      <dgm:spPr/>
    </dgm:pt>
    <dgm:pt modelId="{D704C198-2C80-40EC-89A8-80144FEEAE4B}" type="pres">
      <dgm:prSet presAssocID="{96B6224B-A00C-4A42-A370-009F79608A41}" presName="textNode" presStyleLbl="bgShp" presStyleIdx="0" presStyleCnt="3"/>
      <dgm:spPr/>
    </dgm:pt>
    <dgm:pt modelId="{95360A2C-32B0-4070-87C5-4D58F205E35D}" type="pres">
      <dgm:prSet presAssocID="{96B6224B-A00C-4A42-A370-009F79608A41}" presName="compChildNode" presStyleCnt="0"/>
      <dgm:spPr/>
    </dgm:pt>
    <dgm:pt modelId="{0A3F29CB-E2BC-47BE-94EC-53B8B3C52321}" type="pres">
      <dgm:prSet presAssocID="{96B6224B-A00C-4A42-A370-009F79608A41}" presName="theInnerList" presStyleCnt="0"/>
      <dgm:spPr/>
    </dgm:pt>
    <dgm:pt modelId="{6E9EF800-2001-4EA2-B248-F133704388C7}" type="pres">
      <dgm:prSet presAssocID="{C536B988-100F-4175-90A1-A4BFDB593AF7}" presName="childNode" presStyleLbl="node1" presStyleIdx="0" presStyleCnt="3">
        <dgm:presLayoutVars>
          <dgm:bulletEnabled val="1"/>
        </dgm:presLayoutVars>
      </dgm:prSet>
      <dgm:spPr/>
    </dgm:pt>
    <dgm:pt modelId="{344B1417-80DB-4A26-8B3B-BD206770582C}" type="pres">
      <dgm:prSet presAssocID="{96B6224B-A00C-4A42-A370-009F79608A41}" presName="aSpace" presStyleCnt="0"/>
      <dgm:spPr/>
    </dgm:pt>
    <dgm:pt modelId="{34E1DD09-1B20-4454-AD36-5159C5C49591}" type="pres">
      <dgm:prSet presAssocID="{CED46A60-FA78-40B9-AE6F-7795E9D0B47E}" presName="compNode" presStyleCnt="0"/>
      <dgm:spPr/>
    </dgm:pt>
    <dgm:pt modelId="{DCB57284-AEAB-4AF1-9DD4-AD67CF2934E0}" type="pres">
      <dgm:prSet presAssocID="{CED46A60-FA78-40B9-AE6F-7795E9D0B47E}" presName="aNode" presStyleLbl="bgShp" presStyleIdx="1" presStyleCnt="3"/>
      <dgm:spPr/>
    </dgm:pt>
    <dgm:pt modelId="{6ABC86FA-5059-4D2C-A028-28D9F04479CE}" type="pres">
      <dgm:prSet presAssocID="{CED46A60-FA78-40B9-AE6F-7795E9D0B47E}" presName="textNode" presStyleLbl="bgShp" presStyleIdx="1" presStyleCnt="3"/>
      <dgm:spPr/>
    </dgm:pt>
    <dgm:pt modelId="{B79AD3E3-8E75-4692-B474-7DB0F3AD655F}" type="pres">
      <dgm:prSet presAssocID="{CED46A60-FA78-40B9-AE6F-7795E9D0B47E}" presName="compChildNode" presStyleCnt="0"/>
      <dgm:spPr/>
    </dgm:pt>
    <dgm:pt modelId="{C1F50D9D-7925-409D-ADC3-F4B5D430F4FD}" type="pres">
      <dgm:prSet presAssocID="{CED46A60-FA78-40B9-AE6F-7795E9D0B47E}" presName="theInnerList" presStyleCnt="0"/>
      <dgm:spPr/>
    </dgm:pt>
    <dgm:pt modelId="{CE18E07B-D5A3-46E4-B112-9D0C8C71FD45}" type="pres">
      <dgm:prSet presAssocID="{CA5D6980-DE17-4192-B671-4060E5450091}" presName="childNode" presStyleLbl="node1" presStyleIdx="1" presStyleCnt="3">
        <dgm:presLayoutVars>
          <dgm:bulletEnabled val="1"/>
        </dgm:presLayoutVars>
      </dgm:prSet>
      <dgm:spPr/>
    </dgm:pt>
    <dgm:pt modelId="{6D3F5531-F2C8-489A-A0F3-7D3845145460}" type="pres">
      <dgm:prSet presAssocID="{CED46A60-FA78-40B9-AE6F-7795E9D0B47E}" presName="aSpace" presStyleCnt="0"/>
      <dgm:spPr/>
    </dgm:pt>
    <dgm:pt modelId="{FB39337B-87A6-4682-A436-FDBFE04B4E6D}" type="pres">
      <dgm:prSet presAssocID="{D7A89B98-9D0F-4D68-BA02-8140FC721311}" presName="compNode" presStyleCnt="0"/>
      <dgm:spPr/>
    </dgm:pt>
    <dgm:pt modelId="{0EEA3F2E-9334-4463-931F-04E31FEF6120}" type="pres">
      <dgm:prSet presAssocID="{D7A89B98-9D0F-4D68-BA02-8140FC721311}" presName="aNode" presStyleLbl="bgShp" presStyleIdx="2" presStyleCnt="3"/>
      <dgm:spPr/>
    </dgm:pt>
    <dgm:pt modelId="{973A2327-6219-4C3E-B8F3-6F4A6718D466}" type="pres">
      <dgm:prSet presAssocID="{D7A89B98-9D0F-4D68-BA02-8140FC721311}" presName="textNode" presStyleLbl="bgShp" presStyleIdx="2" presStyleCnt="3"/>
      <dgm:spPr/>
    </dgm:pt>
    <dgm:pt modelId="{1F347A7F-D10E-424B-B2FE-3E7814B2ABF3}" type="pres">
      <dgm:prSet presAssocID="{D7A89B98-9D0F-4D68-BA02-8140FC721311}" presName="compChildNode" presStyleCnt="0"/>
      <dgm:spPr/>
    </dgm:pt>
    <dgm:pt modelId="{1C5CF1C1-C745-4DF1-9760-AA9AD30B4BE2}" type="pres">
      <dgm:prSet presAssocID="{D7A89B98-9D0F-4D68-BA02-8140FC721311}" presName="theInnerList" presStyleCnt="0"/>
      <dgm:spPr/>
    </dgm:pt>
    <dgm:pt modelId="{A4843159-BCE8-4021-94A3-D817B4AAC93A}" type="pres">
      <dgm:prSet presAssocID="{C5E95B88-6ECE-4423-8AC7-E8BCDEC8A766}" presName="childNode" presStyleLbl="node1" presStyleIdx="2" presStyleCnt="3">
        <dgm:presLayoutVars>
          <dgm:bulletEnabled val="1"/>
        </dgm:presLayoutVars>
      </dgm:prSet>
      <dgm:spPr/>
    </dgm:pt>
  </dgm:ptLst>
  <dgm:cxnLst>
    <dgm:cxn modelId="{38AE9300-6C3A-4AB0-B237-EEEB5DF1A3FA}" type="presOf" srcId="{C536B988-100F-4175-90A1-A4BFDB593AF7}" destId="{6E9EF800-2001-4EA2-B248-F133704388C7}" srcOrd="0" destOrd="0" presId="urn:microsoft.com/office/officeart/2005/8/layout/lProcess2"/>
    <dgm:cxn modelId="{B0563F3F-7151-460C-B76B-6EBCB08FA2CD}" type="presOf" srcId="{96B6224B-A00C-4A42-A370-009F79608A41}" destId="{BD689D86-F796-42B4-AD81-D7BCBDDEF52A}" srcOrd="0" destOrd="0" presId="urn:microsoft.com/office/officeart/2005/8/layout/lProcess2"/>
    <dgm:cxn modelId="{D878C847-EABB-4EF9-80EA-F263F01C4E2C}" srcId="{D7A89B98-9D0F-4D68-BA02-8140FC721311}" destId="{C5E95B88-6ECE-4423-8AC7-E8BCDEC8A766}" srcOrd="0" destOrd="0" parTransId="{6BFA1570-F214-4738-BC2F-65B2CA672FB3}" sibTransId="{9CB0B1A6-4D48-4484-AB36-3A154FFB2751}"/>
    <dgm:cxn modelId="{9B18615D-065D-4459-9DD0-5CAD098F178B}" type="presOf" srcId="{E16336D3-ED42-4B42-8AAD-BF4A008523CF}" destId="{C6E03C5A-3A54-4F49-8997-2668A3CE2EDF}" srcOrd="0" destOrd="0" presId="urn:microsoft.com/office/officeart/2005/8/layout/lProcess2"/>
    <dgm:cxn modelId="{355EEA6B-4D96-4AD3-93E1-FA3C02367D1F}" type="presOf" srcId="{CA5D6980-DE17-4192-B671-4060E5450091}" destId="{CE18E07B-D5A3-46E4-B112-9D0C8C71FD45}" srcOrd="0" destOrd="0" presId="urn:microsoft.com/office/officeart/2005/8/layout/lProcess2"/>
    <dgm:cxn modelId="{A94EDC90-FAFC-4908-B9D4-2623E2B558CC}" type="presOf" srcId="{96B6224B-A00C-4A42-A370-009F79608A41}" destId="{D704C198-2C80-40EC-89A8-80144FEEAE4B}" srcOrd="1" destOrd="0" presId="urn:microsoft.com/office/officeart/2005/8/layout/lProcess2"/>
    <dgm:cxn modelId="{2C9B9B91-1D33-4624-91B2-501E42E5FA91}" type="presOf" srcId="{D7A89B98-9D0F-4D68-BA02-8140FC721311}" destId="{973A2327-6219-4C3E-B8F3-6F4A6718D466}" srcOrd="1" destOrd="0" presId="urn:microsoft.com/office/officeart/2005/8/layout/lProcess2"/>
    <dgm:cxn modelId="{F129D197-76F0-45FB-AA40-AE7400DE4104}" srcId="{CED46A60-FA78-40B9-AE6F-7795E9D0B47E}" destId="{CA5D6980-DE17-4192-B671-4060E5450091}" srcOrd="0" destOrd="0" parTransId="{2EF9C486-1B28-4244-A100-E7E140166113}" sibTransId="{28808DB0-DFFB-49F4-A0E7-E394F3E90387}"/>
    <dgm:cxn modelId="{40AC0CA1-57E6-4EF7-A99A-BAA257400575}" type="presOf" srcId="{CED46A60-FA78-40B9-AE6F-7795E9D0B47E}" destId="{DCB57284-AEAB-4AF1-9DD4-AD67CF2934E0}" srcOrd="0" destOrd="0" presId="urn:microsoft.com/office/officeart/2005/8/layout/lProcess2"/>
    <dgm:cxn modelId="{3741CAC2-88F3-4978-97CC-C18CBE072319}" type="presOf" srcId="{CED46A60-FA78-40B9-AE6F-7795E9D0B47E}" destId="{6ABC86FA-5059-4D2C-A028-28D9F04479CE}" srcOrd="1" destOrd="0" presId="urn:microsoft.com/office/officeart/2005/8/layout/lProcess2"/>
    <dgm:cxn modelId="{B906D1CE-5A03-4A44-A745-B101A31E42C3}" srcId="{E16336D3-ED42-4B42-8AAD-BF4A008523CF}" destId="{96B6224B-A00C-4A42-A370-009F79608A41}" srcOrd="0" destOrd="0" parTransId="{815039BB-966B-4F79-8B34-653015160EF9}" sibTransId="{8D057087-8F03-42B3-B0CB-459F08B1F605}"/>
    <dgm:cxn modelId="{4A2239D8-2E06-4BEC-8779-C80BD3FCD3CA}" srcId="{96B6224B-A00C-4A42-A370-009F79608A41}" destId="{C536B988-100F-4175-90A1-A4BFDB593AF7}" srcOrd="0" destOrd="0" parTransId="{94C5D8A4-8AF6-47BE-AF6E-4B87567E6479}" sibTransId="{D6B558A4-853D-4882-BB03-1BFE7D0573FE}"/>
    <dgm:cxn modelId="{D19547E1-790E-44D6-858F-877DCFDC376C}" srcId="{E16336D3-ED42-4B42-8AAD-BF4A008523CF}" destId="{D7A89B98-9D0F-4D68-BA02-8140FC721311}" srcOrd="2" destOrd="0" parTransId="{04E32C49-F4BF-4AD0-BC91-7256C7AE6266}" sibTransId="{0CBC5C6C-A4EA-4342-8598-182D2D125499}"/>
    <dgm:cxn modelId="{13B0BCE6-4850-478D-A5A3-B4020D274A27}" type="presOf" srcId="{D7A89B98-9D0F-4D68-BA02-8140FC721311}" destId="{0EEA3F2E-9334-4463-931F-04E31FEF6120}" srcOrd="0" destOrd="0" presId="urn:microsoft.com/office/officeart/2005/8/layout/lProcess2"/>
    <dgm:cxn modelId="{AC7717EA-277E-4B5B-B246-B8380D879CCA}" type="presOf" srcId="{C5E95B88-6ECE-4423-8AC7-E8BCDEC8A766}" destId="{A4843159-BCE8-4021-94A3-D817B4AAC93A}" srcOrd="0" destOrd="0" presId="urn:microsoft.com/office/officeart/2005/8/layout/lProcess2"/>
    <dgm:cxn modelId="{0D957BEA-3B54-4BD4-ADC1-46CE05B02F43}" srcId="{E16336D3-ED42-4B42-8AAD-BF4A008523CF}" destId="{CED46A60-FA78-40B9-AE6F-7795E9D0B47E}" srcOrd="1" destOrd="0" parTransId="{290AD66D-D503-46D8-919C-C9CD534CAD2B}" sibTransId="{FBB998B0-47F3-4BA4-ABC3-44C3C4D950A5}"/>
    <dgm:cxn modelId="{AF442446-011B-41DF-8CB3-8F8A8CE14725}" type="presParOf" srcId="{C6E03C5A-3A54-4F49-8997-2668A3CE2EDF}" destId="{5363600F-3A53-4532-9FEC-236FA92C332E}" srcOrd="0" destOrd="0" presId="urn:microsoft.com/office/officeart/2005/8/layout/lProcess2"/>
    <dgm:cxn modelId="{233C7BD8-AD6F-444C-B632-8A8B69304A3B}" type="presParOf" srcId="{5363600F-3A53-4532-9FEC-236FA92C332E}" destId="{BD689D86-F796-42B4-AD81-D7BCBDDEF52A}" srcOrd="0" destOrd="0" presId="urn:microsoft.com/office/officeart/2005/8/layout/lProcess2"/>
    <dgm:cxn modelId="{EF625DDC-798C-47B5-A5AB-EF675F124396}" type="presParOf" srcId="{5363600F-3A53-4532-9FEC-236FA92C332E}" destId="{D704C198-2C80-40EC-89A8-80144FEEAE4B}" srcOrd="1" destOrd="0" presId="urn:microsoft.com/office/officeart/2005/8/layout/lProcess2"/>
    <dgm:cxn modelId="{7DB0E2F1-1F6F-4AAB-9FD3-90405BCFDDC6}" type="presParOf" srcId="{5363600F-3A53-4532-9FEC-236FA92C332E}" destId="{95360A2C-32B0-4070-87C5-4D58F205E35D}" srcOrd="2" destOrd="0" presId="urn:microsoft.com/office/officeart/2005/8/layout/lProcess2"/>
    <dgm:cxn modelId="{3F232D89-4E5B-43B5-98BA-C448C91ED9B6}" type="presParOf" srcId="{95360A2C-32B0-4070-87C5-4D58F205E35D}" destId="{0A3F29CB-E2BC-47BE-94EC-53B8B3C52321}" srcOrd="0" destOrd="0" presId="urn:microsoft.com/office/officeart/2005/8/layout/lProcess2"/>
    <dgm:cxn modelId="{F1A92EE5-4F9D-476E-A352-AA34CC3F05A3}" type="presParOf" srcId="{0A3F29CB-E2BC-47BE-94EC-53B8B3C52321}" destId="{6E9EF800-2001-4EA2-B248-F133704388C7}" srcOrd="0" destOrd="0" presId="urn:microsoft.com/office/officeart/2005/8/layout/lProcess2"/>
    <dgm:cxn modelId="{F88AAA25-6285-43C8-AC61-634931609DEF}" type="presParOf" srcId="{C6E03C5A-3A54-4F49-8997-2668A3CE2EDF}" destId="{344B1417-80DB-4A26-8B3B-BD206770582C}" srcOrd="1" destOrd="0" presId="urn:microsoft.com/office/officeart/2005/8/layout/lProcess2"/>
    <dgm:cxn modelId="{4619152A-12AD-417A-B222-2327CCD8DDB4}" type="presParOf" srcId="{C6E03C5A-3A54-4F49-8997-2668A3CE2EDF}" destId="{34E1DD09-1B20-4454-AD36-5159C5C49591}" srcOrd="2" destOrd="0" presId="urn:microsoft.com/office/officeart/2005/8/layout/lProcess2"/>
    <dgm:cxn modelId="{6E0BD74E-96CE-4F4C-8CB2-B3C6A3AFF220}" type="presParOf" srcId="{34E1DD09-1B20-4454-AD36-5159C5C49591}" destId="{DCB57284-AEAB-4AF1-9DD4-AD67CF2934E0}" srcOrd="0" destOrd="0" presId="urn:microsoft.com/office/officeart/2005/8/layout/lProcess2"/>
    <dgm:cxn modelId="{FD74DC91-2A72-44E3-AE74-C3D279661690}" type="presParOf" srcId="{34E1DD09-1B20-4454-AD36-5159C5C49591}" destId="{6ABC86FA-5059-4D2C-A028-28D9F04479CE}" srcOrd="1" destOrd="0" presId="urn:microsoft.com/office/officeart/2005/8/layout/lProcess2"/>
    <dgm:cxn modelId="{F23FBE19-B9C9-4F1B-B2E9-8420D4AB34FC}" type="presParOf" srcId="{34E1DD09-1B20-4454-AD36-5159C5C49591}" destId="{B79AD3E3-8E75-4692-B474-7DB0F3AD655F}" srcOrd="2" destOrd="0" presId="urn:microsoft.com/office/officeart/2005/8/layout/lProcess2"/>
    <dgm:cxn modelId="{A9A38084-C2AF-436F-A317-0B5428C4BF70}" type="presParOf" srcId="{B79AD3E3-8E75-4692-B474-7DB0F3AD655F}" destId="{C1F50D9D-7925-409D-ADC3-F4B5D430F4FD}" srcOrd="0" destOrd="0" presId="urn:microsoft.com/office/officeart/2005/8/layout/lProcess2"/>
    <dgm:cxn modelId="{8D00E3E9-09A5-4316-AD24-748939F98CE8}" type="presParOf" srcId="{C1F50D9D-7925-409D-ADC3-F4B5D430F4FD}" destId="{CE18E07B-D5A3-46E4-B112-9D0C8C71FD45}" srcOrd="0" destOrd="0" presId="urn:microsoft.com/office/officeart/2005/8/layout/lProcess2"/>
    <dgm:cxn modelId="{FAED0F93-8EB2-4FD4-8EDC-7BD0C0FC30FC}" type="presParOf" srcId="{C6E03C5A-3A54-4F49-8997-2668A3CE2EDF}" destId="{6D3F5531-F2C8-489A-A0F3-7D3845145460}" srcOrd="3" destOrd="0" presId="urn:microsoft.com/office/officeart/2005/8/layout/lProcess2"/>
    <dgm:cxn modelId="{0E3A7A8B-58AB-4DAD-9837-E4976FC4C8D5}" type="presParOf" srcId="{C6E03C5A-3A54-4F49-8997-2668A3CE2EDF}" destId="{FB39337B-87A6-4682-A436-FDBFE04B4E6D}" srcOrd="4" destOrd="0" presId="urn:microsoft.com/office/officeart/2005/8/layout/lProcess2"/>
    <dgm:cxn modelId="{F70DCDC3-C226-46F3-A113-15075E5AFA76}" type="presParOf" srcId="{FB39337B-87A6-4682-A436-FDBFE04B4E6D}" destId="{0EEA3F2E-9334-4463-931F-04E31FEF6120}" srcOrd="0" destOrd="0" presId="urn:microsoft.com/office/officeart/2005/8/layout/lProcess2"/>
    <dgm:cxn modelId="{D2D9DF24-4DE0-4D03-916E-6D913869264A}" type="presParOf" srcId="{FB39337B-87A6-4682-A436-FDBFE04B4E6D}" destId="{973A2327-6219-4C3E-B8F3-6F4A6718D466}" srcOrd="1" destOrd="0" presId="urn:microsoft.com/office/officeart/2005/8/layout/lProcess2"/>
    <dgm:cxn modelId="{6DB4D6DE-5B58-4089-B976-6B9FA78D7906}" type="presParOf" srcId="{FB39337B-87A6-4682-A436-FDBFE04B4E6D}" destId="{1F347A7F-D10E-424B-B2FE-3E7814B2ABF3}" srcOrd="2" destOrd="0" presId="urn:microsoft.com/office/officeart/2005/8/layout/lProcess2"/>
    <dgm:cxn modelId="{92281721-5382-4CA0-B61E-9CC71ED899C2}" type="presParOf" srcId="{1F347A7F-D10E-424B-B2FE-3E7814B2ABF3}" destId="{1C5CF1C1-C745-4DF1-9760-AA9AD30B4BE2}" srcOrd="0" destOrd="0" presId="urn:microsoft.com/office/officeart/2005/8/layout/lProcess2"/>
    <dgm:cxn modelId="{37A9BA33-FEEE-4827-98B7-22105239D697}" type="presParOf" srcId="{1C5CF1C1-C745-4DF1-9760-AA9AD30B4BE2}" destId="{A4843159-BCE8-4021-94A3-D817B4AAC93A}" srcOrd="0" destOrd="0" presId="urn:microsoft.com/office/officeart/2005/8/layout/lProcess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F4BA15D2-125E-43AA-818A-54E61F834FEC}"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CFCF97F2-1108-4998-B53C-737152296F67}">
      <dgm:prSet phldrT="[Text]" custT="1"/>
      <dgm:spPr/>
      <dgm:t>
        <a:bodyPr/>
        <a:lstStyle/>
        <a:p>
          <a:r>
            <a:rPr lang="en-US" sz="3200" dirty="0"/>
            <a:t>General Liability</a:t>
          </a:r>
        </a:p>
      </dgm:t>
    </dgm:pt>
    <dgm:pt modelId="{959D5035-741A-49AB-8A7D-EA0E5B9E3996}" type="parTrans" cxnId="{98A361D0-C1FA-4D9B-9666-70DD9B49B92A}">
      <dgm:prSet/>
      <dgm:spPr/>
      <dgm:t>
        <a:bodyPr/>
        <a:lstStyle/>
        <a:p>
          <a:endParaRPr lang="en-US"/>
        </a:p>
      </dgm:t>
    </dgm:pt>
    <dgm:pt modelId="{6226730F-BCF0-4D67-AE29-21E905591AB6}" type="sibTrans" cxnId="{98A361D0-C1FA-4D9B-9666-70DD9B49B92A}">
      <dgm:prSet/>
      <dgm:spPr/>
      <dgm:t>
        <a:bodyPr/>
        <a:lstStyle/>
        <a:p>
          <a:endParaRPr lang="en-US"/>
        </a:p>
      </dgm:t>
    </dgm:pt>
    <dgm:pt modelId="{A746CB60-AE59-465B-ADBC-386E74148BD6}">
      <dgm:prSet phldrT="[Text]"/>
      <dgm:spPr/>
      <dgm:t>
        <a:bodyPr/>
        <a:lstStyle/>
        <a:p>
          <a:r>
            <a:rPr lang="en-US" dirty="0"/>
            <a:t>Covers general liability such as injury at the office or at an event</a:t>
          </a:r>
        </a:p>
      </dgm:t>
    </dgm:pt>
    <dgm:pt modelId="{67052FC4-A38F-4AD5-8208-2B06D19DF394}" type="parTrans" cxnId="{FB7FA97D-DC4E-4CD3-8794-5202E38F7741}">
      <dgm:prSet/>
      <dgm:spPr/>
      <dgm:t>
        <a:bodyPr/>
        <a:lstStyle/>
        <a:p>
          <a:endParaRPr lang="en-US"/>
        </a:p>
      </dgm:t>
    </dgm:pt>
    <dgm:pt modelId="{75254275-064A-473D-9D25-D1D806245D9C}" type="sibTrans" cxnId="{FB7FA97D-DC4E-4CD3-8794-5202E38F7741}">
      <dgm:prSet/>
      <dgm:spPr/>
      <dgm:t>
        <a:bodyPr/>
        <a:lstStyle/>
        <a:p>
          <a:endParaRPr lang="en-US"/>
        </a:p>
      </dgm:t>
    </dgm:pt>
    <dgm:pt modelId="{7735CF0C-73C3-48EB-A99A-2E54FF8DD9E9}">
      <dgm:prSet phldrT="[Text]" custT="1"/>
      <dgm:spPr/>
      <dgm:t>
        <a:bodyPr/>
        <a:lstStyle/>
        <a:p>
          <a:r>
            <a:rPr lang="en-US" sz="3200" dirty="0"/>
            <a:t>Directors &amp; Officers</a:t>
          </a:r>
        </a:p>
      </dgm:t>
    </dgm:pt>
    <dgm:pt modelId="{3A2F9E70-DC69-4A03-AB70-F2CA1E944FE5}" type="parTrans" cxnId="{7FF94FD7-6EEB-4A72-A001-67315566B4E0}">
      <dgm:prSet/>
      <dgm:spPr/>
      <dgm:t>
        <a:bodyPr/>
        <a:lstStyle/>
        <a:p>
          <a:endParaRPr lang="en-US"/>
        </a:p>
      </dgm:t>
    </dgm:pt>
    <dgm:pt modelId="{35851A01-80A9-414C-9CAF-E624D0B60CBA}" type="sibTrans" cxnId="{7FF94FD7-6EEB-4A72-A001-67315566B4E0}">
      <dgm:prSet/>
      <dgm:spPr/>
      <dgm:t>
        <a:bodyPr/>
        <a:lstStyle/>
        <a:p>
          <a:endParaRPr lang="en-US"/>
        </a:p>
      </dgm:t>
    </dgm:pt>
    <dgm:pt modelId="{45E8283A-A3DD-425F-9050-A667057EC2ED}">
      <dgm:prSet phldrT="[Text]"/>
      <dgm:spPr/>
      <dgm:t>
        <a:bodyPr/>
        <a:lstStyle/>
        <a:p>
          <a:r>
            <a:rPr lang="en-US" dirty="0"/>
            <a:t>Covers Board members acting within their fiduciary responsibilities</a:t>
          </a:r>
        </a:p>
      </dgm:t>
    </dgm:pt>
    <dgm:pt modelId="{3772861F-0BA0-49E1-B9DA-D454D807DD23}" type="parTrans" cxnId="{2A0308CA-2208-40F9-9989-DB02502F618A}">
      <dgm:prSet/>
      <dgm:spPr/>
      <dgm:t>
        <a:bodyPr/>
        <a:lstStyle/>
        <a:p>
          <a:endParaRPr lang="en-US"/>
        </a:p>
      </dgm:t>
    </dgm:pt>
    <dgm:pt modelId="{4C19EF72-D064-46D4-948A-FF396FF58F37}" type="sibTrans" cxnId="{2A0308CA-2208-40F9-9989-DB02502F618A}">
      <dgm:prSet/>
      <dgm:spPr/>
      <dgm:t>
        <a:bodyPr/>
        <a:lstStyle/>
        <a:p>
          <a:endParaRPr lang="en-US"/>
        </a:p>
      </dgm:t>
    </dgm:pt>
    <dgm:pt modelId="{C0CFD6D9-A699-429C-95EA-8357BC757D13}">
      <dgm:prSet phldrT="[Text]" custT="1"/>
      <dgm:spPr/>
      <dgm:t>
        <a:bodyPr/>
        <a:lstStyle/>
        <a:p>
          <a:r>
            <a:rPr lang="en-US" sz="3200" dirty="0"/>
            <a:t>Meeting Cancellation</a:t>
          </a:r>
        </a:p>
      </dgm:t>
    </dgm:pt>
    <dgm:pt modelId="{15EA83F7-8CFE-49D6-83A3-34DC4960EDE4}" type="parTrans" cxnId="{72C9ABCC-A785-4E64-984C-E6AC785F230D}">
      <dgm:prSet/>
      <dgm:spPr/>
      <dgm:t>
        <a:bodyPr/>
        <a:lstStyle/>
        <a:p>
          <a:endParaRPr lang="en-US"/>
        </a:p>
      </dgm:t>
    </dgm:pt>
    <dgm:pt modelId="{1A45500A-023C-4593-8E28-9B88F3070AAB}" type="sibTrans" cxnId="{72C9ABCC-A785-4E64-984C-E6AC785F230D}">
      <dgm:prSet/>
      <dgm:spPr/>
      <dgm:t>
        <a:bodyPr/>
        <a:lstStyle/>
        <a:p>
          <a:endParaRPr lang="en-US"/>
        </a:p>
      </dgm:t>
    </dgm:pt>
    <dgm:pt modelId="{6A43F7BF-1496-42D6-B255-C1AF1D0BC773}">
      <dgm:prSet phldrT="[Text]"/>
      <dgm:spPr/>
      <dgm:t>
        <a:bodyPr/>
        <a:lstStyle/>
        <a:p>
          <a:r>
            <a:rPr lang="en-US" dirty="0"/>
            <a:t>Covers potential losses from cancellations due to weather or other factors</a:t>
          </a:r>
        </a:p>
      </dgm:t>
    </dgm:pt>
    <dgm:pt modelId="{97A79C52-B631-4843-BB9C-CEA41D87F00E}" type="parTrans" cxnId="{DFD8E627-1D15-4119-8CFC-B7B5AFCC15EF}">
      <dgm:prSet/>
      <dgm:spPr/>
      <dgm:t>
        <a:bodyPr/>
        <a:lstStyle/>
        <a:p>
          <a:endParaRPr lang="en-US"/>
        </a:p>
      </dgm:t>
    </dgm:pt>
    <dgm:pt modelId="{B824D758-4809-4932-A832-1CACAFB12A1C}" type="sibTrans" cxnId="{DFD8E627-1D15-4119-8CFC-B7B5AFCC15EF}">
      <dgm:prSet/>
      <dgm:spPr/>
      <dgm:t>
        <a:bodyPr/>
        <a:lstStyle/>
        <a:p>
          <a:endParaRPr lang="en-US"/>
        </a:p>
      </dgm:t>
    </dgm:pt>
    <dgm:pt modelId="{A1580260-FABF-4A9C-BAE4-DDDF4F7F59B4}" type="pres">
      <dgm:prSet presAssocID="{F4BA15D2-125E-43AA-818A-54E61F834FEC}" presName="Name0" presStyleCnt="0">
        <dgm:presLayoutVars>
          <dgm:dir/>
          <dgm:animLvl val="lvl"/>
          <dgm:resizeHandles val="exact"/>
        </dgm:presLayoutVars>
      </dgm:prSet>
      <dgm:spPr/>
    </dgm:pt>
    <dgm:pt modelId="{AA360C44-D6CC-4DE6-A669-443F2A9A2872}" type="pres">
      <dgm:prSet presAssocID="{CFCF97F2-1108-4998-B53C-737152296F67}" presName="linNode" presStyleCnt="0"/>
      <dgm:spPr/>
    </dgm:pt>
    <dgm:pt modelId="{47D41787-E3FC-48AB-B37D-8D097474C31B}" type="pres">
      <dgm:prSet presAssocID="{CFCF97F2-1108-4998-B53C-737152296F67}" presName="parentText" presStyleLbl="node1" presStyleIdx="0" presStyleCnt="3">
        <dgm:presLayoutVars>
          <dgm:chMax val="1"/>
          <dgm:bulletEnabled val="1"/>
        </dgm:presLayoutVars>
      </dgm:prSet>
      <dgm:spPr/>
    </dgm:pt>
    <dgm:pt modelId="{7960C583-507C-4118-AAF2-057085D53184}" type="pres">
      <dgm:prSet presAssocID="{CFCF97F2-1108-4998-B53C-737152296F67}" presName="descendantText" presStyleLbl="alignAccFollowNode1" presStyleIdx="0" presStyleCnt="3">
        <dgm:presLayoutVars>
          <dgm:bulletEnabled val="1"/>
        </dgm:presLayoutVars>
      </dgm:prSet>
      <dgm:spPr/>
    </dgm:pt>
    <dgm:pt modelId="{DA3CE1CF-D9D7-46DE-ADDE-57B2E9C318B5}" type="pres">
      <dgm:prSet presAssocID="{6226730F-BCF0-4D67-AE29-21E905591AB6}" presName="sp" presStyleCnt="0"/>
      <dgm:spPr/>
    </dgm:pt>
    <dgm:pt modelId="{D6105034-7074-4B95-81BE-B7DB46D142F2}" type="pres">
      <dgm:prSet presAssocID="{7735CF0C-73C3-48EB-A99A-2E54FF8DD9E9}" presName="linNode" presStyleCnt="0"/>
      <dgm:spPr/>
    </dgm:pt>
    <dgm:pt modelId="{645B49B2-59D2-4BFB-BCCC-88D83FBC6B0E}" type="pres">
      <dgm:prSet presAssocID="{7735CF0C-73C3-48EB-A99A-2E54FF8DD9E9}" presName="parentText" presStyleLbl="node1" presStyleIdx="1" presStyleCnt="3">
        <dgm:presLayoutVars>
          <dgm:chMax val="1"/>
          <dgm:bulletEnabled val="1"/>
        </dgm:presLayoutVars>
      </dgm:prSet>
      <dgm:spPr/>
    </dgm:pt>
    <dgm:pt modelId="{BF4D52CC-5CC2-412D-98E7-BD649C6A7EF4}" type="pres">
      <dgm:prSet presAssocID="{7735CF0C-73C3-48EB-A99A-2E54FF8DD9E9}" presName="descendantText" presStyleLbl="alignAccFollowNode1" presStyleIdx="1" presStyleCnt="3">
        <dgm:presLayoutVars>
          <dgm:bulletEnabled val="1"/>
        </dgm:presLayoutVars>
      </dgm:prSet>
      <dgm:spPr/>
    </dgm:pt>
    <dgm:pt modelId="{1BEEC154-835E-4ECC-9439-B296940337F1}" type="pres">
      <dgm:prSet presAssocID="{35851A01-80A9-414C-9CAF-E624D0B60CBA}" presName="sp" presStyleCnt="0"/>
      <dgm:spPr/>
    </dgm:pt>
    <dgm:pt modelId="{8F7B02F4-9D62-4680-A11F-01F460084C77}" type="pres">
      <dgm:prSet presAssocID="{C0CFD6D9-A699-429C-95EA-8357BC757D13}" presName="linNode" presStyleCnt="0"/>
      <dgm:spPr/>
    </dgm:pt>
    <dgm:pt modelId="{FC02D655-CF6A-4597-B018-EE1F4CA7EA73}" type="pres">
      <dgm:prSet presAssocID="{C0CFD6D9-A699-429C-95EA-8357BC757D13}" presName="parentText" presStyleLbl="node1" presStyleIdx="2" presStyleCnt="3">
        <dgm:presLayoutVars>
          <dgm:chMax val="1"/>
          <dgm:bulletEnabled val="1"/>
        </dgm:presLayoutVars>
      </dgm:prSet>
      <dgm:spPr/>
    </dgm:pt>
    <dgm:pt modelId="{57F947B7-97D0-4045-907E-498FD9EE90CA}" type="pres">
      <dgm:prSet presAssocID="{C0CFD6D9-A699-429C-95EA-8357BC757D13}" presName="descendantText" presStyleLbl="alignAccFollowNode1" presStyleIdx="2" presStyleCnt="3">
        <dgm:presLayoutVars>
          <dgm:bulletEnabled val="1"/>
        </dgm:presLayoutVars>
      </dgm:prSet>
      <dgm:spPr/>
    </dgm:pt>
  </dgm:ptLst>
  <dgm:cxnLst>
    <dgm:cxn modelId="{6730810D-9F57-4B61-8A11-6FD3356D7AE8}" type="presOf" srcId="{C0CFD6D9-A699-429C-95EA-8357BC757D13}" destId="{FC02D655-CF6A-4597-B018-EE1F4CA7EA73}" srcOrd="0" destOrd="0" presId="urn:microsoft.com/office/officeart/2005/8/layout/vList5"/>
    <dgm:cxn modelId="{F058B613-8AE1-4468-A72C-97E419B350EF}" type="presOf" srcId="{CFCF97F2-1108-4998-B53C-737152296F67}" destId="{47D41787-E3FC-48AB-B37D-8D097474C31B}" srcOrd="0" destOrd="0" presId="urn:microsoft.com/office/officeart/2005/8/layout/vList5"/>
    <dgm:cxn modelId="{DFD8E627-1D15-4119-8CFC-B7B5AFCC15EF}" srcId="{C0CFD6D9-A699-429C-95EA-8357BC757D13}" destId="{6A43F7BF-1496-42D6-B255-C1AF1D0BC773}" srcOrd="0" destOrd="0" parTransId="{97A79C52-B631-4843-BB9C-CEA41D87F00E}" sibTransId="{B824D758-4809-4932-A832-1CACAFB12A1C}"/>
    <dgm:cxn modelId="{5D252331-E1F9-49EC-A15F-B7D99D9F47C1}" type="presOf" srcId="{A746CB60-AE59-465B-ADBC-386E74148BD6}" destId="{7960C583-507C-4118-AAF2-057085D53184}" srcOrd="0" destOrd="0" presId="urn:microsoft.com/office/officeart/2005/8/layout/vList5"/>
    <dgm:cxn modelId="{FE08B837-8DEC-4645-B3AE-CC958DDCEDED}" type="presOf" srcId="{45E8283A-A3DD-425F-9050-A667057EC2ED}" destId="{BF4D52CC-5CC2-412D-98E7-BD649C6A7EF4}" srcOrd="0" destOrd="0" presId="urn:microsoft.com/office/officeart/2005/8/layout/vList5"/>
    <dgm:cxn modelId="{FB7FA97D-DC4E-4CD3-8794-5202E38F7741}" srcId="{CFCF97F2-1108-4998-B53C-737152296F67}" destId="{A746CB60-AE59-465B-ADBC-386E74148BD6}" srcOrd="0" destOrd="0" parTransId="{67052FC4-A38F-4AD5-8208-2B06D19DF394}" sibTransId="{75254275-064A-473D-9D25-D1D806245D9C}"/>
    <dgm:cxn modelId="{97633088-4415-4684-8484-7F23433092D9}" type="presOf" srcId="{6A43F7BF-1496-42D6-B255-C1AF1D0BC773}" destId="{57F947B7-97D0-4045-907E-498FD9EE90CA}" srcOrd="0" destOrd="0" presId="urn:microsoft.com/office/officeart/2005/8/layout/vList5"/>
    <dgm:cxn modelId="{2A0308CA-2208-40F9-9989-DB02502F618A}" srcId="{7735CF0C-73C3-48EB-A99A-2E54FF8DD9E9}" destId="{45E8283A-A3DD-425F-9050-A667057EC2ED}" srcOrd="0" destOrd="0" parTransId="{3772861F-0BA0-49E1-B9DA-D454D807DD23}" sibTransId="{4C19EF72-D064-46D4-948A-FF396FF58F37}"/>
    <dgm:cxn modelId="{72C9ABCC-A785-4E64-984C-E6AC785F230D}" srcId="{F4BA15D2-125E-43AA-818A-54E61F834FEC}" destId="{C0CFD6D9-A699-429C-95EA-8357BC757D13}" srcOrd="2" destOrd="0" parTransId="{15EA83F7-8CFE-49D6-83A3-34DC4960EDE4}" sibTransId="{1A45500A-023C-4593-8E28-9B88F3070AAB}"/>
    <dgm:cxn modelId="{C581B9CC-11AE-4A33-B32B-BAAF2F1CDD1A}" type="presOf" srcId="{7735CF0C-73C3-48EB-A99A-2E54FF8DD9E9}" destId="{645B49B2-59D2-4BFB-BCCC-88D83FBC6B0E}" srcOrd="0" destOrd="0" presId="urn:microsoft.com/office/officeart/2005/8/layout/vList5"/>
    <dgm:cxn modelId="{98A361D0-C1FA-4D9B-9666-70DD9B49B92A}" srcId="{F4BA15D2-125E-43AA-818A-54E61F834FEC}" destId="{CFCF97F2-1108-4998-B53C-737152296F67}" srcOrd="0" destOrd="0" parTransId="{959D5035-741A-49AB-8A7D-EA0E5B9E3996}" sibTransId="{6226730F-BCF0-4D67-AE29-21E905591AB6}"/>
    <dgm:cxn modelId="{7FF94FD7-6EEB-4A72-A001-67315566B4E0}" srcId="{F4BA15D2-125E-43AA-818A-54E61F834FEC}" destId="{7735CF0C-73C3-48EB-A99A-2E54FF8DD9E9}" srcOrd="1" destOrd="0" parTransId="{3A2F9E70-DC69-4A03-AB70-F2CA1E944FE5}" sibTransId="{35851A01-80A9-414C-9CAF-E624D0B60CBA}"/>
    <dgm:cxn modelId="{3E3C51E4-2C00-4897-97FF-BB4C29686E05}" type="presOf" srcId="{F4BA15D2-125E-43AA-818A-54E61F834FEC}" destId="{A1580260-FABF-4A9C-BAE4-DDDF4F7F59B4}" srcOrd="0" destOrd="0" presId="urn:microsoft.com/office/officeart/2005/8/layout/vList5"/>
    <dgm:cxn modelId="{30FECF03-1A40-496C-BF23-99977BE964E3}" type="presParOf" srcId="{A1580260-FABF-4A9C-BAE4-DDDF4F7F59B4}" destId="{AA360C44-D6CC-4DE6-A669-443F2A9A2872}" srcOrd="0" destOrd="0" presId="urn:microsoft.com/office/officeart/2005/8/layout/vList5"/>
    <dgm:cxn modelId="{D9BD3381-087B-434B-A740-A0A3339CD5FC}" type="presParOf" srcId="{AA360C44-D6CC-4DE6-A669-443F2A9A2872}" destId="{47D41787-E3FC-48AB-B37D-8D097474C31B}" srcOrd="0" destOrd="0" presId="urn:microsoft.com/office/officeart/2005/8/layout/vList5"/>
    <dgm:cxn modelId="{EAB68037-861B-4375-80CC-18A8A184BCB7}" type="presParOf" srcId="{AA360C44-D6CC-4DE6-A669-443F2A9A2872}" destId="{7960C583-507C-4118-AAF2-057085D53184}" srcOrd="1" destOrd="0" presId="urn:microsoft.com/office/officeart/2005/8/layout/vList5"/>
    <dgm:cxn modelId="{68EE44F9-41D8-4161-B420-70EF542833BD}" type="presParOf" srcId="{A1580260-FABF-4A9C-BAE4-DDDF4F7F59B4}" destId="{DA3CE1CF-D9D7-46DE-ADDE-57B2E9C318B5}" srcOrd="1" destOrd="0" presId="urn:microsoft.com/office/officeart/2005/8/layout/vList5"/>
    <dgm:cxn modelId="{A16CBD5F-562A-4C2F-A275-65E3A31C4A47}" type="presParOf" srcId="{A1580260-FABF-4A9C-BAE4-DDDF4F7F59B4}" destId="{D6105034-7074-4B95-81BE-B7DB46D142F2}" srcOrd="2" destOrd="0" presId="urn:microsoft.com/office/officeart/2005/8/layout/vList5"/>
    <dgm:cxn modelId="{B1374C11-982B-40B6-A454-0AFBDC663E0B}" type="presParOf" srcId="{D6105034-7074-4B95-81BE-B7DB46D142F2}" destId="{645B49B2-59D2-4BFB-BCCC-88D83FBC6B0E}" srcOrd="0" destOrd="0" presId="urn:microsoft.com/office/officeart/2005/8/layout/vList5"/>
    <dgm:cxn modelId="{D2525E1C-05C8-4C4C-AF54-E54D7E468429}" type="presParOf" srcId="{D6105034-7074-4B95-81BE-B7DB46D142F2}" destId="{BF4D52CC-5CC2-412D-98E7-BD649C6A7EF4}" srcOrd="1" destOrd="0" presId="urn:microsoft.com/office/officeart/2005/8/layout/vList5"/>
    <dgm:cxn modelId="{A91033A6-0B9B-49F5-8C72-D70A6042E835}" type="presParOf" srcId="{A1580260-FABF-4A9C-BAE4-DDDF4F7F59B4}" destId="{1BEEC154-835E-4ECC-9439-B296940337F1}" srcOrd="3" destOrd="0" presId="urn:microsoft.com/office/officeart/2005/8/layout/vList5"/>
    <dgm:cxn modelId="{F8F37C13-BE3F-4BEF-B6C9-91B7FE6A1ABD}" type="presParOf" srcId="{A1580260-FABF-4A9C-BAE4-DDDF4F7F59B4}" destId="{8F7B02F4-9D62-4680-A11F-01F460084C77}" srcOrd="4" destOrd="0" presId="urn:microsoft.com/office/officeart/2005/8/layout/vList5"/>
    <dgm:cxn modelId="{74922A74-B22A-4B1D-B667-4B82ACAFC8D7}" type="presParOf" srcId="{8F7B02F4-9D62-4680-A11F-01F460084C77}" destId="{FC02D655-CF6A-4597-B018-EE1F4CA7EA73}" srcOrd="0" destOrd="0" presId="urn:microsoft.com/office/officeart/2005/8/layout/vList5"/>
    <dgm:cxn modelId="{17FB3CEA-6A4B-40E7-95A7-FC6672193151}" type="presParOf" srcId="{8F7B02F4-9D62-4680-A11F-01F460084C77}" destId="{57F947B7-97D0-4045-907E-498FD9EE90CA}"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9ECFF2-7BF4-4547-A845-50344BF6F2C0}">
      <dsp:nvSpPr>
        <dsp:cNvPr id="0" name=""/>
        <dsp:cNvSpPr/>
      </dsp:nvSpPr>
      <dsp:spPr>
        <a:xfrm>
          <a:off x="0" y="514214"/>
          <a:ext cx="9405257" cy="781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682DB975-930A-4E78-A957-9CBD5D8ED744}">
      <dsp:nvSpPr>
        <dsp:cNvPr id="0" name=""/>
        <dsp:cNvSpPr/>
      </dsp:nvSpPr>
      <dsp:spPr>
        <a:xfrm>
          <a:off x="470262" y="56654"/>
          <a:ext cx="6583679" cy="9151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8847" tIns="0" rIns="248847" bIns="0" numCol="1" spcCol="1270" anchor="ctr" anchorCtr="0">
          <a:noAutofit/>
        </a:bodyPr>
        <a:lstStyle/>
        <a:p>
          <a:pPr marL="0" lvl="0" indent="0" algn="l" defTabSz="1377950">
            <a:lnSpc>
              <a:spcPct val="90000"/>
            </a:lnSpc>
            <a:spcBef>
              <a:spcPct val="0"/>
            </a:spcBef>
            <a:spcAft>
              <a:spcPct val="35000"/>
            </a:spcAft>
            <a:buNone/>
          </a:pPr>
          <a:r>
            <a:rPr lang="en-US" sz="3100" kern="1200" dirty="0"/>
            <a:t>Duty of Care</a:t>
          </a:r>
        </a:p>
      </dsp:txBody>
      <dsp:txXfrm>
        <a:off x="514934" y="101326"/>
        <a:ext cx="6494335" cy="825776"/>
      </dsp:txXfrm>
    </dsp:sp>
    <dsp:sp modelId="{EC8EF9BC-6AE7-4538-A010-A206F8996F22}">
      <dsp:nvSpPr>
        <dsp:cNvPr id="0" name=""/>
        <dsp:cNvSpPr/>
      </dsp:nvSpPr>
      <dsp:spPr>
        <a:xfrm>
          <a:off x="0" y="1920374"/>
          <a:ext cx="9405257" cy="781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B6275CA6-8518-4462-9FFD-B3BCB6215944}">
      <dsp:nvSpPr>
        <dsp:cNvPr id="0" name=""/>
        <dsp:cNvSpPr/>
      </dsp:nvSpPr>
      <dsp:spPr>
        <a:xfrm>
          <a:off x="470262" y="1462814"/>
          <a:ext cx="6583679" cy="9151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8847" tIns="0" rIns="248847" bIns="0" numCol="1" spcCol="1270" anchor="ctr" anchorCtr="0">
          <a:noAutofit/>
        </a:bodyPr>
        <a:lstStyle/>
        <a:p>
          <a:pPr marL="0" lvl="0" indent="0" algn="l" defTabSz="1377950">
            <a:lnSpc>
              <a:spcPct val="90000"/>
            </a:lnSpc>
            <a:spcBef>
              <a:spcPct val="0"/>
            </a:spcBef>
            <a:spcAft>
              <a:spcPct val="35000"/>
            </a:spcAft>
            <a:buNone/>
          </a:pPr>
          <a:r>
            <a:rPr lang="en-US" sz="3100" kern="1200" dirty="0"/>
            <a:t>Duty of Loyalty</a:t>
          </a:r>
        </a:p>
      </dsp:txBody>
      <dsp:txXfrm>
        <a:off x="514934" y="1507486"/>
        <a:ext cx="6494335" cy="825776"/>
      </dsp:txXfrm>
    </dsp:sp>
    <dsp:sp modelId="{5735BA04-E7A1-4089-A5F3-52E89F5D1E25}">
      <dsp:nvSpPr>
        <dsp:cNvPr id="0" name=""/>
        <dsp:cNvSpPr/>
      </dsp:nvSpPr>
      <dsp:spPr>
        <a:xfrm>
          <a:off x="0" y="3326535"/>
          <a:ext cx="9405257" cy="781200"/>
        </a:xfrm>
        <a:prstGeom prst="rect">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sp>
    <dsp:sp modelId="{9C4D4D43-1C9C-418F-BA5F-84D42CC48BFB}">
      <dsp:nvSpPr>
        <dsp:cNvPr id="0" name=""/>
        <dsp:cNvSpPr/>
      </dsp:nvSpPr>
      <dsp:spPr>
        <a:xfrm>
          <a:off x="470262" y="2868974"/>
          <a:ext cx="6583679" cy="915120"/>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248847" tIns="0" rIns="248847" bIns="0" numCol="1" spcCol="1270" anchor="ctr" anchorCtr="0">
          <a:noAutofit/>
        </a:bodyPr>
        <a:lstStyle/>
        <a:p>
          <a:pPr marL="0" lvl="0" indent="0" algn="l" defTabSz="1377950">
            <a:lnSpc>
              <a:spcPct val="90000"/>
            </a:lnSpc>
            <a:spcBef>
              <a:spcPct val="0"/>
            </a:spcBef>
            <a:spcAft>
              <a:spcPct val="35000"/>
            </a:spcAft>
            <a:buNone/>
          </a:pPr>
          <a:r>
            <a:rPr lang="en-US" sz="3100" kern="1200" dirty="0"/>
            <a:t>Duty of Obedience</a:t>
          </a:r>
        </a:p>
      </dsp:txBody>
      <dsp:txXfrm>
        <a:off x="514934" y="2913646"/>
        <a:ext cx="6494335" cy="825776"/>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757A2F4-055B-473D-A38F-701FFD88AF13}">
      <dsp:nvSpPr>
        <dsp:cNvPr id="0" name=""/>
        <dsp:cNvSpPr/>
      </dsp:nvSpPr>
      <dsp:spPr>
        <a:xfrm>
          <a:off x="52" y="66369"/>
          <a:ext cx="5012507" cy="7776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09728" rIns="192024" bIns="109728" numCol="1" spcCol="1270" anchor="ctr" anchorCtr="0">
          <a:noAutofit/>
        </a:bodyPr>
        <a:lstStyle/>
        <a:p>
          <a:pPr marL="0" lvl="0" indent="0" algn="ctr" defTabSz="1200150">
            <a:lnSpc>
              <a:spcPct val="90000"/>
            </a:lnSpc>
            <a:spcBef>
              <a:spcPct val="0"/>
            </a:spcBef>
            <a:spcAft>
              <a:spcPct val="35000"/>
            </a:spcAft>
            <a:buNone/>
          </a:pPr>
          <a:r>
            <a:rPr lang="en-US" sz="2700" kern="1200" dirty="0"/>
            <a:t>Nonprofits Don’t Pay Taxes</a:t>
          </a:r>
        </a:p>
      </dsp:txBody>
      <dsp:txXfrm>
        <a:off x="52" y="66369"/>
        <a:ext cx="5012507" cy="777600"/>
      </dsp:txXfrm>
    </dsp:sp>
    <dsp:sp modelId="{E721C77C-97DE-458A-A6F7-C5688557A2CC}">
      <dsp:nvSpPr>
        <dsp:cNvPr id="0" name=""/>
        <dsp:cNvSpPr/>
      </dsp:nvSpPr>
      <dsp:spPr>
        <a:xfrm>
          <a:off x="52" y="843970"/>
          <a:ext cx="5012507" cy="326105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4018" tIns="144018" rIns="192024" bIns="216027" numCol="1" spcCol="1270" anchor="t" anchorCtr="0">
          <a:noAutofit/>
        </a:bodyPr>
        <a:lstStyle/>
        <a:p>
          <a:pPr marL="228600" lvl="1" indent="-228600" algn="l" defTabSz="1200150">
            <a:lnSpc>
              <a:spcPct val="90000"/>
            </a:lnSpc>
            <a:spcBef>
              <a:spcPct val="0"/>
            </a:spcBef>
            <a:spcAft>
              <a:spcPct val="15000"/>
            </a:spcAft>
            <a:buChar char="•"/>
          </a:pPr>
          <a:r>
            <a:rPr lang="en-US" sz="2700" kern="1200" dirty="0">
              <a:solidFill>
                <a:schemeClr val="tx1"/>
              </a:solidFill>
            </a:rPr>
            <a:t>America’s nonprofit associations pay more than $1 billion annually in payroll, sales, and property taxes.</a:t>
          </a:r>
        </a:p>
        <a:p>
          <a:pPr marL="228600" lvl="1" indent="-228600" algn="l" defTabSz="1200150">
            <a:lnSpc>
              <a:spcPct val="90000"/>
            </a:lnSpc>
            <a:spcBef>
              <a:spcPct val="0"/>
            </a:spcBef>
            <a:spcAft>
              <a:spcPct val="15000"/>
            </a:spcAft>
            <a:buChar char="•"/>
          </a:pPr>
          <a:r>
            <a:rPr lang="en-US" sz="2700" kern="1200" dirty="0">
              <a:solidFill>
                <a:schemeClr val="tx1"/>
              </a:solidFill>
            </a:rPr>
            <a:t>Associations pay UBIT on income from business activities not related directly to their mission.</a:t>
          </a:r>
        </a:p>
      </dsp:txBody>
      <dsp:txXfrm>
        <a:off x="52" y="843970"/>
        <a:ext cx="5012507" cy="3261059"/>
      </dsp:txXfrm>
    </dsp:sp>
    <dsp:sp modelId="{550B9731-BF4A-42BA-8A83-DAC70F70FD97}">
      <dsp:nvSpPr>
        <dsp:cNvPr id="0" name=""/>
        <dsp:cNvSpPr/>
      </dsp:nvSpPr>
      <dsp:spPr>
        <a:xfrm>
          <a:off x="5714310" y="66369"/>
          <a:ext cx="5012507" cy="777600"/>
        </a:xfrm>
        <a:prstGeom prst="rect">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92024" tIns="109728" rIns="192024" bIns="109728" numCol="1" spcCol="1270" anchor="ctr" anchorCtr="0">
          <a:noAutofit/>
        </a:bodyPr>
        <a:lstStyle/>
        <a:p>
          <a:pPr marL="0" lvl="0" indent="0" algn="ctr" defTabSz="1200150">
            <a:lnSpc>
              <a:spcPct val="90000"/>
            </a:lnSpc>
            <a:spcBef>
              <a:spcPct val="0"/>
            </a:spcBef>
            <a:spcAft>
              <a:spcPct val="35000"/>
            </a:spcAft>
            <a:buNone/>
          </a:pPr>
          <a:r>
            <a:rPr lang="en-US" sz="2700" kern="1200" dirty="0"/>
            <a:t>Nonprofits Can’t Make a Profit</a:t>
          </a:r>
        </a:p>
      </dsp:txBody>
      <dsp:txXfrm>
        <a:off x="5714310" y="66369"/>
        <a:ext cx="5012507" cy="777600"/>
      </dsp:txXfrm>
    </dsp:sp>
    <dsp:sp modelId="{8823262C-6717-41F0-A146-CA68D60C68C6}">
      <dsp:nvSpPr>
        <dsp:cNvPr id="0" name=""/>
        <dsp:cNvSpPr/>
      </dsp:nvSpPr>
      <dsp:spPr>
        <a:xfrm>
          <a:off x="5714310" y="843970"/>
          <a:ext cx="5012507" cy="3261059"/>
        </a:xfrm>
        <a:prstGeom prst="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144018" tIns="144018" rIns="192024" bIns="216027" numCol="1" spcCol="1270" anchor="t" anchorCtr="0">
          <a:noAutofit/>
        </a:bodyPr>
        <a:lstStyle/>
        <a:p>
          <a:pPr marL="228600" lvl="1" indent="-228600" algn="l" defTabSz="1200150">
            <a:lnSpc>
              <a:spcPct val="90000"/>
            </a:lnSpc>
            <a:spcBef>
              <a:spcPct val="0"/>
            </a:spcBef>
            <a:spcAft>
              <a:spcPct val="15000"/>
            </a:spcAft>
            <a:buChar char="•"/>
          </a:pPr>
          <a:r>
            <a:rPr lang="en-US" sz="2700" kern="1200" dirty="0"/>
            <a:t>Profit (retained earnings) is critical to association growth. Income cannot be distributed to members, directors or officers.</a:t>
          </a:r>
        </a:p>
        <a:p>
          <a:pPr marL="228600" lvl="1" indent="-228600" algn="l" defTabSz="1200150">
            <a:lnSpc>
              <a:spcPct val="90000"/>
            </a:lnSpc>
            <a:spcBef>
              <a:spcPct val="0"/>
            </a:spcBef>
            <a:spcAft>
              <a:spcPct val="15000"/>
            </a:spcAft>
            <a:buChar char="•"/>
          </a:pPr>
          <a:r>
            <a:rPr lang="en-US" sz="2700" kern="1200" dirty="0"/>
            <a:t>No margin, no mission!</a:t>
          </a:r>
        </a:p>
      </dsp:txBody>
      <dsp:txXfrm>
        <a:off x="5714310" y="843970"/>
        <a:ext cx="5012507" cy="326105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D689D86-F796-42B4-AD81-D7BCBDDEF52A}">
      <dsp:nvSpPr>
        <dsp:cNvPr id="0" name=""/>
        <dsp:cNvSpPr/>
      </dsp:nvSpPr>
      <dsp:spPr>
        <a:xfrm>
          <a:off x="1304" y="0"/>
          <a:ext cx="3390446" cy="432242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kern="1200" dirty="0">
              <a:solidFill>
                <a:schemeClr val="accent6">
                  <a:lumMod val="50000"/>
                </a:schemeClr>
              </a:solidFill>
              <a:latin typeface="Open sans"/>
            </a:rPr>
            <a:t>Antitrust</a:t>
          </a:r>
          <a:endParaRPr lang="en-US" sz="2800" kern="1200" dirty="0"/>
        </a:p>
      </dsp:txBody>
      <dsp:txXfrm>
        <a:off x="1304" y="0"/>
        <a:ext cx="3390446" cy="1296728"/>
      </dsp:txXfrm>
    </dsp:sp>
    <dsp:sp modelId="{6E9EF800-2001-4EA2-B248-F133704388C7}">
      <dsp:nvSpPr>
        <dsp:cNvPr id="0" name=""/>
        <dsp:cNvSpPr/>
      </dsp:nvSpPr>
      <dsp:spPr>
        <a:xfrm>
          <a:off x="340348" y="1296728"/>
          <a:ext cx="2712357" cy="280957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43815" rIns="58420" bIns="43815" numCol="1" spcCol="1270" anchor="ctr" anchorCtr="0">
          <a:noAutofit/>
        </a:bodyPr>
        <a:lstStyle/>
        <a:p>
          <a:pPr marL="0" lvl="0" indent="0" algn="ctr" defTabSz="1022350">
            <a:lnSpc>
              <a:spcPct val="90000"/>
            </a:lnSpc>
            <a:spcBef>
              <a:spcPct val="0"/>
            </a:spcBef>
            <a:spcAft>
              <a:spcPct val="35000"/>
            </a:spcAft>
            <a:buNone/>
          </a:pPr>
          <a:r>
            <a:rPr lang="en-US" sz="2300" kern="1200" dirty="0">
              <a:solidFill>
                <a:schemeClr val="bg1"/>
              </a:solidFill>
              <a:latin typeface="Open sans"/>
            </a:rPr>
            <a:t>This policy prohibits contracts, combinations, or conspiracies in restraint of trade.</a:t>
          </a:r>
          <a:endParaRPr lang="en-US" sz="2300" kern="1200" dirty="0">
            <a:solidFill>
              <a:schemeClr val="bg1"/>
            </a:solidFill>
          </a:endParaRPr>
        </a:p>
      </dsp:txBody>
      <dsp:txXfrm>
        <a:off x="419790" y="1376170"/>
        <a:ext cx="2553473" cy="2650694"/>
      </dsp:txXfrm>
    </dsp:sp>
    <dsp:sp modelId="{DCB57284-AEAB-4AF1-9DD4-AD67CF2934E0}">
      <dsp:nvSpPr>
        <dsp:cNvPr id="0" name=""/>
        <dsp:cNvSpPr/>
      </dsp:nvSpPr>
      <dsp:spPr>
        <a:xfrm>
          <a:off x="3646034" y="0"/>
          <a:ext cx="3390446" cy="432242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kern="1200" dirty="0">
              <a:solidFill>
                <a:schemeClr val="accent6">
                  <a:lumMod val="50000"/>
                </a:schemeClr>
              </a:solidFill>
              <a:latin typeface="Open sans"/>
            </a:rPr>
            <a:t>Conflict of Interest</a:t>
          </a:r>
          <a:endParaRPr lang="en-US" sz="2800" kern="1200" dirty="0"/>
        </a:p>
      </dsp:txBody>
      <dsp:txXfrm>
        <a:off x="3646034" y="0"/>
        <a:ext cx="3390446" cy="1296728"/>
      </dsp:txXfrm>
    </dsp:sp>
    <dsp:sp modelId="{CE18E07B-D5A3-46E4-B112-9D0C8C71FD45}">
      <dsp:nvSpPr>
        <dsp:cNvPr id="0" name=""/>
        <dsp:cNvSpPr/>
      </dsp:nvSpPr>
      <dsp:spPr>
        <a:xfrm>
          <a:off x="3985078" y="1296728"/>
          <a:ext cx="2712357" cy="280957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43815" rIns="58420" bIns="43815" numCol="1" spcCol="1270" anchor="ctr" anchorCtr="0">
          <a:noAutofit/>
        </a:bodyPr>
        <a:lstStyle/>
        <a:p>
          <a:pPr marL="0" lvl="0" indent="0" algn="ctr" defTabSz="1022350">
            <a:lnSpc>
              <a:spcPct val="90000"/>
            </a:lnSpc>
            <a:spcBef>
              <a:spcPct val="0"/>
            </a:spcBef>
            <a:spcAft>
              <a:spcPct val="35000"/>
            </a:spcAft>
            <a:buNone/>
          </a:pPr>
          <a:r>
            <a:rPr lang="en-US" sz="2300" kern="1200" dirty="0">
              <a:solidFill>
                <a:schemeClr val="bg1"/>
              </a:solidFill>
            </a:rPr>
            <a:t>Potential conflict scenarios should be discussed, and members taught what to do if they have conflicts of interest. </a:t>
          </a:r>
        </a:p>
      </dsp:txBody>
      <dsp:txXfrm>
        <a:off x="4064520" y="1376170"/>
        <a:ext cx="2553473" cy="2650694"/>
      </dsp:txXfrm>
    </dsp:sp>
    <dsp:sp modelId="{0EEA3F2E-9334-4463-931F-04E31FEF6120}">
      <dsp:nvSpPr>
        <dsp:cNvPr id="0" name=""/>
        <dsp:cNvSpPr/>
      </dsp:nvSpPr>
      <dsp:spPr>
        <a:xfrm>
          <a:off x="7290764" y="0"/>
          <a:ext cx="3390446" cy="4322429"/>
        </a:xfrm>
        <a:prstGeom prst="roundRect">
          <a:avLst>
            <a:gd name="adj" fmla="val 10000"/>
          </a:avLst>
        </a:prstGeom>
        <a:solidFill>
          <a:schemeClr val="accent1">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txBody>
        <a:bodyPr spcFirstLastPara="0" vert="horz" wrap="square" lIns="106680" tIns="106680" rIns="106680" bIns="106680" numCol="1" spcCol="1270" anchor="ctr" anchorCtr="0">
          <a:noAutofit/>
        </a:bodyPr>
        <a:lstStyle/>
        <a:p>
          <a:pPr marL="0" lvl="0" indent="0" algn="ctr" defTabSz="1244600">
            <a:lnSpc>
              <a:spcPct val="90000"/>
            </a:lnSpc>
            <a:spcBef>
              <a:spcPct val="0"/>
            </a:spcBef>
            <a:spcAft>
              <a:spcPct val="35000"/>
            </a:spcAft>
            <a:buNone/>
          </a:pPr>
          <a:r>
            <a:rPr lang="en-US" sz="2800" b="1" kern="1200" dirty="0">
              <a:solidFill>
                <a:schemeClr val="accent6">
                  <a:lumMod val="50000"/>
                </a:schemeClr>
              </a:solidFill>
              <a:latin typeface="Open sans"/>
            </a:rPr>
            <a:t>Whistleblower</a:t>
          </a:r>
          <a:endParaRPr lang="en-US" sz="2800" kern="1200" dirty="0"/>
        </a:p>
      </dsp:txBody>
      <dsp:txXfrm>
        <a:off x="7290764" y="0"/>
        <a:ext cx="3390446" cy="1296728"/>
      </dsp:txXfrm>
    </dsp:sp>
    <dsp:sp modelId="{A4843159-BCE8-4021-94A3-D817B4AAC93A}">
      <dsp:nvSpPr>
        <dsp:cNvPr id="0" name=""/>
        <dsp:cNvSpPr/>
      </dsp:nvSpPr>
      <dsp:spPr>
        <a:xfrm>
          <a:off x="7629808" y="1296728"/>
          <a:ext cx="2712357" cy="2809578"/>
        </a:xfrm>
        <a:prstGeom prst="roundRect">
          <a:avLst>
            <a:gd name="adj" fmla="val 10000"/>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58420" tIns="43815" rIns="58420" bIns="43815" numCol="1" spcCol="1270" anchor="ctr" anchorCtr="0">
          <a:noAutofit/>
        </a:bodyPr>
        <a:lstStyle/>
        <a:p>
          <a:pPr marL="0" lvl="0" indent="0" algn="ctr" defTabSz="1022350">
            <a:lnSpc>
              <a:spcPct val="90000"/>
            </a:lnSpc>
            <a:spcBef>
              <a:spcPct val="0"/>
            </a:spcBef>
            <a:spcAft>
              <a:spcPct val="35000"/>
            </a:spcAft>
            <a:buNone/>
          </a:pPr>
          <a:r>
            <a:rPr lang="en-US" sz="2300" kern="1200" dirty="0">
              <a:solidFill>
                <a:schemeClr val="bg1"/>
              </a:solidFill>
              <a:latin typeface="Open sans"/>
            </a:rPr>
            <a:t>Prohibits publicly traded companies and nonprofits from retaliating against whistleblowers. </a:t>
          </a:r>
          <a:endParaRPr lang="en-US" sz="2300" kern="1200" dirty="0">
            <a:solidFill>
              <a:schemeClr val="bg1"/>
            </a:solidFill>
          </a:endParaRPr>
        </a:p>
      </dsp:txBody>
      <dsp:txXfrm>
        <a:off x="7709250" y="1376170"/>
        <a:ext cx="2553473" cy="2650694"/>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960C583-507C-4118-AAF2-057085D53184}">
      <dsp:nvSpPr>
        <dsp:cNvPr id="0" name=""/>
        <dsp:cNvSpPr/>
      </dsp:nvSpPr>
      <dsp:spPr>
        <a:xfrm rot="5400000">
          <a:off x="6480641" y="-2629994"/>
          <a:ext cx="1071806" cy="660380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50" tIns="47625" rIns="95250" bIns="47625" numCol="1" spcCol="1270" anchor="ctr" anchorCtr="0">
          <a:noAutofit/>
        </a:bodyPr>
        <a:lstStyle/>
        <a:p>
          <a:pPr marL="228600" lvl="1" indent="-228600" algn="l" defTabSz="1111250">
            <a:lnSpc>
              <a:spcPct val="90000"/>
            </a:lnSpc>
            <a:spcBef>
              <a:spcPct val="0"/>
            </a:spcBef>
            <a:spcAft>
              <a:spcPct val="15000"/>
            </a:spcAft>
            <a:buChar char="•"/>
          </a:pPr>
          <a:r>
            <a:rPr lang="en-US" sz="2500" kern="1200" dirty="0"/>
            <a:t>Covers general liability such as injury at the office or at an event</a:t>
          </a:r>
        </a:p>
      </dsp:txBody>
      <dsp:txXfrm rot="-5400000">
        <a:off x="3714642" y="188326"/>
        <a:ext cx="6551485" cy="967164"/>
      </dsp:txXfrm>
    </dsp:sp>
    <dsp:sp modelId="{47D41787-E3FC-48AB-B37D-8D097474C31B}">
      <dsp:nvSpPr>
        <dsp:cNvPr id="0" name=""/>
        <dsp:cNvSpPr/>
      </dsp:nvSpPr>
      <dsp:spPr>
        <a:xfrm>
          <a:off x="0" y="2029"/>
          <a:ext cx="3714641" cy="133975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US" sz="3200" kern="1200" dirty="0"/>
            <a:t>General Liability</a:t>
          </a:r>
        </a:p>
      </dsp:txBody>
      <dsp:txXfrm>
        <a:off x="65402" y="67431"/>
        <a:ext cx="3583837" cy="1208954"/>
      </dsp:txXfrm>
    </dsp:sp>
    <dsp:sp modelId="{BF4D52CC-5CC2-412D-98E7-BD649C6A7EF4}">
      <dsp:nvSpPr>
        <dsp:cNvPr id="0" name=""/>
        <dsp:cNvSpPr/>
      </dsp:nvSpPr>
      <dsp:spPr>
        <a:xfrm rot="5400000">
          <a:off x="6480641" y="-1223247"/>
          <a:ext cx="1071806" cy="660380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50" tIns="47625" rIns="95250" bIns="47625" numCol="1" spcCol="1270" anchor="ctr" anchorCtr="0">
          <a:noAutofit/>
        </a:bodyPr>
        <a:lstStyle/>
        <a:p>
          <a:pPr marL="228600" lvl="1" indent="-228600" algn="l" defTabSz="1111250">
            <a:lnSpc>
              <a:spcPct val="90000"/>
            </a:lnSpc>
            <a:spcBef>
              <a:spcPct val="0"/>
            </a:spcBef>
            <a:spcAft>
              <a:spcPct val="15000"/>
            </a:spcAft>
            <a:buChar char="•"/>
          </a:pPr>
          <a:r>
            <a:rPr lang="en-US" sz="2500" kern="1200" dirty="0"/>
            <a:t>Covers Board members acting within their fiduciary responsibilities</a:t>
          </a:r>
        </a:p>
      </dsp:txBody>
      <dsp:txXfrm rot="-5400000">
        <a:off x="3714642" y="1595073"/>
        <a:ext cx="6551485" cy="967164"/>
      </dsp:txXfrm>
    </dsp:sp>
    <dsp:sp modelId="{645B49B2-59D2-4BFB-BCCC-88D83FBC6B0E}">
      <dsp:nvSpPr>
        <dsp:cNvPr id="0" name=""/>
        <dsp:cNvSpPr/>
      </dsp:nvSpPr>
      <dsp:spPr>
        <a:xfrm>
          <a:off x="0" y="1408776"/>
          <a:ext cx="3714641" cy="133975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US" sz="3200" kern="1200" dirty="0"/>
            <a:t>Directors &amp; Officers</a:t>
          </a:r>
        </a:p>
      </dsp:txBody>
      <dsp:txXfrm>
        <a:off x="65402" y="1474178"/>
        <a:ext cx="3583837" cy="1208954"/>
      </dsp:txXfrm>
    </dsp:sp>
    <dsp:sp modelId="{57F947B7-97D0-4045-907E-498FD9EE90CA}">
      <dsp:nvSpPr>
        <dsp:cNvPr id="0" name=""/>
        <dsp:cNvSpPr/>
      </dsp:nvSpPr>
      <dsp:spPr>
        <a:xfrm rot="5400000">
          <a:off x="6480641" y="183498"/>
          <a:ext cx="1071806" cy="6603806"/>
        </a:xfrm>
        <a:prstGeom prst="round2SameRect">
          <a:avLst/>
        </a:prstGeom>
        <a:solidFill>
          <a:schemeClr val="accent1">
            <a:alpha val="90000"/>
            <a:tint val="40000"/>
            <a:hueOff val="0"/>
            <a:satOff val="0"/>
            <a:lumOff val="0"/>
            <a:alphaOff val="0"/>
          </a:schemeClr>
        </a:solidFill>
        <a:ln w="12700" cap="flat" cmpd="sng" algn="ctr">
          <a:solidFill>
            <a:schemeClr val="accent1">
              <a:alpha val="90000"/>
              <a:tint val="40000"/>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dsp:style>
      <dsp:txBody>
        <a:bodyPr spcFirstLastPara="0" vert="horz" wrap="square" lIns="95250" tIns="47625" rIns="95250" bIns="47625" numCol="1" spcCol="1270" anchor="ctr" anchorCtr="0">
          <a:noAutofit/>
        </a:bodyPr>
        <a:lstStyle/>
        <a:p>
          <a:pPr marL="228600" lvl="1" indent="-228600" algn="l" defTabSz="1111250">
            <a:lnSpc>
              <a:spcPct val="90000"/>
            </a:lnSpc>
            <a:spcBef>
              <a:spcPct val="0"/>
            </a:spcBef>
            <a:spcAft>
              <a:spcPct val="15000"/>
            </a:spcAft>
            <a:buChar char="•"/>
          </a:pPr>
          <a:r>
            <a:rPr lang="en-US" sz="2500" kern="1200" dirty="0"/>
            <a:t>Covers potential losses from cancellations due to weather or other factors</a:t>
          </a:r>
        </a:p>
      </dsp:txBody>
      <dsp:txXfrm rot="-5400000">
        <a:off x="3714642" y="3001819"/>
        <a:ext cx="6551485" cy="967164"/>
      </dsp:txXfrm>
    </dsp:sp>
    <dsp:sp modelId="{FC02D655-CF6A-4597-B018-EE1F4CA7EA73}">
      <dsp:nvSpPr>
        <dsp:cNvPr id="0" name=""/>
        <dsp:cNvSpPr/>
      </dsp:nvSpPr>
      <dsp:spPr>
        <a:xfrm>
          <a:off x="0" y="2815522"/>
          <a:ext cx="3714641" cy="1339758"/>
        </a:xfrm>
        <a:prstGeom prst="round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miter lim="800000"/>
        </a:ln>
        <a:effectLst/>
      </dsp:spPr>
      <dsp:style>
        <a:lnRef idx="2">
          <a:scrgbClr r="0" g="0" b="0"/>
        </a:lnRef>
        <a:fillRef idx="1">
          <a:scrgbClr r="0" g="0" b="0"/>
        </a:fillRef>
        <a:effectRef idx="0">
          <a:scrgbClr r="0" g="0" b="0"/>
        </a:effectRef>
        <a:fontRef idx="minor">
          <a:schemeClr val="lt1"/>
        </a:fontRef>
      </dsp:style>
      <dsp:txBody>
        <a:bodyPr spcFirstLastPara="0" vert="horz" wrap="square" lIns="121920" tIns="60960" rIns="121920" bIns="60960" numCol="1" spcCol="1270" anchor="ctr" anchorCtr="0">
          <a:noAutofit/>
        </a:bodyPr>
        <a:lstStyle/>
        <a:p>
          <a:pPr marL="0" lvl="0" indent="0" algn="ctr" defTabSz="1422400">
            <a:lnSpc>
              <a:spcPct val="90000"/>
            </a:lnSpc>
            <a:spcBef>
              <a:spcPct val="0"/>
            </a:spcBef>
            <a:spcAft>
              <a:spcPct val="35000"/>
            </a:spcAft>
            <a:buNone/>
          </a:pPr>
          <a:r>
            <a:rPr lang="en-US" sz="3200" kern="1200" dirty="0"/>
            <a:t>Meeting Cancellation</a:t>
          </a:r>
        </a:p>
      </dsp:txBody>
      <dsp:txXfrm>
        <a:off x="65402" y="2880924"/>
        <a:ext cx="3583837" cy="1208954"/>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Process2">
  <dgm:title val=""/>
  <dgm:desc val=""/>
  <dgm:catLst>
    <dgm:cat type="list" pri="10000"/>
    <dgm:cat type="relationship" pri="13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useDef="1">
    <dgm:dataModel>
      <dgm:ptLst/>
      <dgm:bg/>
      <dgm:whole/>
    </dgm:dataModel>
  </dgm:styleData>
  <dgm:clrData useDef="1">
    <dgm:dataModel>
      <dgm:ptLst/>
      <dgm:bg/>
      <dgm:whole/>
    </dgm:dataModel>
  </dgm:clrData>
  <dgm:layoutNode name="theList">
    <dgm:varLst>
      <dgm:dir/>
      <dgm:animLvl val="lvl"/>
      <dgm:resizeHandles val="exact"/>
    </dgm:varLst>
    <dgm:choose name="Name0">
      <dgm:if name="Name1" func="var" arg="dir" op="equ" val="norm">
        <dgm:alg type="lin"/>
      </dgm:if>
      <dgm:else name="Name2">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forName="aSpace" refType="w" fact="0.075"/>
      <dgm:constr type="h" for="des" forName="aSpace2" refType="h" fact="0.1"/>
      <dgm:constr type="primFontSz" for="des" forName="textNode" op="equ"/>
      <dgm:constr type="primFontSz" for="des" forName="childNode" op="equ"/>
    </dgm:constrLst>
    <dgm:ruleLst/>
    <dgm:forEach name="aNodeForEach" axis="ch" ptType="node">
      <dgm:layoutNode name="compNode">
        <dgm:alg type="composite"/>
        <dgm:shape xmlns:r="http://schemas.openxmlformats.org/officeDocument/2006/relationships" r:blip="">
          <dgm:adjLst/>
        </dgm:shape>
        <dgm:presOf/>
        <dgm:constrLst>
          <dgm:constr type="w" for="ch" forName="aNode" refType="w"/>
          <dgm:constr type="h" for="ch" forName="aNode" refType="h"/>
          <dgm:constr type="w" for="ch" forName="textNode" refType="w"/>
          <dgm:constr type="h" for="ch" forName="textNode" refType="h" fact="0.3"/>
          <dgm:constr type="ctrX" for="ch" forName="textNode" refType="w" fact="0.5"/>
          <dgm:constr type="w" for="ch" forName="compChildNode" refType="w" fact="0.8"/>
          <dgm:constr type="h" for="ch" forName="compChildNode" refType="h" fact="0.65"/>
          <dgm:constr type="t" for="ch" forName="compChildNode" refType="h" fact="0.3"/>
          <dgm:constr type="ctrX" for="ch" forName="compChildNode" refType="w" fact="0.5"/>
        </dgm:constrLst>
        <dgm:ruleLst/>
        <dgm:layoutNode name="aNode" styleLbl="bgShp">
          <dgm:alg type="sp"/>
          <dgm:shape xmlns:r="http://schemas.openxmlformats.org/officeDocument/2006/relationships" type="roundRect" r:blip="">
            <dgm:adjLst>
              <dgm:adj idx="1" val="0.1"/>
            </dgm:adjLst>
          </dgm:shape>
          <dgm:presOf axis="self"/>
          <dgm:constrLst/>
          <dgm:ruleLst/>
        </dgm:layoutNode>
        <dgm:layoutNode name="textNode" styleLbl="bgShp">
          <dgm:alg type="tx"/>
          <dgm:shape xmlns:r="http://schemas.openxmlformats.org/officeDocument/2006/relationships" type="rect" r:blip="" hideGeom="1">
            <dgm:adjLst>
              <dgm:adj idx="1" val="0.1"/>
            </dgm:adjLst>
          </dgm:shape>
          <dgm:presOf axis="self"/>
          <dgm:constrLst>
            <dgm:constr type="primFontSz" val="65"/>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compChildNode">
          <dgm:alg type="composite"/>
          <dgm:shape xmlns:r="http://schemas.openxmlformats.org/officeDocument/2006/relationships" r:blip="">
            <dgm:adjLst/>
          </dgm:shape>
          <dgm:presOf/>
          <dgm:constrLst>
            <dgm:constr type="w" for="des" forName="childNode" refType="w"/>
            <dgm:constr type="h" for="des" forName="childNode" refType="h"/>
          </dgm:constrLst>
          <dgm:ruleLst/>
          <dgm:layoutNode name="theInnerList">
            <dgm:alg type="lin">
              <dgm:param type="linDir" val="fromT"/>
            </dgm:alg>
            <dgm:shape xmlns:r="http://schemas.openxmlformats.org/officeDocument/2006/relationships" r:blip="">
              <dgm:adjLst/>
            </dgm:shape>
            <dgm:presOf/>
            <dgm:constrLst/>
            <dgm:ruleLst/>
            <dgm:forEach name="childNodeForEach" axis="ch" ptType="node">
              <dgm:layoutNode name="childNode" styleLbl="node1">
                <dgm:varLst>
                  <dgm:bulletEnabled val="1"/>
                </dgm:varLst>
                <dgm:alg type="tx"/>
                <dgm:shape xmlns:r="http://schemas.openxmlformats.org/officeDocument/2006/relationships" type="roundRect" r:blip="">
                  <dgm:adjLst>
                    <dgm:adj idx="1" val="0.1"/>
                  </dgm:adjLst>
                </dgm:shape>
                <dgm:presOf axis="desOrSelf" ptType="node"/>
                <dgm:constrLst>
                  <dgm:constr type="primFontSz" val="65"/>
                  <dgm:constr type="tMarg" refType="primFontSz" fact="0.15"/>
                  <dgm:constr type="bMarg" refType="primFontSz" fact="0.15"/>
                  <dgm:constr type="lMarg" refType="primFontSz" fact="0.2"/>
                  <dgm:constr type="rMarg" refType="primFontSz" fact="0.2"/>
                </dgm:constrLst>
                <dgm:ruleLst>
                  <dgm:rule type="primFontSz" val="5" fact="NaN" max="NaN"/>
                </dgm:ruleLst>
              </dgm:layoutNode>
              <dgm:choose name="Name3">
                <dgm:if name="Name4" axis="self" ptType="node" func="revPos" op="equ" val="1"/>
                <dgm:else name="Name5">
                  <dgm:layoutNode name="aSpace2">
                    <dgm:alg type="sp"/>
                    <dgm:shape xmlns:r="http://schemas.openxmlformats.org/officeDocument/2006/relationships" r:blip="">
                      <dgm:adjLst/>
                    </dgm:shape>
                    <dgm:presOf/>
                    <dgm:constrLst/>
                    <dgm:ruleLst/>
                  </dgm:layoutNode>
                </dgm:else>
              </dgm:choose>
            </dgm:forEach>
          </dgm:layoutNode>
        </dgm:layoutNode>
      </dgm:layoutNode>
      <dgm:choose name="Name6">
        <dgm:if name="Name7" axis="self" ptType="node" func="revPos" op="equ" val="1"/>
        <dgm:else name="Name8">
          <dgm:layoutNode name="aSpace">
            <dgm:alg type="sp"/>
            <dgm:shape xmlns:r="http://schemas.openxmlformats.org/officeDocument/2006/relationships" r:blip="">
              <dgm:adjLst/>
            </dgm:shape>
            <dgm:presOf/>
            <dgm:constrLst/>
            <dgm:ruleLst/>
          </dgm:layoutNode>
        </dgm:else>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192066B5-8B92-534B-925A-C5F89597EDE6}" type="datetimeFigureOut">
              <a:rPr lang="en-US" smtClean="0"/>
              <a:t>7/1/22</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3251F0C-5D1F-B749-8D31-61A68B0CFBF4}" type="slidenum">
              <a:rPr lang="en-US" smtClean="0"/>
              <a:t>‹#›</a:t>
            </a:fld>
            <a:endParaRPr lang="en-US"/>
          </a:p>
        </p:txBody>
      </p:sp>
    </p:spTree>
    <p:extLst>
      <p:ext uri="{BB962C8B-B14F-4D97-AF65-F5344CB8AC3E}">
        <p14:creationId xmlns:p14="http://schemas.microsoft.com/office/powerpoint/2010/main" val="68219598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3F648D8-BF9C-B347-A82E-CE36CE0F581D}" type="datetimeFigureOut">
              <a:rPr lang="en-US" smtClean="0"/>
              <a:t>7/1/22</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648E3500-0A5E-3C40-8807-AB5005A241DB}" type="slidenum">
              <a:rPr lang="en-US" smtClean="0"/>
              <a:t>‹#›</a:t>
            </a:fld>
            <a:endParaRPr lang="en-US"/>
          </a:p>
        </p:txBody>
      </p:sp>
    </p:spTree>
    <p:extLst>
      <p:ext uri="{BB962C8B-B14F-4D97-AF65-F5344CB8AC3E}">
        <p14:creationId xmlns:p14="http://schemas.microsoft.com/office/powerpoint/2010/main" val="19732949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charitylawyerblog.com/2009/10/05/top-15-non-profit-board-governance-mistakes-from-a-legal-perspective/" TargetMode="External"/><Relationship Id="rId2" Type="http://schemas.openxmlformats.org/officeDocument/2006/relationships/slide" Target="../slides/slide5.xml"/><Relationship Id="rId1" Type="http://schemas.openxmlformats.org/officeDocument/2006/relationships/notesMaster" Target="../notesMasters/notesMaster1.xml"/><Relationship Id="rId5" Type="http://schemas.openxmlformats.org/officeDocument/2006/relationships/hyperlink" Target="http://www1.nyc.gov/site/nonprofits/resources/fiduciary-duties-care-loyalty-obedience.page" TargetMode="External"/><Relationship Id="rId4" Type="http://schemas.openxmlformats.org/officeDocument/2006/relationships/hyperlink" Target="https://www.councilofnonprofits.org/tools-resources/board-roles-and-responsibilities" TargetMode="Externa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endParaRPr lang="en-US" sz="1200" dirty="0">
              <a:effectLst/>
              <a:latin typeface="Times New Roman" panose="02020603050405020304" pitchFamily="18" charset="0"/>
              <a:ea typeface="Times New Roman" panose="02020603050405020304" pitchFamily="18" charset="0"/>
            </a:endParaRPr>
          </a:p>
        </p:txBody>
      </p:sp>
      <p:sp>
        <p:nvSpPr>
          <p:cNvPr id="4" name="Slide Number Placeholder 3"/>
          <p:cNvSpPr>
            <a:spLocks noGrp="1"/>
          </p:cNvSpPr>
          <p:nvPr>
            <p:ph type="sldNum" sz="quarter" idx="5"/>
          </p:nvPr>
        </p:nvSpPr>
        <p:spPr/>
        <p:txBody>
          <a:bodyPr/>
          <a:lstStyle/>
          <a:p>
            <a:fld id="{648E3500-0A5E-3C40-8807-AB5005A241DB}" type="slidenum">
              <a:rPr lang="en-US" smtClean="0"/>
              <a:t>1</a:t>
            </a:fld>
            <a:endParaRPr lang="en-US"/>
          </a:p>
        </p:txBody>
      </p:sp>
    </p:spTree>
    <p:extLst>
      <p:ext uri="{BB962C8B-B14F-4D97-AF65-F5344CB8AC3E}">
        <p14:creationId xmlns:p14="http://schemas.microsoft.com/office/powerpoint/2010/main" val="15192590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It is a myth to think associations don’t pay taxes.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America’s nonprofit associations pay more than $1 billion annually in payroll, sales, and property taxes.</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We also pay UBIT (unrelated business income taxes). Taxes are imposed on certain activities of a nonprofit if those activities are found to be business activities unrelated to your tax-exempt purpose. A good example of UBIT== advertising in your magazine or newsletter.</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endParaRPr>
          </a:p>
          <a:p>
            <a:r>
              <a:rPr lang="en-US" sz="1200" kern="1200" dirty="0">
                <a:solidFill>
                  <a:schemeClr val="tx1"/>
                </a:solidFill>
                <a:effectLst/>
                <a:latin typeface="+mn-lt"/>
                <a:ea typeface="+mn-ea"/>
                <a:cs typeface="+mn-cs"/>
              </a:rPr>
              <a:t>Another myth is that </a:t>
            </a:r>
            <a:r>
              <a:rPr lang="en-US" sz="1200" b="1" kern="1200" dirty="0">
                <a:solidFill>
                  <a:schemeClr val="tx1"/>
                </a:solidFill>
                <a:effectLst/>
                <a:latin typeface="+mn-lt"/>
                <a:ea typeface="+mn-ea"/>
                <a:cs typeface="+mn-cs"/>
              </a:rPr>
              <a:t>we cannot make a profit</a:t>
            </a:r>
            <a:r>
              <a:rPr lang="en-US" sz="1200" kern="1200" dirty="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In order to maintain your nonprofit status, income cannot be distributed to </a:t>
            </a:r>
            <a:r>
              <a:rPr lang="en-US" sz="1200" b="1" kern="1200" dirty="0">
                <a:solidFill>
                  <a:schemeClr val="tx1"/>
                </a:solidFill>
                <a:effectLst/>
                <a:latin typeface="+mn-lt"/>
                <a:ea typeface="+mn-ea"/>
                <a:cs typeface="+mn-cs"/>
              </a:rPr>
              <a:t>members, directors, or officers</a:t>
            </a:r>
            <a:r>
              <a:rPr lang="en-US" sz="1200" kern="1200" dirty="0">
                <a:solidFill>
                  <a:schemeClr val="tx1"/>
                </a:solidFill>
                <a:effectLst/>
                <a:latin typeface="+mn-lt"/>
                <a:ea typeface="+mn-ea"/>
                <a:cs typeface="+mn-cs"/>
              </a:rPr>
              <a:t>. There can be reasonable reimbursement for direct expenses (airfare, registration, reimbursement) depending on your policies. But we can make a profit. The non-profit </a:t>
            </a:r>
            <a:r>
              <a:rPr lang="en-US" sz="1200" i="1" kern="1200" dirty="0">
                <a:solidFill>
                  <a:schemeClr val="tx1"/>
                </a:solidFill>
                <a:effectLst/>
                <a:latin typeface="+mn-lt"/>
                <a:ea typeface="+mn-ea"/>
                <a:cs typeface="+mn-cs"/>
              </a:rPr>
              <a:t>status</a:t>
            </a:r>
            <a:r>
              <a:rPr lang="en-US" sz="1200" kern="1200" dirty="0">
                <a:solidFill>
                  <a:schemeClr val="tx1"/>
                </a:solidFill>
                <a:effectLst/>
                <a:latin typeface="+mn-lt"/>
                <a:ea typeface="+mn-ea"/>
                <a:cs typeface="+mn-cs"/>
              </a:rPr>
              <a:t> is with the IRS.  </a:t>
            </a:r>
          </a:p>
          <a:p>
            <a:endParaRPr lang="en-US"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We need to make a profit. </a:t>
            </a:r>
          </a:p>
          <a:p>
            <a:r>
              <a:rPr lang="en-US" sz="1200" kern="1200" dirty="0">
                <a:solidFill>
                  <a:schemeClr val="tx1"/>
                </a:solidFill>
                <a:effectLst/>
                <a:latin typeface="+mn-lt"/>
                <a:ea typeface="+mn-ea"/>
                <a:cs typeface="+mn-cs"/>
              </a:rPr>
              <a:t>What would you do if your major income source ended? Could you pay all your bills? </a:t>
            </a:r>
          </a:p>
          <a:p>
            <a:r>
              <a:rPr lang="en-US" sz="1200" kern="1200" dirty="0">
                <a:solidFill>
                  <a:schemeClr val="tx1"/>
                </a:solidFill>
                <a:effectLst/>
                <a:latin typeface="+mn-lt"/>
                <a:ea typeface="+mn-ea"/>
                <a:cs typeface="+mn-cs"/>
              </a:rPr>
              <a:t>You need to have reserves. Why?</a:t>
            </a:r>
          </a:p>
          <a:p>
            <a:r>
              <a:rPr lang="en-US" sz="1200" kern="1200" dirty="0">
                <a:solidFill>
                  <a:schemeClr val="tx1"/>
                </a:solidFill>
                <a:effectLst/>
                <a:latin typeface="+mn-lt"/>
                <a:ea typeface="+mn-ea"/>
                <a:cs typeface="+mn-cs"/>
              </a:rPr>
              <a:t>Reserves are needed in case you have to cancel your convention, or revenue from registration and corporate support is lower than expected; or you could have a special project (public relations campaign, research white papers, surveys, technology upgrades) that needs additional funding. Maybe you want to build a building.  </a:t>
            </a:r>
          </a:p>
          <a:p>
            <a:endParaRPr lang="en-US" sz="1200" kern="1200" dirty="0">
              <a:solidFill>
                <a:schemeClr val="tx1"/>
              </a:solidFill>
              <a:effectLst/>
              <a:latin typeface="+mn-lt"/>
              <a:ea typeface="+mn-ea"/>
              <a:cs typeface="+mn-cs"/>
            </a:endParaRPr>
          </a:p>
          <a:p>
            <a:r>
              <a:rPr lang="en-US" b="1" dirty="0"/>
              <a:t>A good benchmark is 6-12 months of operating expenses held in reserves.</a:t>
            </a:r>
          </a:p>
          <a:p>
            <a:endParaRPr lang="en-US" dirty="0"/>
          </a:p>
          <a:p>
            <a:pPr marL="0" marR="0" indent="0" algn="l" defTabSz="457130" rtl="0" eaLnBrk="1" fontAlgn="auto" latinLnBrk="0" hangingPunct="1">
              <a:lnSpc>
                <a:spcPct val="100000"/>
              </a:lnSpc>
              <a:spcBef>
                <a:spcPts val="0"/>
              </a:spcBef>
              <a:spcAft>
                <a:spcPts val="0"/>
              </a:spcAft>
              <a:buClrTx/>
              <a:buSzTx/>
              <a:buFontTx/>
              <a:buNone/>
              <a:tabLst/>
              <a:defRPr/>
            </a:pPr>
            <a:endParaRPr lang="en-US" dirty="0"/>
          </a:p>
          <a:p>
            <a:r>
              <a:rPr lang="en-US" dirty="0"/>
              <a:t>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B5740F2A-7A73-3148-B307-18AB5502F744}" type="slidenum">
              <a:rPr lang="en-US" smtClean="0"/>
              <a:t>10</a:t>
            </a:fld>
            <a:endParaRPr lang="en-US" dirty="0"/>
          </a:p>
        </p:txBody>
      </p:sp>
    </p:spTree>
    <p:extLst>
      <p:ext uri="{BB962C8B-B14F-4D97-AF65-F5344CB8AC3E}">
        <p14:creationId xmlns:p14="http://schemas.microsoft.com/office/powerpoint/2010/main" val="205623689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There are a variety of policies and systems that deal with Governance.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p>
          <a:p>
            <a:pPr marL="0" marR="0" lvl="0" indent="0" algn="l" defTabSz="914400" rtl="0" eaLnBrk="1" fontAlgn="auto" latinLnBrk="0" hangingPunct="1">
              <a:lnSpc>
                <a:spcPct val="107000"/>
              </a:lnSpc>
              <a:spcBef>
                <a:spcPts val="0"/>
              </a:spcBef>
              <a:spcAft>
                <a:spcPts val="0"/>
              </a:spcAft>
              <a:buClrTx/>
              <a:buSzTx/>
              <a:buFontTx/>
              <a:buNone/>
              <a:tabLst/>
              <a:defRPr/>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Bylaws – determine your chapter’s organization and governance. National ACEP developed model chapter bylaws that chapters can adapt to their organizational structure. </a:t>
            </a:r>
          </a:p>
          <a:p>
            <a:pPr marL="0" marR="0">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The mission guides everything the Board does – if a proposed suggestion does not fulfill the mission, question doing it. Always have your association mission front and center at Board meetings (I like to put it on the agenda) as a reminder of what your purpose is.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p>
          <a:p>
            <a:pPr marL="0" marR="0" lvl="0" indent="0" algn="l" defTabSz="914400" rtl="0" eaLnBrk="1" fontAlgn="auto" latinLnBrk="0" hangingPunct="1">
              <a:lnSpc>
                <a:spcPct val="107000"/>
              </a:lnSpc>
              <a:spcBef>
                <a:spcPts val="0"/>
              </a:spcBef>
              <a:spcAft>
                <a:spcPts val="0"/>
              </a:spcAft>
              <a:buClrTx/>
              <a:buSzTx/>
              <a:buFontTx/>
              <a:buNone/>
              <a:tabLst/>
              <a:defRPr/>
            </a:pPr>
            <a:r>
              <a:rPr lang="en-US" dirty="0"/>
              <a:t>Policies: interpret the bylaws and articles of incorporation. Set parameters or specific mandates for action and decision making. </a:t>
            </a:r>
          </a:p>
          <a:p>
            <a:pPr marL="0" marR="0">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Strategic Plan: “if you don’t know where you are going, you might wind up somewhere else” – Yogi Berra</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This doesn’t have to be a huge document, perhaps a plan of work for the next year or two.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p>
          <a:p>
            <a:pPr marL="0" marR="0">
              <a:lnSpc>
                <a:spcPct val="107000"/>
              </a:lnSpc>
              <a:spcBef>
                <a:spcPts val="0"/>
              </a:spcBef>
              <a:spcAft>
                <a:spcPts val="0"/>
              </a:spcAft>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Budget and Decision-Making Process: </a:t>
            </a:r>
          </a:p>
          <a:p>
            <a:pPr marL="0" marR="0">
              <a:lnSpc>
                <a:spcPct val="107000"/>
              </a:lnSpc>
              <a:spcBef>
                <a:spcPts val="0"/>
              </a:spcBef>
              <a:spcAft>
                <a:spcPts val="0"/>
              </a:spcAft>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Do board meeting agendas focus the board’s attention on issues of strategic importance?</a:t>
            </a:r>
          </a:p>
          <a:p>
            <a:pPr marL="0" marR="0">
              <a:lnSpc>
                <a:spcPct val="107000"/>
              </a:lnSpc>
              <a:spcBef>
                <a:spcPts val="0"/>
              </a:spcBef>
              <a:spcAft>
                <a:spcPts val="0"/>
              </a:spcAft>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Do board members have easy access to information needed for effective decision making?</a:t>
            </a:r>
          </a:p>
          <a:p>
            <a:pPr marL="0" marR="0" lvl="0" indent="0" algn="l" defTabSz="914400" rtl="0" eaLnBrk="1" fontAlgn="auto" latinLnBrk="0" hangingPunct="1">
              <a:lnSpc>
                <a:spcPct val="107000"/>
              </a:lnSpc>
              <a:spcBef>
                <a:spcPts val="0"/>
              </a:spcBef>
              <a:spcAft>
                <a:spcPts val="0"/>
              </a:spcAft>
              <a:buClrTx/>
              <a:buSzTx/>
              <a:buFontTx/>
              <a:buNone/>
              <a:tabLst/>
              <a:defRPr/>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Are the organization’s strategic priorities adequately reflected in the annual budget?</a:t>
            </a:r>
          </a:p>
          <a:p>
            <a:pPr marL="0" marR="0">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Are the committees doing work that is needed? Understand what committees your chapter has.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Nomination process: do you have a lot of people running for the Board or councilor positions? If not, may want to review the requirements and how the nominations are done. </a:t>
            </a:r>
          </a:p>
          <a:p>
            <a:pPr marL="0" marR="0">
              <a:lnSpc>
                <a:spcPct val="107000"/>
              </a:lnSpc>
              <a:spcBef>
                <a:spcPts val="0"/>
              </a:spcBef>
              <a:spcAft>
                <a:spcPts val="0"/>
              </a:spcAft>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Are the terms too long? Too much work/time commitment? How often are meetings held? You want to make sure that you have members who want to serve, and that it is not too daunting. </a:t>
            </a:r>
          </a:p>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Does the board’s composition reflect the strategic needs of the organization?  Do you have a leadership identification program that addresses diversity and inclusiveness?  </a:t>
            </a:r>
          </a:p>
          <a:p>
            <a:pPr marL="0" marR="0">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effectLst/>
                <a:latin typeface="Calibri" panose="020F0502020204030204" pitchFamily="34" charset="0"/>
                <a:ea typeface="Calibri" panose="020F0502020204030204" pitchFamily="34" charset="0"/>
                <a:cs typeface="Times New Roman" panose="02020603050405020304" pitchFamily="18" charset="0"/>
              </a:rPr>
              <a:t>High performing boards invest in themselves through a culture of learning. Holding orientation for new and continuing board members is crucial. Ongoing education at Board meetings and periodic self-evaluation is also recommended.  </a:t>
            </a:r>
            <a:r>
              <a:rPr lang="en-US" sz="1200" kern="1200" dirty="0">
                <a:solidFill>
                  <a:schemeClr val="tx1"/>
                </a:solidFill>
                <a:effectLst/>
                <a:latin typeface="+mn-lt"/>
                <a:ea typeface="+mn-ea"/>
                <a:cs typeface="+mn-cs"/>
              </a:rPr>
              <a:t>Does the board regularly assess its own performance? </a:t>
            </a:r>
          </a:p>
          <a:p>
            <a:pPr marL="0" marR="0">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a:p>
            <a:endParaRPr lang="en-US" dirty="0"/>
          </a:p>
        </p:txBody>
      </p:sp>
      <p:sp>
        <p:nvSpPr>
          <p:cNvPr id="4" name="Slide Number Placeholder 3"/>
          <p:cNvSpPr>
            <a:spLocks noGrp="1"/>
          </p:cNvSpPr>
          <p:nvPr>
            <p:ph type="sldNum" sz="quarter" idx="10"/>
          </p:nvPr>
        </p:nvSpPr>
        <p:spPr/>
        <p:txBody>
          <a:bodyPr/>
          <a:lstStyle/>
          <a:p>
            <a:fld id="{B5740F2A-7A73-3148-B307-18AB5502F744}" type="slidenum">
              <a:rPr lang="en-US" smtClean="0"/>
              <a:t>11</a:t>
            </a:fld>
            <a:endParaRPr lang="en-US" dirty="0"/>
          </a:p>
        </p:txBody>
      </p:sp>
    </p:spTree>
    <p:extLst>
      <p:ext uri="{BB962C8B-B14F-4D97-AF65-F5344CB8AC3E}">
        <p14:creationId xmlns:p14="http://schemas.microsoft.com/office/powerpoint/2010/main" val="229502155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As a board, there are several documents that you must review and approve. Remember Duty of Obedience?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Audit:  Has your chapter done an audit recently?  An outside CPA will do the audit to ensure that all financial procedures are being done correctly. They will also check on fraud prevention steps that should be done to avert fraud. The board needs to approve the audit report at a formal Board meeting. Yes, this costs money, but you want to be confident that all financial work is being done correctly. Many, many associations have been victim of fraud – you don’t want to be on the Board if that happens on your watch.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Form 990 – this is required by the IRS. It is an annual filing due by the 15th day of the 5th month after the close of your tax year.  It is required that the Board review this form with your CPA (or Executive Director) before filing.  You will note that several questions on the 900 pertain to your governing policies – For example, they ask if you refer to a compensation survey when evaluating salary of Executive Director…. And they ask if you have a written conflict of interest policy….and do you have a whistleblower policy…</a:t>
            </a:r>
          </a:p>
          <a:p>
            <a:pPr marL="0" marR="0">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dirty="0">
                <a:solidFill>
                  <a:srgbClr val="FF0000"/>
                </a:solidFill>
                <a:effectLst/>
                <a:latin typeface="Calibri" panose="020F0502020204030204" pitchFamily="34" charset="0"/>
                <a:ea typeface="Calibri" panose="020F0502020204030204" pitchFamily="34" charset="0"/>
                <a:cs typeface="Times New Roman" panose="02020603050405020304" pitchFamily="18" charset="0"/>
              </a:rPr>
              <a:t>(**Most small tax-exempt organizations can satisfy the requirements by submitting Form 990-N, Electronic Notice (e-Postcard) which is done electronically. )</a:t>
            </a:r>
          </a:p>
          <a:p>
            <a:pPr marL="0" marR="0">
              <a:lnSpc>
                <a:spcPct val="107000"/>
              </a:lnSpc>
              <a:spcBef>
                <a:spcPts val="0"/>
              </a:spcBef>
              <a:spcAft>
                <a:spcPts val="0"/>
              </a:spcAft>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Budget – some of the board members may be involved in creating the annual budget as part of the budget or finance committee.  The whole board needs to review and approve the budget.  You need to know what the budgeting cycle is for your chapter.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Monthly Financials– these should be sent to you each month by the Executive Director, or the Treasurer.  It’s important that you understand how to read the financials. Ask about big swings in income or expenses from year to year.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Bylaws- Is your chapter following its bylaws?  When was the last time they were updated?  Any substantive bylaws changes need to be approved by ACEP, the chapter membership and the Board.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Chief executive evaluation: we have already gone over this, but make sure that everyone understands that the evaluation is confidential.</a:t>
            </a: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endPar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As a new board member, ask for policies that the Board has passed. </a:t>
            </a:r>
          </a:p>
          <a:p>
            <a:endParaRPr lang="en-US" dirty="0"/>
          </a:p>
          <a:p>
            <a:endParaRPr lang="en-US" dirty="0"/>
          </a:p>
        </p:txBody>
      </p:sp>
      <p:sp>
        <p:nvSpPr>
          <p:cNvPr id="4" name="Slide Number Placeholder 3"/>
          <p:cNvSpPr>
            <a:spLocks noGrp="1"/>
          </p:cNvSpPr>
          <p:nvPr>
            <p:ph type="sldNum" sz="quarter" idx="10"/>
          </p:nvPr>
        </p:nvSpPr>
        <p:spPr/>
        <p:txBody>
          <a:bodyPr/>
          <a:lstStyle/>
          <a:p>
            <a:fld id="{B5740F2A-7A73-3148-B307-18AB5502F744}" type="slidenum">
              <a:rPr lang="en-US" smtClean="0"/>
              <a:t>12</a:t>
            </a:fld>
            <a:endParaRPr lang="en-US" dirty="0"/>
          </a:p>
        </p:txBody>
      </p:sp>
    </p:spTree>
    <p:extLst>
      <p:ext uri="{BB962C8B-B14F-4D97-AF65-F5344CB8AC3E}">
        <p14:creationId xmlns:p14="http://schemas.microsoft.com/office/powerpoint/2010/main" val="371255370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We’ve been talking about policies in general, but what exactly are some policies we should have?</a:t>
            </a:r>
          </a:p>
          <a:p>
            <a:pPr marL="0" marR="0">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kern="1200" dirty="0">
                <a:solidFill>
                  <a:srgbClr val="385623"/>
                </a:solidFill>
                <a:effectLst/>
                <a:latin typeface="Calibri" panose="020F0502020204030204" pitchFamily="34" charset="0"/>
                <a:ea typeface="Times New Roman" panose="02020603050405020304" pitchFamily="18" charset="0"/>
                <a:cs typeface="Calibri" panose="020F0502020204030204" pitchFamily="34" charset="0"/>
              </a:rPr>
              <a:t>Antitrust Policy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solidFill>
                  <a:srgbClr val="385623"/>
                </a:solidFill>
                <a:effectLst/>
                <a:latin typeface="Calibri" panose="020F0502020204030204" pitchFamily="34" charset="0"/>
                <a:ea typeface="Times New Roman" panose="02020603050405020304" pitchFamily="18" charset="0"/>
                <a:cs typeface="Calibri" panose="020F0502020204030204" pitchFamily="34" charset="0"/>
              </a:rPr>
              <a:t>This policy prohibits contracts, combinations, or conspiracies in restraint of trade.</a:t>
            </a:r>
          </a:p>
          <a:p>
            <a:pPr marL="0" marR="0">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kern="1200" dirty="0">
                <a:solidFill>
                  <a:srgbClr val="385623"/>
                </a:solidFill>
                <a:effectLst/>
                <a:latin typeface="Calibri" panose="020F0502020204030204" pitchFamily="34" charset="0"/>
                <a:ea typeface="Times New Roman" panose="02020603050405020304" pitchFamily="18" charset="0"/>
                <a:cs typeface="Calibri" panose="020F0502020204030204" pitchFamily="34" charset="0"/>
              </a:rPr>
              <a:t>Conflict of Interest Policy</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solidFill>
                  <a:srgbClr val="385623"/>
                </a:solidFill>
                <a:effectLst/>
                <a:latin typeface="Calibri" panose="020F0502020204030204" pitchFamily="34" charset="0"/>
                <a:ea typeface="Times New Roman" panose="02020603050405020304" pitchFamily="18" charset="0"/>
                <a:cs typeface="Calibri" panose="020F0502020204030204" pitchFamily="34" charset="0"/>
              </a:rPr>
              <a:t>Potential conflict scenarios should be discussed, and members taught what to do if they have conflicts of interest. </a:t>
            </a:r>
          </a:p>
          <a:p>
            <a:pPr marL="0" marR="0">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kern="1200" dirty="0">
                <a:solidFill>
                  <a:srgbClr val="385623"/>
                </a:solidFill>
                <a:effectLst/>
                <a:latin typeface="Calibri" panose="020F0502020204030204" pitchFamily="34" charset="0"/>
                <a:ea typeface="Times New Roman" panose="02020603050405020304" pitchFamily="18" charset="0"/>
                <a:cs typeface="Calibri" panose="020F0502020204030204" pitchFamily="34" charset="0"/>
              </a:rPr>
              <a:t>Whistleblower</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solidFill>
                  <a:srgbClr val="385623"/>
                </a:solidFill>
                <a:effectLst/>
                <a:latin typeface="Calibri" panose="020F0502020204030204" pitchFamily="34" charset="0"/>
                <a:ea typeface="Times New Roman" panose="02020603050405020304" pitchFamily="18" charset="0"/>
                <a:cs typeface="Calibri" panose="020F0502020204030204" pitchFamily="34" charset="0"/>
              </a:rPr>
              <a:t>Prohibits publicly traded companies and nonprofits from retaliating against whistleblowers.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solidFill>
                  <a:srgbClr val="385623"/>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solidFill>
                  <a:srgbClr val="385623"/>
                </a:solidFill>
                <a:effectLst/>
                <a:latin typeface="Calibri" panose="020F0502020204030204" pitchFamily="34" charset="0"/>
                <a:ea typeface="Times New Roman" panose="02020603050405020304" pitchFamily="18" charset="0"/>
                <a:cs typeface="Calibri" panose="020F0502020204030204" pitchFamily="34" charset="0"/>
              </a:rPr>
              <a:t>If you have reserves, you should have a financial policy, especially if you have funds that you invest. </a:t>
            </a:r>
          </a:p>
          <a:p>
            <a:pPr marL="0" marR="0">
              <a:lnSpc>
                <a:spcPct val="107000"/>
              </a:lnSpc>
              <a:spcBef>
                <a:spcPts val="0"/>
              </a:spcBef>
              <a:spcAft>
                <a:spcPts val="0"/>
              </a:spcAft>
            </a:pPr>
            <a:r>
              <a:rPr lang="en-US" sz="1200" kern="1200" dirty="0">
                <a:solidFill>
                  <a:srgbClr val="385623"/>
                </a:solidFill>
                <a:effectLst/>
                <a:latin typeface="Calibri" panose="020F0502020204030204" pitchFamily="34" charset="0"/>
                <a:ea typeface="Calibri" panose="020F0502020204030204" pitchFamily="34" charset="0"/>
                <a:cs typeface="Calibri" panose="020F0502020204030204" pitchFamily="34" charset="0"/>
              </a:rPr>
              <a:t>A reimbursement policy would be helpful as well.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45713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B5740F2A-7A73-3148-B307-18AB5502F744}" type="slidenum">
              <a:rPr lang="en-US" smtClean="0"/>
              <a:t>13</a:t>
            </a:fld>
            <a:endParaRPr lang="en-US" dirty="0"/>
          </a:p>
        </p:txBody>
      </p:sp>
    </p:spTree>
    <p:extLst>
      <p:ext uri="{BB962C8B-B14F-4D97-AF65-F5344CB8AC3E}">
        <p14:creationId xmlns:p14="http://schemas.microsoft.com/office/powerpoint/2010/main" val="127152028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lstStyle/>
          <a:p>
            <a:pPr marL="0" marR="0">
              <a:spcBef>
                <a:spcPts val="0"/>
              </a:spcBef>
              <a:spcAft>
                <a:spcPts val="0"/>
              </a:spcAft>
            </a:pPr>
            <a:r>
              <a:rPr lang="en-US" sz="1200" kern="1200" dirty="0">
                <a:solidFill>
                  <a:srgbClr val="000000"/>
                </a:solidFill>
                <a:effectLst/>
                <a:latin typeface="Calibri" panose="020F0502020204030204" pitchFamily="34" charset="0"/>
                <a:ea typeface="Times New Roman" panose="02020603050405020304" pitchFamily="18" charset="0"/>
              </a:rPr>
              <a:t>You may not think about insurance, but your chapter needs to be covered.</a:t>
            </a:r>
          </a:p>
          <a:p>
            <a:pPr marL="0" marR="0">
              <a:spcBef>
                <a:spcPts val="0"/>
              </a:spcBef>
              <a:spcAft>
                <a:spcPts val="0"/>
              </a:spcAft>
            </a:pPr>
            <a:endParaRPr lang="en-US" sz="1200" kern="1200" dirty="0">
              <a:solidFill>
                <a:srgbClr val="000000"/>
              </a:solidFill>
              <a:effectLst/>
              <a:latin typeface="Calibri" panose="020F0502020204030204" pitchFamily="34" charset="0"/>
              <a:ea typeface="Times New Roman" panose="02020603050405020304" pitchFamily="18" charset="0"/>
            </a:endParaRPr>
          </a:p>
          <a:p>
            <a:pPr marL="0" marR="0">
              <a:spcBef>
                <a:spcPts val="0"/>
              </a:spcBef>
              <a:spcAft>
                <a:spcPts val="0"/>
              </a:spcAft>
            </a:pPr>
            <a:r>
              <a:rPr lang="en-US" sz="1200" b="1" kern="1200" dirty="0">
                <a:solidFill>
                  <a:srgbClr val="000000"/>
                </a:solidFill>
                <a:effectLst/>
                <a:latin typeface="Calibri" panose="020F0502020204030204" pitchFamily="34" charset="0"/>
                <a:ea typeface="Times New Roman" panose="02020603050405020304" pitchFamily="18" charset="0"/>
              </a:rPr>
              <a:t>General Liability</a:t>
            </a:r>
            <a:r>
              <a:rPr lang="en-US" sz="1200" kern="1200" dirty="0">
                <a:solidFill>
                  <a:srgbClr val="000000"/>
                </a:solidFill>
                <a:effectLst/>
                <a:latin typeface="Calibri" panose="020F0502020204030204" pitchFamily="34" charset="0"/>
                <a:ea typeface="Times New Roman" panose="02020603050405020304" pitchFamily="18" charset="0"/>
              </a:rPr>
              <a:t>: You should have this in case someone is injured at an event, in the chapter office, etc.</a:t>
            </a:r>
          </a:p>
          <a:p>
            <a:pPr marL="0" marR="0">
              <a:spcBef>
                <a:spcPts val="0"/>
              </a:spcBef>
              <a:spcAft>
                <a:spcPts val="0"/>
              </a:spcAft>
            </a:pPr>
            <a:endParaRPr lang="en-US" sz="1200" kern="1200" dirty="0">
              <a:solidFill>
                <a:srgbClr val="000000"/>
              </a:solidFill>
              <a:effectLst/>
              <a:latin typeface="Calibri" panose="020F0502020204030204" pitchFamily="34" charset="0"/>
              <a:ea typeface="Times New Roman" panose="02020603050405020304" pitchFamily="18" charset="0"/>
            </a:endParaRPr>
          </a:p>
          <a:p>
            <a:pPr marL="0" marR="0">
              <a:spcBef>
                <a:spcPts val="0"/>
              </a:spcBef>
              <a:spcAft>
                <a:spcPts val="0"/>
              </a:spcAft>
            </a:pPr>
            <a:r>
              <a:rPr lang="en-US" sz="1200" b="1" kern="1200" dirty="0">
                <a:solidFill>
                  <a:srgbClr val="000000"/>
                </a:solidFill>
                <a:effectLst/>
                <a:latin typeface="Calibri" panose="020F0502020204030204" pitchFamily="34" charset="0"/>
                <a:ea typeface="Times New Roman" panose="02020603050405020304" pitchFamily="18" charset="0"/>
              </a:rPr>
              <a:t>Directors &amp; Officers (D&amp;O) </a:t>
            </a:r>
            <a:r>
              <a:rPr lang="en-US" sz="1200" kern="1200" dirty="0">
                <a:solidFill>
                  <a:srgbClr val="000000"/>
                </a:solidFill>
                <a:effectLst/>
                <a:latin typeface="Calibri" panose="020F0502020204030204" pitchFamily="34" charset="0"/>
                <a:ea typeface="Times New Roman" panose="02020603050405020304" pitchFamily="18" charset="0"/>
              </a:rPr>
              <a:t>– Very important. This is legal protection for the Board. It defends you against a lawsuit, meaning you cannot be sued personally.  If you don’t have D&amp;O insurance, you should discuss purchasing this insurance.</a:t>
            </a:r>
          </a:p>
          <a:p>
            <a:pPr marL="0" marR="0">
              <a:spcBef>
                <a:spcPts val="0"/>
              </a:spcBef>
              <a:spcAft>
                <a:spcPts val="0"/>
              </a:spcAft>
            </a:pPr>
            <a:endParaRPr lang="en-US" sz="1200" kern="1200" dirty="0">
              <a:solidFill>
                <a:srgbClr val="000000"/>
              </a:solidFill>
              <a:effectLst/>
              <a:latin typeface="Calibri" panose="020F0502020204030204" pitchFamily="34" charset="0"/>
              <a:ea typeface="Times New Roman" panose="02020603050405020304" pitchFamily="18" charset="0"/>
            </a:endParaRPr>
          </a:p>
          <a:p>
            <a:pPr marL="0" marR="0">
              <a:spcBef>
                <a:spcPts val="0"/>
              </a:spcBef>
              <a:spcAft>
                <a:spcPts val="0"/>
              </a:spcAft>
            </a:pPr>
            <a:r>
              <a:rPr lang="en-US" sz="1200" b="1" kern="1200" dirty="0">
                <a:solidFill>
                  <a:srgbClr val="000000"/>
                </a:solidFill>
                <a:effectLst/>
                <a:latin typeface="Calibri" panose="020F0502020204030204" pitchFamily="34" charset="0"/>
                <a:ea typeface="Times New Roman" panose="02020603050405020304" pitchFamily="18" charset="0"/>
              </a:rPr>
              <a:t>Meeting cancellation</a:t>
            </a:r>
            <a:r>
              <a:rPr lang="en-US" sz="1200" kern="1200" dirty="0">
                <a:solidFill>
                  <a:srgbClr val="000000"/>
                </a:solidFill>
                <a:effectLst/>
                <a:latin typeface="Calibri" panose="020F0502020204030204" pitchFamily="34" charset="0"/>
                <a:ea typeface="Times New Roman" panose="02020603050405020304" pitchFamily="18" charset="0"/>
              </a:rPr>
              <a:t>: If your annual meeting generates substantial income, you should consider this coverage. It’s usually purchased if your meeting could be affected by inclement weather (hurricane, ice). </a:t>
            </a:r>
          </a:p>
          <a:p>
            <a:pPr marL="0" marR="0">
              <a:spcBef>
                <a:spcPts val="0"/>
              </a:spcBef>
              <a:spcAft>
                <a:spcPts val="0"/>
              </a:spcAft>
            </a:pPr>
            <a:endParaRPr lang="en-US" sz="1200" kern="1200" dirty="0">
              <a:solidFill>
                <a:srgbClr val="000000"/>
              </a:solidFill>
              <a:effectLst/>
              <a:latin typeface="Calibri" panose="020F0502020204030204" pitchFamily="34" charset="0"/>
              <a:ea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B5740F2A-7A73-3148-B307-18AB5502F744}" type="slidenum">
              <a:rPr lang="en-US" smtClean="0"/>
              <a:t>14</a:t>
            </a:fld>
            <a:endParaRPr lang="en-US" dirty="0"/>
          </a:p>
        </p:txBody>
      </p:sp>
    </p:spTree>
    <p:extLst>
      <p:ext uri="{BB962C8B-B14F-4D97-AF65-F5344CB8AC3E}">
        <p14:creationId xmlns:p14="http://schemas.microsoft.com/office/powerpoint/2010/main" val="95233498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lstStyle/>
          <a:p>
            <a:pPr marL="228600" indent="-228600">
              <a:buFont typeface="+mj-lt"/>
              <a:buAutoNum type="arabicPeriod"/>
            </a:pPr>
            <a:r>
              <a:rPr lang="en-US" dirty="0"/>
              <a:t>Know the organization’s mission, purpose, goals, policies, programs, services, strengths, and needs.</a:t>
            </a:r>
          </a:p>
          <a:p>
            <a:pPr marL="228600" indent="-228600">
              <a:buFont typeface="+mj-lt"/>
              <a:buAutoNum type="arabicPeriod"/>
            </a:pPr>
            <a:r>
              <a:rPr lang="en-US" dirty="0"/>
              <a:t>Stay informed of trends in the organization’s field of interest.</a:t>
            </a:r>
          </a:p>
          <a:p>
            <a:pPr marL="228600" indent="-228600">
              <a:buFont typeface="+mj-lt"/>
              <a:buAutoNum type="arabicPeriod"/>
            </a:pPr>
            <a:r>
              <a:rPr lang="en-US" dirty="0"/>
              <a:t>Faithfully read and understand the organization’s financial statements and fulfill fiduciary responsibilities.</a:t>
            </a:r>
          </a:p>
          <a:p>
            <a:pPr marL="228600" indent="-228600">
              <a:buFont typeface="+mj-lt"/>
              <a:buAutoNum type="arabicPeriod"/>
            </a:pPr>
            <a:r>
              <a:rPr lang="en-US" dirty="0"/>
              <a:t>Prepare for and conscientiously participate in board meetings and uphold confidentiality.</a:t>
            </a:r>
          </a:p>
          <a:p>
            <a:pPr marL="228600" indent="-228600">
              <a:buFont typeface="+mj-lt"/>
              <a:buAutoNum type="arabicPeriod"/>
            </a:pPr>
            <a:r>
              <a:rPr lang="en-US" dirty="0"/>
              <a:t>Speak only with one voice outside of Board room and act as an ambassador for the organization when in public.</a:t>
            </a:r>
          </a:p>
          <a:p>
            <a:endParaRPr lang="en-US" dirty="0"/>
          </a:p>
          <a:p>
            <a:r>
              <a:rPr lang="en-US" dirty="0"/>
              <a:t>Depending on the size of your chapter, your may find that the roles of Board members vary from one chapter to another.  While the overriding governance and legal aspects of serving are the same, your chapter may assign different responsibilities on top of your Board role.</a:t>
            </a:r>
          </a:p>
          <a:p>
            <a:endParaRPr lang="en-US" dirty="0"/>
          </a:p>
          <a:p>
            <a:r>
              <a:rPr lang="en-US" dirty="0"/>
              <a:t>That can include Membership recruitment and retention, educational planning, event planning, </a:t>
            </a:r>
            <a:r>
              <a:rPr lang="en-US" sz="1200" kern="1200" dirty="0">
                <a:solidFill>
                  <a:schemeClr val="tx1"/>
                </a:solidFill>
                <a:effectLst/>
                <a:latin typeface="+mn-lt"/>
                <a:ea typeface="+mn-ea"/>
                <a:cs typeface="+mn-cs"/>
              </a:rPr>
              <a:t>advocacy etc. </a:t>
            </a:r>
            <a:endParaRPr lang="en-US" dirty="0"/>
          </a:p>
        </p:txBody>
      </p:sp>
      <p:sp>
        <p:nvSpPr>
          <p:cNvPr id="4" name="Slide Number Placeholder 3"/>
          <p:cNvSpPr>
            <a:spLocks noGrp="1"/>
          </p:cNvSpPr>
          <p:nvPr>
            <p:ph type="sldNum" sz="quarter" idx="10"/>
          </p:nvPr>
        </p:nvSpPr>
        <p:spPr/>
        <p:txBody>
          <a:bodyPr/>
          <a:lstStyle/>
          <a:p>
            <a:fld id="{B5740F2A-7A73-3148-B307-18AB5502F744}" type="slidenum">
              <a:rPr lang="en-US" smtClean="0"/>
              <a:t>15</a:t>
            </a:fld>
            <a:endParaRPr lang="en-US" dirty="0"/>
          </a:p>
        </p:txBody>
      </p:sp>
    </p:spTree>
    <p:extLst>
      <p:ext uri="{BB962C8B-B14F-4D97-AF65-F5344CB8AC3E}">
        <p14:creationId xmlns:p14="http://schemas.microsoft.com/office/powerpoint/2010/main" val="52636308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To help you better understand your chapter, the following items should be shared with you at your chapter’s board member orientation. If not, ask for the information.</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Membership:</a:t>
            </a: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How many members do you have? How does that compare to 2-3 years ago? Do you get regular membership updates at the Board meetings?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lvl="0" indent="0" algn="l" defTabSz="914400" rtl="0" eaLnBrk="1" fontAlgn="auto" latinLnBrk="0" hangingPunct="1">
              <a:lnSpc>
                <a:spcPct val="107000"/>
              </a:lnSpc>
              <a:spcBef>
                <a:spcPts val="0"/>
              </a:spcBef>
              <a:spcAft>
                <a:spcPts val="0"/>
              </a:spcAft>
              <a:buClrTx/>
              <a:buSzTx/>
              <a:buFontTx/>
              <a:buNone/>
              <a:tabLst/>
              <a:defRPr/>
            </a:pPr>
            <a:r>
              <a:rPr lang="en-US" sz="12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Finances</a:t>
            </a: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again, make sure you are getting regular financial reports and that you know how to read them. </a:t>
            </a:r>
            <a:r>
              <a:rPr lang="en-US" sz="1200" kern="1200" dirty="0">
                <a:solidFill>
                  <a:schemeClr val="tx1"/>
                </a:solidFill>
                <a:effectLst/>
                <a:latin typeface="+mn-lt"/>
                <a:ea typeface="+mn-ea"/>
                <a:cs typeface="+mn-cs"/>
              </a:rPr>
              <a:t>Ask about the </a:t>
            </a:r>
            <a:r>
              <a:rPr lang="en-US" sz="1200" i="1" kern="1200" dirty="0">
                <a:solidFill>
                  <a:schemeClr val="tx1"/>
                </a:solidFill>
                <a:effectLst/>
                <a:latin typeface="+mn-lt"/>
                <a:ea typeface="+mn-ea"/>
                <a:cs typeface="+mn-cs"/>
              </a:rPr>
              <a:t>major revenue producers – income and expenses (dues, educational meetings, etc.).  </a:t>
            </a:r>
            <a:r>
              <a:rPr lang="en-US" sz="1200" b="0" i="0" kern="1200" dirty="0">
                <a:solidFill>
                  <a:schemeClr val="tx1"/>
                </a:solidFill>
                <a:effectLst/>
                <a:latin typeface="+mn-lt"/>
                <a:ea typeface="+mn-ea"/>
                <a:cs typeface="+mn-cs"/>
              </a:rPr>
              <a:t>Ask about financial policies, D&amp;O insurance.  </a:t>
            </a:r>
          </a:p>
          <a:p>
            <a:pPr marL="0" marR="0">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dirty="0">
                <a:effectLst/>
                <a:latin typeface="Calibri" panose="020F0502020204030204" pitchFamily="34" charset="0"/>
                <a:ea typeface="Times New Roman" panose="02020603050405020304" pitchFamily="18" charset="0"/>
                <a:cs typeface="Calibri" panose="020F0502020204030204" pitchFamily="34" charset="0"/>
              </a:rPr>
              <a:t>Upcoming board meetings: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Get list of upcoming board meetings for the rest of the year.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Explain if any travel expenses are reimbursed. If so, how to do.</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What about hotel reservations?</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What is your term?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Are you also an ACEP </a:t>
            </a:r>
            <a:r>
              <a:rPr lang="en-US" sz="1200" kern="1200" dirty="0" err="1">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councillor</a:t>
            </a: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or alternate?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Do board members pay for attending annual conference?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Advocacy efforts</a:t>
            </a: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Understand what the issues are and who works on them.</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Want to know about the bills being introduced in your state legislature and stay up to date on the progress those bills make in the legislative process? </a:t>
            </a:r>
          </a:p>
          <a:p>
            <a:pPr marL="0" marR="0">
              <a:lnSpc>
                <a:spcPct val="107000"/>
              </a:lnSpc>
              <a:spcBef>
                <a:spcPts val="0"/>
              </a:spcBef>
              <a:spcAft>
                <a:spcPts val="0"/>
              </a:spcAft>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ACEP provides a state legislative tracking service for chapters where they receive weekly reports while their legislatures are in session.  If you’re interested, contact Harry Monroe.</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endPar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endParaRPr>
          </a:p>
          <a:p>
            <a:pPr marL="0" marR="0">
              <a:lnSpc>
                <a:spcPct val="107000"/>
              </a:lnSpc>
              <a:spcBef>
                <a:spcPts val="0"/>
              </a:spcBef>
              <a:spcAft>
                <a:spcPts val="0"/>
              </a:spcAft>
            </a:pPr>
            <a:r>
              <a:rPr lang="en-US" sz="1200" b="1"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Available ACEP Resources: </a:t>
            </a:r>
            <a:r>
              <a:rPr lang="en-US" sz="1200" b="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ACEP has several resources available to chapters and its leaders including:</a:t>
            </a:r>
          </a:p>
          <a:p>
            <a:pPr marL="0" marR="0">
              <a:lnSpc>
                <a:spcPct val="107000"/>
              </a:lnSpc>
              <a:spcBef>
                <a:spcPts val="0"/>
              </a:spcBef>
              <a:spcAft>
                <a:spcPts val="0"/>
              </a:spcAft>
            </a:pPr>
            <a:r>
              <a:rPr lang="en-US" sz="1200" b="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Education and training at events;</a:t>
            </a:r>
          </a:p>
          <a:p>
            <a:pPr marL="0" marR="0">
              <a:lnSpc>
                <a:spcPct val="107000"/>
              </a:lnSpc>
              <a:spcBef>
                <a:spcPts val="0"/>
              </a:spcBef>
              <a:spcAft>
                <a:spcPts val="0"/>
              </a:spcAft>
            </a:pPr>
            <a:r>
              <a:rPr lang="en-US" sz="1200" b="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Opportunities for chapter leaders to connect with each other for knowledge-sharing and discussion either virtually, in-person or through online communities, and with National leadership through town halls and leader visits; </a:t>
            </a:r>
          </a:p>
          <a:p>
            <a:pPr marL="0" marR="0">
              <a:lnSpc>
                <a:spcPct val="107000"/>
              </a:lnSpc>
              <a:spcBef>
                <a:spcPts val="0"/>
              </a:spcBef>
              <a:spcAft>
                <a:spcPts val="0"/>
              </a:spcAft>
            </a:pPr>
            <a:r>
              <a:rPr lang="en-US" sz="1200" b="0" kern="1200" dirty="0">
                <a:solidFill>
                  <a:srgbClr val="000000"/>
                </a:solidFill>
                <a:effectLst/>
                <a:latin typeface="Calibri" panose="020F0502020204030204" pitchFamily="34" charset="0"/>
                <a:ea typeface="Calibri" panose="020F0502020204030204" pitchFamily="34" charset="0"/>
                <a:cs typeface="Calibri" panose="020F0502020204030204" pitchFamily="34" charset="0"/>
              </a:rPr>
              <a:t>Online resources, toolkits, public policy grants, and administrative services.  If you’d like to know more, please contact Maude Hancock.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pPr marL="0" marR="0">
              <a:lnSpc>
                <a:spcPct val="107000"/>
              </a:lnSpc>
              <a:spcBef>
                <a:spcPts val="0"/>
              </a:spcBef>
              <a:spcAft>
                <a:spcPts val="0"/>
              </a:spcAft>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 </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10"/>
          </p:nvPr>
        </p:nvSpPr>
        <p:spPr/>
        <p:txBody>
          <a:bodyPr/>
          <a:lstStyle/>
          <a:p>
            <a:fld id="{B5740F2A-7A73-3148-B307-18AB5502F744}" type="slidenum">
              <a:rPr lang="en-US" smtClean="0"/>
              <a:t>16</a:t>
            </a:fld>
            <a:endParaRPr lang="en-US" dirty="0"/>
          </a:p>
        </p:txBody>
      </p:sp>
    </p:spTree>
    <p:extLst>
      <p:ext uri="{BB962C8B-B14F-4D97-AF65-F5344CB8AC3E}">
        <p14:creationId xmlns:p14="http://schemas.microsoft.com/office/powerpoint/2010/main" val="1148260345"/>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lnSpc>
                <a:spcPct val="107000"/>
              </a:lnSpc>
              <a:spcBef>
                <a:spcPts val="0"/>
              </a:spcBef>
              <a:spcAft>
                <a:spcPts val="0"/>
              </a:spcAft>
            </a:pPr>
            <a:r>
              <a:rPr lang="en-US" sz="1200" kern="1200" dirty="0">
                <a:solidFill>
                  <a:srgbClr val="000000"/>
                </a:solidFill>
                <a:effectLst/>
                <a:latin typeface="Calibri" panose="020F0502020204030204" pitchFamily="34" charset="0"/>
                <a:ea typeface="Times New Roman" panose="02020603050405020304" pitchFamily="18" charset="0"/>
                <a:cs typeface="Calibri" panose="020F0502020204030204" pitchFamily="34" charset="0"/>
              </a:rPr>
              <a:t>Closing:  We hope that this has given you a good grounding on your role as a board member. There is still more you need to know about your chapter details so make sure you get those answers.   Serving on the Board can be very beneficial -- for your personal growth, and for the association. You will be so proud to be part of making changes and helping the association flourish.      We wish you the very best!</a:t>
            </a:r>
            <a:endParaRPr lang="en-US" sz="1200" dirty="0">
              <a:effectLst/>
              <a:latin typeface="Calibri" panose="020F0502020204030204" pitchFamily="34" charset="0"/>
              <a:ea typeface="Calibri" panose="020F0502020204030204" pitchFamily="34" charset="0"/>
              <a:cs typeface="Times New Roman" panose="02020603050405020304" pitchFamily="18" charset="0"/>
            </a:endParaRPr>
          </a:p>
          <a:p>
            <a:endParaRPr lang="en-US" dirty="0"/>
          </a:p>
          <a:p>
            <a:endParaRPr lang="en-US" dirty="0"/>
          </a:p>
          <a:p>
            <a:endParaRPr lang="en-US" dirty="0"/>
          </a:p>
        </p:txBody>
      </p:sp>
      <p:sp>
        <p:nvSpPr>
          <p:cNvPr id="4" name="Slide Number Placeholder 3"/>
          <p:cNvSpPr>
            <a:spLocks noGrp="1"/>
          </p:cNvSpPr>
          <p:nvPr>
            <p:ph type="sldNum" sz="quarter" idx="5"/>
          </p:nvPr>
        </p:nvSpPr>
        <p:spPr/>
        <p:txBody>
          <a:bodyPr/>
          <a:lstStyle/>
          <a:p>
            <a:fld id="{648E3500-0A5E-3C40-8807-AB5005A241DB}" type="slidenum">
              <a:rPr lang="en-US" smtClean="0"/>
              <a:t>17</a:t>
            </a:fld>
            <a:endParaRPr lang="en-US"/>
          </a:p>
        </p:txBody>
      </p:sp>
    </p:spTree>
    <p:extLst>
      <p:ext uri="{BB962C8B-B14F-4D97-AF65-F5344CB8AC3E}">
        <p14:creationId xmlns:p14="http://schemas.microsoft.com/office/powerpoint/2010/main" val="18226118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rgbClr val="000000"/>
                </a:solidFill>
                <a:effectLst/>
                <a:latin typeface="Calibri" panose="020F0502020204030204" pitchFamily="34" charset="0"/>
                <a:ea typeface="Times New Roman" panose="02020603050405020304" pitchFamily="18" charset="0"/>
              </a:rPr>
              <a:t>First, congratulations and thank you for your willingness to serve. Being a part of a Board can be very rewarding.  You will work with dedicated professionals, and really get to know the association. </a:t>
            </a:r>
            <a:endParaRPr lang="en-US" sz="1200" dirty="0">
              <a:effectLst/>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sz="quarter" idx="10"/>
          </p:nvPr>
        </p:nvSpPr>
        <p:spPr/>
        <p:txBody>
          <a:bodyPr/>
          <a:lstStyle/>
          <a:p>
            <a:fld id="{B5740F2A-7A73-3148-B307-18AB5502F744}" type="slidenum">
              <a:rPr lang="en-US" smtClean="0"/>
              <a:t>2</a:t>
            </a:fld>
            <a:endParaRPr lang="en-US" dirty="0"/>
          </a:p>
        </p:txBody>
      </p:sp>
    </p:spTree>
    <p:extLst>
      <p:ext uri="{BB962C8B-B14F-4D97-AF65-F5344CB8AC3E}">
        <p14:creationId xmlns:p14="http://schemas.microsoft.com/office/powerpoint/2010/main" val="217674582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This presentation was created by a subgroup of the National Chapter Relations committee.</a:t>
            </a:r>
          </a:p>
          <a:p>
            <a:endParaRPr lang="en-US" dirty="0"/>
          </a:p>
          <a:p>
            <a:r>
              <a:rPr lang="en-US" dirty="0"/>
              <a:t>The people who worked on it are:</a:t>
            </a:r>
          </a:p>
          <a:p>
            <a:endParaRPr lang="en-US" dirty="0"/>
          </a:p>
          <a:p>
            <a:pPr algn="l"/>
            <a:r>
              <a:rPr lang="en-US" sz="1200" dirty="0"/>
              <a:t>Beth Brooks, CAE, Executive Director of the Texas Chapter</a:t>
            </a:r>
          </a:p>
          <a:p>
            <a:pPr algn="l"/>
            <a:r>
              <a:rPr lang="en-US" sz="1200" dirty="0"/>
              <a:t>Jasen </a:t>
            </a:r>
            <a:r>
              <a:rPr lang="en-US" sz="1200" dirty="0" err="1"/>
              <a:t>Langenfeld</a:t>
            </a:r>
            <a:r>
              <a:rPr lang="en-US" sz="1200" dirty="0"/>
              <a:t>, MD, FACEP, Nebraska Chapter Board Member</a:t>
            </a:r>
          </a:p>
          <a:p>
            <a:pPr algn="l"/>
            <a:r>
              <a:rPr lang="en-US" sz="1200" dirty="0"/>
              <a:t>Andrew </a:t>
            </a:r>
            <a:r>
              <a:rPr lang="en-US" sz="1200" dirty="0" err="1"/>
              <a:t>Zinkel</a:t>
            </a:r>
            <a:r>
              <a:rPr lang="en-US" sz="1200" dirty="0"/>
              <a:t>, MD, FACEP, Minnesota Chapter Board Member, and </a:t>
            </a:r>
          </a:p>
          <a:p>
            <a:pPr algn="l"/>
            <a:r>
              <a:rPr lang="en-US" sz="1200" dirty="0"/>
              <a:t>Maude S. Hancock</a:t>
            </a:r>
            <a:r>
              <a:rPr lang="en-US" sz="1200"/>
              <a:t>, CAE, Senior </a:t>
            </a:r>
            <a:r>
              <a:rPr lang="en-US" sz="1200" dirty="0"/>
              <a:t>Manager, Chapter and Community Engagement at ACEP</a:t>
            </a:r>
          </a:p>
          <a:p>
            <a:endParaRPr lang="en-US" dirty="0"/>
          </a:p>
        </p:txBody>
      </p:sp>
      <p:sp>
        <p:nvSpPr>
          <p:cNvPr id="4" name="Slide Number Placeholder 3"/>
          <p:cNvSpPr>
            <a:spLocks noGrp="1"/>
          </p:cNvSpPr>
          <p:nvPr>
            <p:ph type="sldNum" sz="quarter" idx="10"/>
          </p:nvPr>
        </p:nvSpPr>
        <p:spPr/>
        <p:txBody>
          <a:bodyPr/>
          <a:lstStyle/>
          <a:p>
            <a:fld id="{B5740F2A-7A73-3148-B307-18AB5502F744}" type="slidenum">
              <a:rPr lang="en-US" smtClean="0"/>
              <a:t>3</a:t>
            </a:fld>
            <a:endParaRPr lang="en-US" dirty="0"/>
          </a:p>
        </p:txBody>
      </p:sp>
    </p:spTree>
    <p:extLst>
      <p:ext uri="{BB962C8B-B14F-4D97-AF65-F5344CB8AC3E}">
        <p14:creationId xmlns:p14="http://schemas.microsoft.com/office/powerpoint/2010/main" val="345654316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a:spcBef>
                <a:spcPts val="0"/>
              </a:spcBef>
              <a:spcAft>
                <a:spcPts val="0"/>
              </a:spcAft>
            </a:pPr>
            <a:r>
              <a:rPr lang="en-US" sz="1800" kern="1200" dirty="0">
                <a:solidFill>
                  <a:srgbClr val="000000"/>
                </a:solidFill>
                <a:effectLst/>
                <a:latin typeface="Calibri" panose="020F0502020204030204" pitchFamily="34" charset="0"/>
                <a:ea typeface="Times New Roman" panose="02020603050405020304" pitchFamily="18" charset="0"/>
              </a:rPr>
              <a:t>President Theodore Roosevelt, in 1908 said “Every man owes part of his time to the business or industry to which he is engaged. No man has a moral right to withhold his support from an organization that is striving to improve conditions within his sphere”.</a:t>
            </a:r>
          </a:p>
          <a:p>
            <a:pPr marL="0" marR="0">
              <a:spcBef>
                <a:spcPts val="0"/>
              </a:spcBef>
              <a:spcAft>
                <a:spcPts val="0"/>
              </a:spcAft>
            </a:pP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kern="1200" dirty="0">
                <a:solidFill>
                  <a:srgbClr val="000000"/>
                </a:solidFill>
                <a:effectLst/>
                <a:latin typeface="Calibri" panose="020F0502020204030204" pitchFamily="34" charset="0"/>
                <a:ea typeface="Times New Roman" panose="02020603050405020304" pitchFamily="18" charset="0"/>
              </a:rPr>
              <a:t>This quote epitomizes the essence of associations.  A common way for people to give back to their profession is through service as an association member. Many people find this work highly satisfying. Serving on the Board of a professional association is usually a high point of a member’s career.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kern="1200" dirty="0">
                <a:solidFill>
                  <a:srgbClr val="000000"/>
                </a:solidFill>
                <a:effectLst/>
                <a:latin typeface="Calibri" panose="020F0502020204030204" pitchFamily="34" charset="0"/>
                <a:ea typeface="Times New Roman" panose="02020603050405020304" pitchFamily="18" charset="0"/>
              </a:rPr>
              <a:t>The unique structure of associations practically guarantees that anyone joining a board needs training to understand the role, be effective, and help the association thrive.</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kern="1200" dirty="0">
                <a:solidFill>
                  <a:srgbClr val="000000"/>
                </a:solidFill>
                <a:effectLst/>
                <a:latin typeface="Calibri" panose="020F0502020204030204" pitchFamily="34" charset="0"/>
                <a:ea typeface="Times New Roman" panose="02020603050405020304" pitchFamily="18" charset="0"/>
              </a:rPr>
              <a:t> </a:t>
            </a:r>
            <a:endParaRPr lang="en-US" sz="1800" dirty="0">
              <a:effectLst/>
              <a:latin typeface="Times New Roman" panose="02020603050405020304" pitchFamily="18" charset="0"/>
              <a:ea typeface="Times New Roman" panose="02020603050405020304" pitchFamily="18" charset="0"/>
            </a:endParaRPr>
          </a:p>
          <a:p>
            <a:pPr marL="0" marR="0">
              <a:spcBef>
                <a:spcPts val="0"/>
              </a:spcBef>
              <a:spcAft>
                <a:spcPts val="0"/>
              </a:spcAft>
            </a:pPr>
            <a:r>
              <a:rPr lang="en-US" sz="1800" kern="1200" dirty="0">
                <a:solidFill>
                  <a:srgbClr val="000000"/>
                </a:solidFill>
                <a:effectLst/>
                <a:latin typeface="Calibri" panose="020F0502020204030204" pitchFamily="34" charset="0"/>
                <a:ea typeface="Times New Roman" panose="02020603050405020304" pitchFamily="18" charset="0"/>
              </a:rPr>
              <a:t>This orientation is a broad presentation on the responsibilities of being a board member.  This applies to all chapters, large and small.  Several areas will not be covered here, and you will need to ask for this information from your chapter leaders. That will include financials, PAC information, membership data…. etc.</a:t>
            </a:r>
            <a:endParaRPr lang="en-US" sz="1800" dirty="0">
              <a:effectLst/>
              <a:latin typeface="Times New Roman" panose="02020603050405020304" pitchFamily="18" charset="0"/>
              <a:ea typeface="Times New Roman" panose="02020603050405020304" pitchFamily="18" charset="0"/>
            </a:endParaRPr>
          </a:p>
          <a:p>
            <a:endParaRPr lang="en-US" dirty="0"/>
          </a:p>
          <a:p>
            <a:r>
              <a:rPr lang="en-US" dirty="0"/>
              <a:t>So let’s get started!</a:t>
            </a:r>
          </a:p>
        </p:txBody>
      </p:sp>
      <p:sp>
        <p:nvSpPr>
          <p:cNvPr id="4" name="Slide Number Placeholder 3"/>
          <p:cNvSpPr>
            <a:spLocks noGrp="1"/>
          </p:cNvSpPr>
          <p:nvPr>
            <p:ph type="sldNum" sz="quarter" idx="5"/>
          </p:nvPr>
        </p:nvSpPr>
        <p:spPr/>
        <p:txBody>
          <a:bodyPr/>
          <a:lstStyle/>
          <a:p>
            <a:fld id="{648E3500-0A5E-3C40-8807-AB5005A241DB}" type="slidenum">
              <a:rPr lang="en-US" smtClean="0"/>
              <a:t>4</a:t>
            </a:fld>
            <a:endParaRPr lang="en-US"/>
          </a:p>
        </p:txBody>
      </p:sp>
    </p:spTree>
    <p:extLst>
      <p:ext uri="{BB962C8B-B14F-4D97-AF65-F5344CB8AC3E}">
        <p14:creationId xmlns:p14="http://schemas.microsoft.com/office/powerpoint/2010/main" val="189473996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lstStyle/>
          <a:p>
            <a:r>
              <a:rPr lang="en-US" sz="1600" b="1" dirty="0">
                <a:solidFill>
                  <a:schemeClr val="accent6">
                    <a:lumMod val="50000"/>
                  </a:schemeClr>
                </a:solidFill>
                <a:latin typeface="Open sans"/>
              </a:rPr>
              <a:t>As a Board member, you have fiduciary responsibilities. Board members are volunteers and do not get paid, but there are fiduciary duties that you need to be aware of.  </a:t>
            </a:r>
          </a:p>
          <a:p>
            <a:endParaRPr lang="en-US" sz="1600" b="1" dirty="0">
              <a:solidFill>
                <a:schemeClr val="accent6">
                  <a:lumMod val="50000"/>
                </a:schemeClr>
              </a:solidFill>
              <a:latin typeface="Open sans"/>
            </a:endParaRPr>
          </a:p>
          <a:p>
            <a:r>
              <a:rPr lang="en-US" sz="1600" dirty="0">
                <a:hlinkClick r:id="rId3"/>
              </a:rPr>
              <a:t>Not understanding fiduciary duties</a:t>
            </a:r>
            <a:r>
              <a:rPr lang="en-US" sz="1600" dirty="0"/>
              <a:t> — or not being well-informed about them —  doesn’t relieve board directors from any obligations or liabilities they may face if they fail to fulfill these important duties. Board directors are called fiduciaries because they are </a:t>
            </a:r>
            <a:r>
              <a:rPr lang="en-US" sz="1600" dirty="0">
                <a:hlinkClick r:id="rId4"/>
              </a:rPr>
              <a:t>legally responsible</a:t>
            </a:r>
            <a:r>
              <a:rPr lang="en-US" sz="1600" dirty="0"/>
              <a:t> for managing a nonprofit entity’s assets</a:t>
            </a:r>
            <a:endParaRPr lang="en-US" sz="1600" b="1" dirty="0">
              <a:solidFill>
                <a:schemeClr val="accent6">
                  <a:lumMod val="50000"/>
                </a:schemeClr>
              </a:solidFill>
              <a:latin typeface="Open sans"/>
            </a:endParaRPr>
          </a:p>
          <a:p>
            <a:endParaRPr lang="en-US" sz="1600" b="1" dirty="0">
              <a:solidFill>
                <a:schemeClr val="accent6">
                  <a:lumMod val="50000"/>
                </a:schemeClr>
              </a:solidFill>
              <a:latin typeface="Open sans"/>
            </a:endParaRPr>
          </a:p>
          <a:p>
            <a:r>
              <a:rPr lang="en-US" sz="1600" dirty="0"/>
              <a:t>Nonprofit board directors only have three fiduciary responsibilities, and each of them is very important. It’s critical for board directors to practice them in word and in deed, and to make sure that their fellow board directors do as well. The three fiduciary responsibilities of all board directors are the </a:t>
            </a:r>
            <a:r>
              <a:rPr lang="en-US" sz="1600" dirty="0">
                <a:hlinkClick r:id="rId5"/>
              </a:rPr>
              <a:t>duty of care, the duty of loyalty and the duty of obedience</a:t>
            </a:r>
            <a:r>
              <a:rPr lang="en-US" sz="1600" dirty="0"/>
              <a:t>, as mandated by state and common law.</a:t>
            </a:r>
          </a:p>
          <a:p>
            <a:endParaRPr lang="en-US" sz="1600" dirty="0">
              <a:solidFill>
                <a:schemeClr val="accent6">
                  <a:lumMod val="50000"/>
                </a:schemeClr>
              </a:solidFill>
              <a:latin typeface="Open sans"/>
            </a:endParaRPr>
          </a:p>
          <a:p>
            <a:endParaRPr lang="en-US" sz="1600" dirty="0">
              <a:solidFill>
                <a:schemeClr val="accent6">
                  <a:lumMod val="50000"/>
                </a:schemeClr>
              </a:solidFill>
              <a:latin typeface="Open sans"/>
            </a:endParaRPr>
          </a:p>
          <a:p>
            <a:endParaRPr lang="en-US" sz="1600" dirty="0">
              <a:solidFill>
                <a:schemeClr val="accent6">
                  <a:lumMod val="50000"/>
                </a:schemeClr>
              </a:solidFill>
              <a:latin typeface="Open sans"/>
            </a:endParaRPr>
          </a:p>
          <a:p>
            <a:endParaRPr lang="en-US" sz="1600" dirty="0"/>
          </a:p>
        </p:txBody>
      </p:sp>
      <p:sp>
        <p:nvSpPr>
          <p:cNvPr id="4" name="Slide Number Placeholder 3"/>
          <p:cNvSpPr>
            <a:spLocks noGrp="1"/>
          </p:cNvSpPr>
          <p:nvPr>
            <p:ph type="sldNum" sz="quarter" idx="10"/>
          </p:nvPr>
        </p:nvSpPr>
        <p:spPr/>
        <p:txBody>
          <a:bodyPr/>
          <a:lstStyle/>
          <a:p>
            <a:fld id="{B5740F2A-7A73-3148-B307-18AB5502F744}" type="slidenum">
              <a:rPr lang="en-US" smtClean="0"/>
              <a:t>5</a:t>
            </a:fld>
            <a:endParaRPr lang="en-US" dirty="0"/>
          </a:p>
        </p:txBody>
      </p:sp>
    </p:spTree>
    <p:extLst>
      <p:ext uri="{BB962C8B-B14F-4D97-AF65-F5344CB8AC3E}">
        <p14:creationId xmlns:p14="http://schemas.microsoft.com/office/powerpoint/2010/main" val="35674696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lstStyle/>
          <a:p>
            <a:pPr marL="0" lvl="0" indent="-141">
              <a:buFont typeface="Arial" panose="020B0604020202020204" pitchFamily="34" charset="0"/>
              <a:buNone/>
            </a:pPr>
            <a:r>
              <a:rPr lang="en-US" dirty="0"/>
              <a:t>Duty of care means that board directors must give the same care and concern to their board responsibilities as any prudent and ordinary person would. They are also responsible for strategic planning and achieving the nonprofit’s short- and long-term goals.</a:t>
            </a:r>
            <a:endParaRPr lang="en-US" sz="1200" b="1" dirty="0">
              <a:solidFill>
                <a:schemeClr val="accent6">
                  <a:lumMod val="50000"/>
                </a:schemeClr>
              </a:solidFill>
              <a:latin typeface="Open sans"/>
            </a:endParaRPr>
          </a:p>
          <a:p>
            <a:endParaRPr lang="en-US" sz="1200" b="1" dirty="0">
              <a:solidFill>
                <a:schemeClr val="accent6">
                  <a:lumMod val="50000"/>
                </a:schemeClr>
              </a:solidFill>
              <a:latin typeface="Open sans"/>
            </a:endParaRPr>
          </a:p>
          <a:p>
            <a:r>
              <a:rPr lang="en-US" sz="1200" u="sng" dirty="0">
                <a:solidFill>
                  <a:schemeClr val="accent6">
                    <a:lumMod val="50000"/>
                  </a:schemeClr>
                </a:solidFill>
                <a:latin typeface="Open sans"/>
              </a:rPr>
              <a:t>Due diligence</a:t>
            </a:r>
            <a:r>
              <a:rPr lang="en-US" sz="1200" dirty="0">
                <a:solidFill>
                  <a:schemeClr val="accent6">
                    <a:lumMod val="50000"/>
                  </a:schemeClr>
                </a:solidFill>
                <a:latin typeface="Open sans"/>
              </a:rPr>
              <a:t> includes preparing for board meetings by reading materials in advance, attending and participating in association meetings and events, and supporting the association staff. Board members </a:t>
            </a:r>
            <a:r>
              <a:rPr lang="en-US" dirty="0"/>
              <a:t>should be actively working with other board directors to advance the organization’s mission and goals. </a:t>
            </a:r>
            <a:endParaRPr lang="en-US" sz="1200" dirty="0">
              <a:solidFill>
                <a:schemeClr val="accent6">
                  <a:lumMod val="50000"/>
                </a:schemeClr>
              </a:solidFill>
              <a:latin typeface="Open sans"/>
            </a:endParaRPr>
          </a:p>
          <a:p>
            <a:endParaRPr lang="en-US" sz="1200" u="sng" dirty="0">
              <a:solidFill>
                <a:schemeClr val="accent6">
                  <a:lumMod val="50000"/>
                </a:schemeClr>
              </a:solidFill>
              <a:latin typeface="Open sans"/>
            </a:endParaRPr>
          </a:p>
          <a:p>
            <a:r>
              <a:rPr lang="en-US" sz="1200" u="sng" dirty="0">
                <a:solidFill>
                  <a:schemeClr val="accent6">
                    <a:lumMod val="50000"/>
                  </a:schemeClr>
                </a:solidFill>
                <a:latin typeface="Open sans"/>
              </a:rPr>
              <a:t>Good Decision-Making</a:t>
            </a:r>
            <a:r>
              <a:rPr lang="en-US" sz="1200" u="none" dirty="0">
                <a:solidFill>
                  <a:schemeClr val="accent6">
                    <a:lumMod val="50000"/>
                  </a:schemeClr>
                </a:solidFill>
                <a:latin typeface="Open sans"/>
              </a:rPr>
              <a:t> includes using research and data in decision making, </a:t>
            </a:r>
            <a:r>
              <a:rPr lang="en-US" sz="1200" dirty="0">
                <a:solidFill>
                  <a:schemeClr val="accent6">
                    <a:lumMod val="50000"/>
                  </a:schemeClr>
                </a:solidFill>
                <a:latin typeface="Open sans"/>
              </a:rPr>
              <a:t>developing a strategic plan to direct the organization’s activities, and hiring and conducting chief executive evaluations. </a:t>
            </a:r>
          </a:p>
          <a:p>
            <a:endParaRPr lang="en-US" sz="1200" dirty="0">
              <a:solidFill>
                <a:schemeClr val="accent6">
                  <a:lumMod val="50000"/>
                </a:schemeClr>
              </a:solidFill>
              <a:latin typeface="Open sans"/>
            </a:endParaRPr>
          </a:p>
          <a:p>
            <a:r>
              <a:rPr lang="en-US" sz="1200" u="sng" dirty="0">
                <a:solidFill>
                  <a:schemeClr val="accent6">
                    <a:lumMod val="50000"/>
                  </a:schemeClr>
                </a:solidFill>
                <a:latin typeface="Open sans"/>
              </a:rPr>
              <a:t>Fiscal responsibility</a:t>
            </a:r>
            <a:r>
              <a:rPr lang="en-US" sz="1200" u="none" dirty="0">
                <a:solidFill>
                  <a:schemeClr val="accent6">
                    <a:lumMod val="50000"/>
                  </a:schemeClr>
                </a:solidFill>
                <a:latin typeface="Open sans"/>
              </a:rPr>
              <a:t> includes </a:t>
            </a:r>
            <a:r>
              <a:rPr lang="en-US" b="0" dirty="0"/>
              <a:t>overseeing and monitoring the nonprofit’s activities. </a:t>
            </a:r>
            <a:r>
              <a:rPr lang="en-US" dirty="0"/>
              <a:t>Board directors are expected to be able to read and understand financial reports, and be willing to question expenditures and examine variances.  They must ensure that adequate resources are available for operations. It is important to know your Chapter’s major revenue and expense programs and monitor trends over time.</a:t>
            </a:r>
            <a:endParaRPr lang="en-US" sz="1200" u="sng" dirty="0">
              <a:solidFill>
                <a:schemeClr val="accent6">
                  <a:lumMod val="50000"/>
                </a:schemeClr>
              </a:solidFill>
              <a:latin typeface="Open sans"/>
            </a:endParaRPr>
          </a:p>
          <a:p>
            <a:endParaRPr lang="en-US" sz="1200" i="1" u="none" dirty="0">
              <a:solidFill>
                <a:schemeClr val="accent6">
                  <a:lumMod val="50000"/>
                </a:schemeClr>
              </a:solidFill>
              <a:latin typeface="Open sans"/>
            </a:endParaRPr>
          </a:p>
          <a:p>
            <a:r>
              <a:rPr lang="en-US" sz="1200" u="none" dirty="0">
                <a:solidFill>
                  <a:schemeClr val="accent6">
                    <a:lumMod val="50000"/>
                  </a:schemeClr>
                </a:solidFill>
                <a:latin typeface="Open sans"/>
              </a:rPr>
              <a:t>Membership responsibilities include knowing how many members you represent, who they are, and </a:t>
            </a:r>
            <a:r>
              <a:rPr lang="en-US" sz="1200" u="sng" dirty="0">
                <a:solidFill>
                  <a:schemeClr val="accent6">
                    <a:lumMod val="50000"/>
                  </a:schemeClr>
                </a:solidFill>
                <a:latin typeface="Open sans"/>
              </a:rPr>
              <a:t>mentoring a pipeline of future leaders.</a:t>
            </a:r>
            <a:r>
              <a:rPr lang="en-US" sz="1200" u="none" dirty="0">
                <a:solidFill>
                  <a:schemeClr val="accent6">
                    <a:lumMod val="50000"/>
                  </a:schemeClr>
                </a:solidFill>
                <a:latin typeface="Open sans"/>
              </a:rPr>
              <a:t> It is the Board’s responsibility to plan for the organization’s leadership succession. </a:t>
            </a:r>
            <a:endParaRPr lang="en-US" sz="1200" u="sng" dirty="0">
              <a:solidFill>
                <a:schemeClr val="accent6">
                  <a:lumMod val="50000"/>
                </a:schemeClr>
              </a:solidFill>
              <a:latin typeface="Open sans"/>
            </a:endParaRPr>
          </a:p>
          <a:p>
            <a:endParaRPr lang="en-US" dirty="0"/>
          </a:p>
        </p:txBody>
      </p:sp>
      <p:sp>
        <p:nvSpPr>
          <p:cNvPr id="4" name="Slide Number Placeholder 3"/>
          <p:cNvSpPr>
            <a:spLocks noGrp="1"/>
          </p:cNvSpPr>
          <p:nvPr>
            <p:ph type="sldNum" sz="quarter" idx="10"/>
          </p:nvPr>
        </p:nvSpPr>
        <p:spPr/>
        <p:txBody>
          <a:bodyPr/>
          <a:lstStyle/>
          <a:p>
            <a:fld id="{B5740F2A-7A73-3148-B307-18AB5502F744}" type="slidenum">
              <a:rPr lang="en-US" smtClean="0"/>
              <a:t>6</a:t>
            </a:fld>
            <a:endParaRPr lang="en-US" dirty="0"/>
          </a:p>
        </p:txBody>
      </p:sp>
    </p:spTree>
    <p:extLst>
      <p:ext uri="{BB962C8B-B14F-4D97-AF65-F5344CB8AC3E}">
        <p14:creationId xmlns:p14="http://schemas.microsoft.com/office/powerpoint/2010/main" val="176468229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u="sng" dirty="0">
                <a:solidFill>
                  <a:schemeClr val="accent6">
                    <a:lumMod val="50000"/>
                  </a:schemeClr>
                </a:solidFill>
                <a:latin typeface="Open sans"/>
              </a:rPr>
              <a:t>Ensure </a:t>
            </a:r>
            <a:r>
              <a:rPr lang="en-US" sz="1200" u="sng" dirty="0">
                <a:solidFill>
                  <a:schemeClr val="accent6">
                    <a:lumMod val="50000"/>
                  </a:schemeClr>
                </a:solidFill>
              </a:rPr>
              <a:t>Organizational </a:t>
            </a:r>
            <a:r>
              <a:rPr lang="en-US" sz="1200" b="0" u="sng" dirty="0">
                <a:solidFill>
                  <a:schemeClr val="accent6">
                    <a:lumMod val="50000"/>
                  </a:schemeClr>
                </a:solidFill>
              </a:rPr>
              <a:t>Compliance</a:t>
            </a:r>
            <a:r>
              <a:rPr lang="en-US" sz="1200" u="none" dirty="0">
                <a:solidFill>
                  <a:schemeClr val="accent6">
                    <a:lumMod val="50000"/>
                  </a:schemeClr>
                </a:solidFill>
              </a:rPr>
              <a:t> with</a:t>
            </a:r>
            <a:r>
              <a:rPr lang="en-US" sz="1200" dirty="0">
                <a:solidFill>
                  <a:schemeClr val="accent6">
                    <a:lumMod val="50000"/>
                  </a:schemeClr>
                </a:solidFill>
              </a:rPr>
              <a:t> all applicable laws and regulations and with its own internal documents and policies. </a:t>
            </a:r>
            <a:r>
              <a:rPr lang="en-US" sz="1200" kern="1200" dirty="0">
                <a:solidFill>
                  <a:schemeClr val="tx1"/>
                </a:solidFill>
                <a:effectLst/>
                <a:latin typeface="+mn-lt"/>
                <a:ea typeface="+mn-ea"/>
                <a:cs typeface="+mn-cs"/>
              </a:rPr>
              <a:t>Be sure to review, understand and follow bylaws.</a:t>
            </a:r>
          </a:p>
          <a:p>
            <a:r>
              <a:rPr lang="en-US" sz="1200" dirty="0">
                <a:solidFill>
                  <a:schemeClr val="accent6">
                    <a:lumMod val="50000"/>
                  </a:schemeClr>
                </a:solidFill>
                <a:latin typeface="Open sans"/>
              </a:rPr>
              <a:t>If a court were to ask a director, “Did you receive the governing documents”, the minutes should affirm that they were distributed or accessible at orientation.  </a:t>
            </a:r>
          </a:p>
          <a:p>
            <a:r>
              <a:rPr lang="en-US" sz="1200" dirty="0">
                <a:solidFill>
                  <a:schemeClr val="accent6">
                    <a:lumMod val="50000"/>
                  </a:schemeClr>
                </a:solidFill>
                <a:latin typeface="Open sans"/>
              </a:rPr>
              <a:t>One good practice is to sign a commitment form acknowledging you understand your roles, including policies such as conflict of interest and antitrust.</a:t>
            </a:r>
          </a:p>
          <a:p>
            <a:endParaRPr lang="en-US" sz="1200" dirty="0">
              <a:solidFill>
                <a:schemeClr val="accent6">
                  <a:lumMod val="50000"/>
                </a:schemeClr>
              </a:solidFill>
              <a:latin typeface="Open sans"/>
            </a:endParaRPr>
          </a:p>
          <a:p>
            <a:r>
              <a:rPr lang="en-US" sz="1200" u="sng" dirty="0">
                <a:solidFill>
                  <a:schemeClr val="accent6">
                    <a:lumMod val="50000"/>
                  </a:schemeClr>
                </a:solidFill>
                <a:latin typeface="Open sans"/>
              </a:rPr>
              <a:t>Serve as Steward of the Association Mission</a:t>
            </a:r>
            <a:r>
              <a:rPr lang="en-US" sz="1200" u="none" dirty="0">
                <a:solidFill>
                  <a:schemeClr val="accent6">
                    <a:lumMod val="50000"/>
                  </a:schemeClr>
                </a:solidFill>
                <a:latin typeface="Open sans"/>
              </a:rPr>
              <a:t>. </a:t>
            </a:r>
            <a:r>
              <a:rPr lang="en-US" sz="1200" dirty="0">
                <a:solidFill>
                  <a:schemeClr val="accent6">
                    <a:lumMod val="50000"/>
                  </a:schemeClr>
                </a:solidFill>
                <a:latin typeface="Open sans"/>
              </a:rPr>
              <a:t>Guarantee r</a:t>
            </a:r>
            <a:r>
              <a:rPr lang="en-US" sz="1200" dirty="0">
                <a:solidFill>
                  <a:schemeClr val="accent6">
                    <a:lumMod val="50000"/>
                  </a:schemeClr>
                </a:solidFill>
              </a:rPr>
              <a:t>esources are dedicated to accomplishing the mission.</a:t>
            </a:r>
          </a:p>
          <a:p>
            <a:endParaRPr lang="en-US" sz="1200" dirty="0">
              <a:solidFill>
                <a:schemeClr val="accent6">
                  <a:lumMod val="50000"/>
                </a:schemeClr>
              </a:solidFill>
              <a:latin typeface="Open sans"/>
            </a:endParaRPr>
          </a:p>
          <a:p>
            <a:r>
              <a:rPr lang="en-US" sz="1200" u="sng" dirty="0">
                <a:solidFill>
                  <a:schemeClr val="accent6">
                    <a:lumMod val="50000"/>
                  </a:schemeClr>
                </a:solidFill>
                <a:latin typeface="Open sans"/>
              </a:rPr>
              <a:t>Guide the Organization</a:t>
            </a:r>
            <a:r>
              <a:rPr lang="en-US" sz="1200" u="none" dirty="0">
                <a:solidFill>
                  <a:schemeClr val="accent6">
                    <a:lumMod val="50000"/>
                  </a:schemeClr>
                </a:solidFill>
                <a:latin typeface="Open sans"/>
              </a:rPr>
              <a:t>. </a:t>
            </a:r>
            <a:r>
              <a:rPr lang="en-US" sz="1200" dirty="0">
                <a:solidFill>
                  <a:schemeClr val="accent6">
                    <a:lumMod val="50000"/>
                  </a:schemeClr>
                </a:solidFill>
                <a:latin typeface="Open sans"/>
              </a:rPr>
              <a:t>Monitor, adjust, develop policies in order to clarify ambiguity or address conflicts, etc.  </a:t>
            </a:r>
          </a:p>
          <a:p>
            <a:pPr marL="0" marR="0" lvl="0" indent="0" algn="l" defTabSz="914400" rtl="0" eaLnBrk="1" fontAlgn="auto" latinLnBrk="0" hangingPunct="1">
              <a:lnSpc>
                <a:spcPct val="100000"/>
              </a:lnSpc>
              <a:spcBef>
                <a:spcPts val="0"/>
              </a:spcBef>
              <a:spcAft>
                <a:spcPts val="0"/>
              </a:spcAft>
              <a:buClrTx/>
              <a:buSzTx/>
              <a:buFontTx/>
              <a:buNone/>
              <a:tabLst/>
              <a:defRPr/>
            </a:pPr>
            <a:endParaRPr lang="en-US" dirty="0"/>
          </a:p>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Duty of obedience means that board members must make sure that the nonprofit is abiding by all applicable laws and regulations and doesn’t engage in illegal or unauthorized activities. The duty of obedience also means that board members must carry out the organization’s mission in accordance with the purpose they stated in getting qualified as a nonprofit organization.</a:t>
            </a:r>
          </a:p>
          <a:p>
            <a:endParaRPr lang="en-US" sz="1200" dirty="0">
              <a:solidFill>
                <a:schemeClr val="accent6">
                  <a:lumMod val="50000"/>
                </a:schemeClr>
              </a:solidFill>
              <a:latin typeface="Open sans"/>
            </a:endParaRPr>
          </a:p>
          <a:p>
            <a:r>
              <a:rPr lang="en-US" sz="1200" dirty="0">
                <a:solidFill>
                  <a:schemeClr val="accent6">
                    <a:lumMod val="50000"/>
                  </a:schemeClr>
                </a:solidFill>
                <a:latin typeface="Open sans"/>
              </a:rPr>
              <a:t>The board is responsible for creating and approving policies and being transparent to the membership about these policies.</a:t>
            </a:r>
          </a:p>
          <a:p>
            <a:endParaRPr lang="en-US" sz="1200" dirty="0">
              <a:solidFill>
                <a:schemeClr val="accent6">
                  <a:lumMod val="50000"/>
                </a:schemeClr>
              </a:solidFill>
              <a:latin typeface="Open sans"/>
            </a:endParaRPr>
          </a:p>
          <a:p>
            <a:r>
              <a:rPr lang="en-US" sz="1200" i="1" dirty="0">
                <a:solidFill>
                  <a:schemeClr val="accent6">
                    <a:lumMod val="50000"/>
                  </a:schemeClr>
                </a:solidFill>
                <a:latin typeface="Open sans"/>
              </a:rPr>
              <a:t>If it is not explained, ask about: ?</a:t>
            </a:r>
          </a:p>
          <a:p>
            <a:pPr marL="171450" indent="-171450">
              <a:buFont typeface="Arial" panose="020B0604020202020204" pitchFamily="34" charset="0"/>
              <a:buChar char="•"/>
            </a:pPr>
            <a:r>
              <a:rPr lang="en-US" sz="1200" dirty="0">
                <a:solidFill>
                  <a:schemeClr val="accent6">
                    <a:lumMod val="50000"/>
                  </a:schemeClr>
                </a:solidFill>
                <a:latin typeface="Open sans"/>
              </a:rPr>
              <a:t>Board Meeting protocol. President runs the meeting and develops the agenda.</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200" dirty="0">
                <a:solidFill>
                  <a:schemeClr val="accent6">
                    <a:lumMod val="50000"/>
                  </a:schemeClr>
                </a:solidFill>
                <a:latin typeface="Open sans"/>
              </a:rPr>
              <a:t>Go through President before bringing things to the Board</a:t>
            </a:r>
          </a:p>
          <a:p>
            <a:pPr marL="171450" indent="-171450">
              <a:buFont typeface="Arial" panose="020B0604020202020204" pitchFamily="34" charset="0"/>
              <a:buChar char="•"/>
            </a:pPr>
            <a:r>
              <a:rPr lang="en-US" sz="1200" dirty="0">
                <a:solidFill>
                  <a:schemeClr val="accent6">
                    <a:lumMod val="50000"/>
                  </a:schemeClr>
                </a:solidFill>
                <a:latin typeface="Open sans"/>
              </a:rPr>
              <a:t>Executive Sessions – discuss litigation, alleged improper activities, ED review. </a:t>
            </a:r>
          </a:p>
          <a:p>
            <a:endParaRPr lang="en-US" sz="1200" dirty="0">
              <a:solidFill>
                <a:schemeClr val="accent6">
                  <a:lumMod val="50000"/>
                </a:schemeClr>
              </a:solidFill>
              <a:latin typeface="Open sans"/>
            </a:endParaRPr>
          </a:p>
          <a:p>
            <a:endParaRPr lang="en-US" sz="1200" dirty="0">
              <a:solidFill>
                <a:schemeClr val="accent6">
                  <a:lumMod val="50000"/>
                </a:schemeClr>
              </a:solidFill>
              <a:latin typeface="Open sans"/>
            </a:endParaRPr>
          </a:p>
          <a:p>
            <a:endParaRPr lang="en-US" dirty="0"/>
          </a:p>
        </p:txBody>
      </p:sp>
      <p:sp>
        <p:nvSpPr>
          <p:cNvPr id="4" name="Slide Number Placeholder 3"/>
          <p:cNvSpPr>
            <a:spLocks noGrp="1"/>
          </p:cNvSpPr>
          <p:nvPr>
            <p:ph type="sldNum" sz="quarter" idx="10"/>
          </p:nvPr>
        </p:nvSpPr>
        <p:spPr/>
        <p:txBody>
          <a:bodyPr/>
          <a:lstStyle/>
          <a:p>
            <a:fld id="{B5740F2A-7A73-3148-B307-18AB5502F744}" type="slidenum">
              <a:rPr lang="en-US" smtClean="0"/>
              <a:t>7</a:t>
            </a:fld>
            <a:endParaRPr lang="en-US" dirty="0"/>
          </a:p>
        </p:txBody>
      </p:sp>
    </p:spTree>
    <p:extLst>
      <p:ext uri="{BB962C8B-B14F-4D97-AF65-F5344CB8AC3E}">
        <p14:creationId xmlns:p14="http://schemas.microsoft.com/office/powerpoint/2010/main" val="302264077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Duty of loyalty means that board directors must place the interests of the organization ahead of their own interests at all times. This includes disclosing potential conflicts of interest and not using board service as a means for personal or commercial gain.  Speaking with a unified voice outside of the Board room, maintaining confidentiality, objectively evaluating the executive director, and holding other Board members accountable.</a:t>
            </a:r>
            <a:endParaRPr lang="en-US" sz="1200" dirty="0">
              <a:solidFill>
                <a:schemeClr val="accent6">
                  <a:lumMod val="50000"/>
                </a:schemeClr>
              </a:solidFill>
              <a:latin typeface="Open sans"/>
            </a:endParaRPr>
          </a:p>
          <a:p>
            <a:endParaRPr lang="en-US" dirty="0"/>
          </a:p>
          <a:p>
            <a:r>
              <a:rPr lang="en-US" dirty="0"/>
              <a:t>The Board’s role is governance, not management. </a:t>
            </a:r>
            <a:br>
              <a:rPr lang="en-US" dirty="0"/>
            </a:br>
            <a:r>
              <a:rPr lang="en-US" dirty="0"/>
              <a:t>The Board sets policy; staff administers it. </a:t>
            </a:r>
          </a:p>
          <a:p>
            <a:endParaRPr lang="en-US" dirty="0"/>
          </a:p>
          <a:p>
            <a:r>
              <a:rPr lang="en-US" dirty="0"/>
              <a:t>A formal evaluation of the Executive Director should be held each year.  Sometimes this is done by the Executive Committee with input from the Board members. It should address goals achieved, plans for the upcoming year, improvement suggestions, professional education. The final report should be a great opportunity for the President or Executive Committee to discuss and work together with the Executive Director to improve the association.</a:t>
            </a:r>
          </a:p>
          <a:p>
            <a:endParaRPr lang="en-US" dirty="0"/>
          </a:p>
          <a:p>
            <a:endParaRPr lang="en-US" dirty="0"/>
          </a:p>
        </p:txBody>
      </p:sp>
      <p:sp>
        <p:nvSpPr>
          <p:cNvPr id="4" name="Slide Number Placeholder 3"/>
          <p:cNvSpPr>
            <a:spLocks noGrp="1"/>
          </p:cNvSpPr>
          <p:nvPr>
            <p:ph type="sldNum" sz="quarter" idx="10"/>
          </p:nvPr>
        </p:nvSpPr>
        <p:spPr/>
        <p:txBody>
          <a:bodyPr/>
          <a:lstStyle/>
          <a:p>
            <a:fld id="{B5740F2A-7A73-3148-B307-18AB5502F744}" type="slidenum">
              <a:rPr lang="en-US" smtClean="0"/>
              <a:t>8</a:t>
            </a:fld>
            <a:endParaRPr lang="en-US" dirty="0"/>
          </a:p>
        </p:txBody>
      </p:sp>
    </p:spTree>
    <p:extLst>
      <p:ext uri="{BB962C8B-B14F-4D97-AF65-F5344CB8AC3E}">
        <p14:creationId xmlns:p14="http://schemas.microsoft.com/office/powerpoint/2010/main" val="369643588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406400" y="698500"/>
            <a:ext cx="6197600" cy="3486150"/>
          </a:xfrm>
        </p:spPr>
      </p:sp>
      <p:sp>
        <p:nvSpPr>
          <p:cNvPr id="3" name="Notes Placeholder 2"/>
          <p:cNvSpPr>
            <a:spLocks noGrp="1"/>
          </p:cNvSpPr>
          <p:nvPr>
            <p:ph type="body" idx="1"/>
          </p:nvPr>
        </p:nvSpPr>
        <p:spPr/>
        <p:txBody>
          <a:bodyPr/>
          <a:lstStyle/>
          <a:p>
            <a:pPr marL="0" marR="0" indent="0" algn="l" defTabSz="457130" rtl="0" eaLnBrk="1" fontAlgn="auto" latinLnBrk="0" hangingPunct="1">
              <a:lnSpc>
                <a:spcPct val="100000"/>
              </a:lnSpc>
              <a:spcBef>
                <a:spcPts val="0"/>
              </a:spcBef>
              <a:spcAft>
                <a:spcPts val="0"/>
              </a:spcAft>
              <a:buClrTx/>
              <a:buSzTx/>
              <a:buFontTx/>
              <a:buNone/>
              <a:tabLst/>
              <a:defRPr/>
            </a:pPr>
            <a:r>
              <a:rPr lang="en-US" dirty="0"/>
              <a:t>Chapters are incorporated as nonprofits under state law. There are 20 types of nonprofits under the IRS.</a:t>
            </a:r>
          </a:p>
          <a:p>
            <a:pPr marL="0" marR="0" indent="0" algn="l" defTabSz="457130" rtl="0" eaLnBrk="1" fontAlgn="auto" latinLnBrk="0" hangingPunct="1">
              <a:lnSpc>
                <a:spcPct val="100000"/>
              </a:lnSpc>
              <a:spcBef>
                <a:spcPts val="0"/>
              </a:spcBef>
              <a:spcAft>
                <a:spcPts val="0"/>
              </a:spcAft>
              <a:buClrTx/>
              <a:buSzTx/>
              <a:buFontTx/>
              <a:buNone/>
              <a:tabLst/>
              <a:defRPr/>
            </a:pPr>
            <a:endParaRPr lang="en-US" dirty="0"/>
          </a:p>
          <a:p>
            <a:pPr marL="0" marR="0" indent="0" algn="l" defTabSz="457130" rtl="0" eaLnBrk="1" fontAlgn="auto" latinLnBrk="0" hangingPunct="1">
              <a:lnSpc>
                <a:spcPct val="100000"/>
              </a:lnSpc>
              <a:spcBef>
                <a:spcPts val="0"/>
              </a:spcBef>
              <a:spcAft>
                <a:spcPts val="0"/>
              </a:spcAft>
              <a:buClrTx/>
              <a:buSzTx/>
              <a:buFontTx/>
              <a:buNone/>
              <a:tabLst/>
              <a:defRPr/>
            </a:pPr>
            <a:r>
              <a:rPr lang="en-US" dirty="0"/>
              <a:t>An association is one type of organization under the nonprofit umbrella </a:t>
            </a:r>
          </a:p>
          <a:p>
            <a:pPr marL="0" marR="0" indent="0" algn="l" defTabSz="457130" rtl="0" eaLnBrk="1" fontAlgn="auto" latinLnBrk="0" hangingPunct="1">
              <a:lnSpc>
                <a:spcPct val="100000"/>
              </a:lnSpc>
              <a:spcBef>
                <a:spcPts val="0"/>
              </a:spcBef>
              <a:spcAft>
                <a:spcPts val="0"/>
              </a:spcAft>
              <a:buClrTx/>
              <a:buSzTx/>
              <a:buFontTx/>
              <a:buNone/>
              <a:tabLst/>
              <a:defRPr/>
            </a:pPr>
            <a:endParaRPr lang="en-US" dirty="0"/>
          </a:p>
          <a:p>
            <a:pPr marL="0" marR="0" indent="0" algn="l" defTabSz="457130" rtl="0" eaLnBrk="1" fontAlgn="auto" latinLnBrk="0" hangingPunct="1">
              <a:lnSpc>
                <a:spcPct val="100000"/>
              </a:lnSpc>
              <a:spcBef>
                <a:spcPts val="0"/>
              </a:spcBef>
              <a:spcAft>
                <a:spcPts val="0"/>
              </a:spcAft>
              <a:buClrTx/>
              <a:buSzTx/>
              <a:buFontTx/>
              <a:buNone/>
              <a:tabLst/>
              <a:defRPr/>
            </a:pPr>
            <a:r>
              <a:rPr lang="en-US" dirty="0"/>
              <a:t>501c(3): Charitable – people give donations for a cause; tax deductible; limited lobbying </a:t>
            </a:r>
          </a:p>
          <a:p>
            <a:pPr marL="0" marR="0" indent="0" algn="l" defTabSz="457130" rtl="0" eaLnBrk="1" fontAlgn="auto" latinLnBrk="0" hangingPunct="1">
              <a:lnSpc>
                <a:spcPct val="100000"/>
              </a:lnSpc>
              <a:spcBef>
                <a:spcPts val="0"/>
              </a:spcBef>
              <a:spcAft>
                <a:spcPts val="0"/>
              </a:spcAft>
              <a:buClrTx/>
              <a:buSzTx/>
              <a:buFontTx/>
              <a:buNone/>
              <a:tabLst/>
              <a:defRPr/>
            </a:pPr>
            <a:r>
              <a:rPr lang="en-US" dirty="0"/>
              <a:t>501c(6): Association – people pay dues to belong; they are voting members; can lobby</a:t>
            </a:r>
          </a:p>
          <a:p>
            <a:pPr marL="0" marR="0" indent="0" algn="l" defTabSz="457130" rtl="0" eaLnBrk="1" fontAlgn="auto" latinLnBrk="0" hangingPunct="1">
              <a:lnSpc>
                <a:spcPct val="100000"/>
              </a:lnSpc>
              <a:spcBef>
                <a:spcPts val="0"/>
              </a:spcBef>
              <a:spcAft>
                <a:spcPts val="0"/>
              </a:spcAft>
              <a:buClrTx/>
              <a:buSzTx/>
              <a:buFontTx/>
              <a:buNone/>
              <a:tabLst/>
              <a:defRPr/>
            </a:pPr>
            <a:endParaRPr lang="en-US" dirty="0"/>
          </a:p>
          <a:p>
            <a:pPr marL="0" marR="0" indent="0" algn="l" defTabSz="457130" rtl="0" eaLnBrk="1" fontAlgn="auto" latinLnBrk="0" hangingPunct="1">
              <a:lnSpc>
                <a:spcPct val="100000"/>
              </a:lnSpc>
              <a:spcBef>
                <a:spcPts val="0"/>
              </a:spcBef>
              <a:spcAft>
                <a:spcPts val="0"/>
              </a:spcAft>
              <a:buClrTx/>
              <a:buSzTx/>
              <a:buFontTx/>
              <a:buNone/>
              <a:tabLst/>
              <a:defRPr/>
            </a:pPr>
            <a:endParaRPr lang="en-US" dirty="0"/>
          </a:p>
          <a:p>
            <a:pPr marL="0" marR="0" indent="0" algn="l" defTabSz="457130" rtl="0" eaLnBrk="1" fontAlgn="auto" latinLnBrk="0" hangingPunct="1">
              <a:lnSpc>
                <a:spcPct val="100000"/>
              </a:lnSpc>
              <a:spcBef>
                <a:spcPts val="0"/>
              </a:spcBef>
              <a:spcAft>
                <a:spcPts val="0"/>
              </a:spcAft>
              <a:buClrTx/>
              <a:buSzTx/>
              <a:buFontTx/>
              <a:buNone/>
              <a:tabLst/>
              <a:defRPr/>
            </a:pPr>
            <a:endParaRPr lang="en-US" dirty="0"/>
          </a:p>
          <a:p>
            <a:pPr marL="0" marR="0" indent="0" algn="l" defTabSz="457130" rtl="0" eaLnBrk="1" fontAlgn="auto" latinLnBrk="0" hangingPunct="1">
              <a:lnSpc>
                <a:spcPct val="100000"/>
              </a:lnSpc>
              <a:spcBef>
                <a:spcPts val="0"/>
              </a:spcBef>
              <a:spcAft>
                <a:spcPts val="0"/>
              </a:spcAft>
              <a:buClrTx/>
              <a:buSzTx/>
              <a:buFontTx/>
              <a:buNone/>
              <a:tabLst/>
              <a:defRPr/>
            </a:pPr>
            <a:endParaRPr lang="en-US" dirty="0"/>
          </a:p>
        </p:txBody>
      </p:sp>
      <p:sp>
        <p:nvSpPr>
          <p:cNvPr id="4" name="Slide Number Placeholder 3"/>
          <p:cNvSpPr>
            <a:spLocks noGrp="1"/>
          </p:cNvSpPr>
          <p:nvPr>
            <p:ph type="sldNum" sz="quarter" idx="10"/>
          </p:nvPr>
        </p:nvSpPr>
        <p:spPr/>
        <p:txBody>
          <a:bodyPr/>
          <a:lstStyle/>
          <a:p>
            <a:fld id="{B5740F2A-7A73-3148-B307-18AB5502F744}" type="slidenum">
              <a:rPr lang="en-US" smtClean="0"/>
              <a:t>9</a:t>
            </a:fld>
            <a:endParaRPr lang="en-US" dirty="0"/>
          </a:p>
        </p:txBody>
      </p:sp>
    </p:spTree>
    <p:extLst>
      <p:ext uri="{BB962C8B-B14F-4D97-AF65-F5344CB8AC3E}">
        <p14:creationId xmlns:p14="http://schemas.microsoft.com/office/powerpoint/2010/main" val="52414824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33984" y="1542333"/>
            <a:ext cx="10953000" cy="2001696"/>
          </a:xfrm>
        </p:spPr>
        <p:txBody>
          <a:bodyPr anchor="b">
            <a:normAutofit/>
          </a:bodyPr>
          <a:lstStyle>
            <a:lvl1pPr algn="ctr">
              <a:defRPr sz="6000" spc="-100" baseline="0"/>
            </a:lvl1pPr>
          </a:lstStyle>
          <a:p>
            <a:r>
              <a:rPr lang="en-US"/>
              <a:t>Click to edit Master title style</a:t>
            </a:r>
            <a:endParaRPr lang="en-US" dirty="0"/>
          </a:p>
        </p:txBody>
      </p:sp>
      <p:sp>
        <p:nvSpPr>
          <p:cNvPr id="3" name="Subtitle 2"/>
          <p:cNvSpPr>
            <a:spLocks noGrp="1"/>
          </p:cNvSpPr>
          <p:nvPr>
            <p:ph type="subTitle" idx="1"/>
          </p:nvPr>
        </p:nvSpPr>
        <p:spPr>
          <a:xfrm>
            <a:off x="633984" y="3807984"/>
            <a:ext cx="10953000" cy="1655763"/>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Tree>
    <p:extLst>
      <p:ext uri="{BB962C8B-B14F-4D97-AF65-F5344CB8AC3E}">
        <p14:creationId xmlns:p14="http://schemas.microsoft.com/office/powerpoint/2010/main" val="992280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Closing Headline">
    <p:spTree>
      <p:nvGrpSpPr>
        <p:cNvPr id="1" name=""/>
        <p:cNvGrpSpPr/>
        <p:nvPr/>
      </p:nvGrpSpPr>
      <p:grpSpPr>
        <a:xfrm>
          <a:off x="0" y="0"/>
          <a:ext cx="0" cy="0"/>
          <a:chOff x="0" y="0"/>
          <a:chExt cx="0" cy="0"/>
        </a:xfrm>
      </p:grpSpPr>
      <p:sp>
        <p:nvSpPr>
          <p:cNvPr id="11" name="Title 1">
            <a:extLst>
              <a:ext uri="{FF2B5EF4-FFF2-40B4-BE49-F238E27FC236}">
                <a16:creationId xmlns:a16="http://schemas.microsoft.com/office/drawing/2014/main" id="{7A0E6229-9FFD-4D4D-B5BB-EAD08BBF4C80}"/>
              </a:ext>
            </a:extLst>
          </p:cNvPr>
          <p:cNvSpPr>
            <a:spLocks noGrp="1"/>
          </p:cNvSpPr>
          <p:nvPr>
            <p:ph type="ctrTitle" hasCustomPrompt="1"/>
          </p:nvPr>
        </p:nvSpPr>
        <p:spPr>
          <a:xfrm>
            <a:off x="846518" y="1114697"/>
            <a:ext cx="10411095" cy="4406996"/>
          </a:xfrm>
          <a:prstGeom prst="rect">
            <a:avLst/>
          </a:prstGeom>
        </p:spPr>
        <p:txBody>
          <a:bodyPr anchor="ctr" anchorCtr="0">
            <a:normAutofit/>
          </a:bodyPr>
          <a:lstStyle>
            <a:lvl1pPr algn="ctr">
              <a:defRPr sz="6000" b="1" i="0" spc="-100" baseline="0">
                <a:solidFill>
                  <a:schemeClr val="accent1"/>
                </a:solidFill>
                <a:latin typeface="Arial" panose="020B0604020202020204" pitchFamily="34" charset="0"/>
                <a:cs typeface="Arial" panose="020B0604020202020204" pitchFamily="34" charset="0"/>
              </a:defRPr>
            </a:lvl1pPr>
          </a:lstStyle>
          <a:p>
            <a:r>
              <a:rPr lang="en-US" dirty="0"/>
              <a:t>Closing Headline</a:t>
            </a:r>
          </a:p>
        </p:txBody>
      </p:sp>
    </p:spTree>
    <p:extLst>
      <p:ext uri="{BB962C8B-B14F-4D97-AF65-F5344CB8AC3E}">
        <p14:creationId xmlns:p14="http://schemas.microsoft.com/office/powerpoint/2010/main" val="34713053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Title Slide Logo Only">
    <p:spTree>
      <p:nvGrpSpPr>
        <p:cNvPr id="1" name=""/>
        <p:cNvGrpSpPr/>
        <p:nvPr/>
      </p:nvGrpSpPr>
      <p:grpSpPr>
        <a:xfrm>
          <a:off x="0" y="0"/>
          <a:ext cx="0" cy="0"/>
          <a:chOff x="0" y="0"/>
          <a:chExt cx="0" cy="0"/>
        </a:xfrm>
      </p:grpSpPr>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Basic Headline and Cop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2E9FCF-469A-B84D-9EBA-E127B5C28C4B}"/>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2CC937A7-EEF6-034E-AA54-220269CC7582}"/>
              </a:ext>
            </a:extLst>
          </p:cNvPr>
          <p:cNvSpPr>
            <a:spLocks noGrp="1"/>
          </p:cNvSpPr>
          <p:nvPr>
            <p:ph idx="1" hasCustomPrompt="1"/>
          </p:nvPr>
        </p:nvSpPr>
        <p:spPr>
          <a:xfrm>
            <a:off x="633984" y="2031336"/>
            <a:ext cx="10916424" cy="3965867"/>
          </a:xfrm>
        </p:spPr>
        <p:txBody>
          <a:bodyPr/>
          <a:lstStyle/>
          <a:p>
            <a:pPr lvl="0"/>
            <a:r>
              <a:rPr lang="en-US" dirty="0"/>
              <a:t>Click to edit</a:t>
            </a:r>
          </a:p>
          <a:p>
            <a:pPr lvl="1"/>
            <a:r>
              <a:rPr lang="en-US" dirty="0"/>
              <a:t>Second level</a:t>
            </a:r>
          </a:p>
          <a:p>
            <a:pPr lvl="2"/>
            <a:r>
              <a:rPr lang="en-US" dirty="0"/>
              <a:t>Third level</a:t>
            </a:r>
          </a:p>
          <a:p>
            <a:pPr lvl="3"/>
            <a:r>
              <a:rPr lang="en-US" dirty="0"/>
              <a:t>Fourth level</a:t>
            </a:r>
          </a:p>
          <a:p>
            <a:pPr lvl="4"/>
            <a:r>
              <a:rPr lang="en-US" dirty="0"/>
              <a:t>Fifth level</a:t>
            </a:r>
          </a:p>
        </p:txBody>
      </p:sp>
    </p:spTree>
    <p:extLst>
      <p:ext uri="{BB962C8B-B14F-4D97-AF65-F5344CB8AC3E}">
        <p14:creationId xmlns:p14="http://schemas.microsoft.com/office/powerpoint/2010/main" val="78057663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633984" y="2036065"/>
            <a:ext cx="5370576" cy="3965867"/>
          </a:xfrm>
        </p:spPr>
        <p:txBody>
          <a:bodyPr/>
          <a:lstStyle/>
          <a:p>
            <a:pPr lvl="0"/>
            <a:r>
              <a:rPr lang="en-US" dirty="0"/>
              <a:t>Click to edit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Content Placeholder 2"/>
          <p:cNvSpPr>
            <a:spLocks noGrp="1"/>
          </p:cNvSpPr>
          <p:nvPr>
            <p:ph idx="10" hasCustomPrompt="1"/>
          </p:nvPr>
        </p:nvSpPr>
        <p:spPr>
          <a:xfrm>
            <a:off x="6242304" y="2036065"/>
            <a:ext cx="5352288" cy="3965867"/>
          </a:xfrm>
        </p:spPr>
        <p:txBody>
          <a:bodyPr/>
          <a:lstStyle/>
          <a:p>
            <a:pPr lvl="0"/>
            <a:r>
              <a:rPr lang="en-US" dirty="0"/>
              <a:t>Click to edit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Title 1">
            <a:extLst>
              <a:ext uri="{FF2B5EF4-FFF2-40B4-BE49-F238E27FC236}">
                <a16:creationId xmlns:a16="http://schemas.microsoft.com/office/drawing/2014/main" id="{2A87E033-83DF-F045-8615-AB5BD86AE620}"/>
              </a:ext>
            </a:extLst>
          </p:cNvPr>
          <p:cNvSpPr>
            <a:spLocks noGrp="1"/>
          </p:cNvSpPr>
          <p:nvPr>
            <p:ph type="title"/>
          </p:nvPr>
        </p:nvSpPr>
        <p:spPr>
          <a:xfrm>
            <a:off x="633984" y="1111963"/>
            <a:ext cx="10960608" cy="919373"/>
          </a:xfrm>
        </p:spPr>
        <p:txBody>
          <a:bodyPr/>
          <a:lstStyle/>
          <a:p>
            <a:r>
              <a:rPr lang="en-US"/>
              <a:t>Click to edit Master title style</a:t>
            </a:r>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ontent with Photo">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633984" y="2037432"/>
            <a:ext cx="7661520" cy="3965867"/>
          </a:xfrm>
        </p:spPr>
        <p:txBody>
          <a:bodyPr/>
          <a:lstStyle/>
          <a:p>
            <a:pPr lvl="0"/>
            <a:r>
              <a:rPr lang="en-US" dirty="0"/>
              <a:t>Click to edit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Picture Placeholder 4"/>
          <p:cNvSpPr>
            <a:spLocks noGrp="1"/>
          </p:cNvSpPr>
          <p:nvPr>
            <p:ph type="pic" sz="quarter" idx="10"/>
          </p:nvPr>
        </p:nvSpPr>
        <p:spPr>
          <a:xfrm>
            <a:off x="8541952" y="1348583"/>
            <a:ext cx="3650048" cy="4654715"/>
          </a:xfrm>
        </p:spPr>
        <p:txBody>
          <a:bodyPr/>
          <a:lstStyle>
            <a:lvl1pPr marL="0" indent="0">
              <a:buNone/>
              <a:defRPr/>
            </a:lvl1pPr>
          </a:lstStyle>
          <a:p>
            <a:r>
              <a:rPr lang="en-US"/>
              <a:t>Click icon to add picture</a:t>
            </a:r>
            <a:endParaRPr lang="en-US" dirty="0"/>
          </a:p>
        </p:txBody>
      </p:sp>
      <p:sp>
        <p:nvSpPr>
          <p:cNvPr id="8" name="Title 1">
            <a:extLst>
              <a:ext uri="{FF2B5EF4-FFF2-40B4-BE49-F238E27FC236}">
                <a16:creationId xmlns:a16="http://schemas.microsoft.com/office/drawing/2014/main" id="{DB95EE1C-8CF9-DA4B-915F-378A8C8622F8}"/>
              </a:ext>
            </a:extLst>
          </p:cNvPr>
          <p:cNvSpPr>
            <a:spLocks noGrp="1"/>
          </p:cNvSpPr>
          <p:nvPr>
            <p:ph type="title"/>
          </p:nvPr>
        </p:nvSpPr>
        <p:spPr>
          <a:xfrm>
            <a:off x="633984" y="1113330"/>
            <a:ext cx="7661520" cy="919373"/>
          </a:xfrm>
        </p:spPr>
        <p:txBody>
          <a:bodyPr/>
          <a:lstStyle/>
          <a:p>
            <a:r>
              <a:rPr lang="en-US"/>
              <a:t>Click to edit Master title style</a:t>
            </a:r>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Content with Photo">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5730240" y="2049624"/>
            <a:ext cx="5962087" cy="3765960"/>
          </a:xfrm>
        </p:spPr>
        <p:txBody>
          <a:bodyPr/>
          <a:lstStyle/>
          <a:p>
            <a:pPr lvl="0"/>
            <a:r>
              <a:rPr lang="en-US" dirty="0"/>
              <a:t>Click to edit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8" name="Title 1">
            <a:extLst>
              <a:ext uri="{FF2B5EF4-FFF2-40B4-BE49-F238E27FC236}">
                <a16:creationId xmlns:a16="http://schemas.microsoft.com/office/drawing/2014/main" id="{DB95EE1C-8CF9-DA4B-915F-378A8C8622F8}"/>
              </a:ext>
            </a:extLst>
          </p:cNvPr>
          <p:cNvSpPr>
            <a:spLocks noGrp="1"/>
          </p:cNvSpPr>
          <p:nvPr>
            <p:ph type="title"/>
          </p:nvPr>
        </p:nvSpPr>
        <p:spPr>
          <a:xfrm>
            <a:off x="5730241" y="1105867"/>
            <a:ext cx="5962087" cy="919373"/>
          </a:xfrm>
        </p:spPr>
        <p:txBody>
          <a:bodyPr/>
          <a:lstStyle/>
          <a:p>
            <a:r>
              <a:rPr lang="en-US"/>
              <a:t>Click to edit Master title style</a:t>
            </a:r>
            <a:endParaRPr lang="en-US" dirty="0"/>
          </a:p>
        </p:txBody>
      </p:sp>
      <p:sp>
        <p:nvSpPr>
          <p:cNvPr id="4" name="Picture Placeholder 3">
            <a:extLst>
              <a:ext uri="{FF2B5EF4-FFF2-40B4-BE49-F238E27FC236}">
                <a16:creationId xmlns:a16="http://schemas.microsoft.com/office/drawing/2014/main" id="{44789112-EFDC-5048-A36F-69808BDA5EE2}"/>
              </a:ext>
            </a:extLst>
          </p:cNvPr>
          <p:cNvSpPr>
            <a:spLocks noGrp="1"/>
          </p:cNvSpPr>
          <p:nvPr>
            <p:ph type="pic" sz="quarter" idx="10"/>
          </p:nvPr>
        </p:nvSpPr>
        <p:spPr>
          <a:xfrm>
            <a:off x="0" y="817563"/>
            <a:ext cx="5389563" cy="4998021"/>
          </a:xfrm>
        </p:spPr>
        <p:txBody>
          <a:bodyPr/>
          <a:lstStyle/>
          <a:p>
            <a:r>
              <a:rPr lang="en-US"/>
              <a:t>Click icon to add picture</a:t>
            </a:r>
            <a:endParaRPr lang="en-US" dirty="0"/>
          </a:p>
        </p:txBody>
      </p:sp>
      <p:pic>
        <p:nvPicPr>
          <p:cNvPr id="6" name="Picture 5">
            <a:extLst>
              <a:ext uri="{FF2B5EF4-FFF2-40B4-BE49-F238E27FC236}">
                <a16:creationId xmlns:a16="http://schemas.microsoft.com/office/drawing/2014/main" id="{A7D716C7-77A1-8F47-89D8-82FA3C9217E1}"/>
              </a:ext>
            </a:extLst>
          </p:cNvPr>
          <p:cNvPicPr>
            <a:picLocks noChangeAspect="1"/>
          </p:cNvPicPr>
          <p:nvPr userDrawn="1"/>
        </p:nvPicPr>
        <p:blipFill>
          <a:blip r:embed="rId2"/>
          <a:stretch>
            <a:fillRect/>
          </a:stretch>
        </p:blipFill>
        <p:spPr>
          <a:xfrm>
            <a:off x="0" y="6205728"/>
            <a:ext cx="12192000" cy="652272"/>
          </a:xfrm>
          <a:prstGeom prst="rect">
            <a:avLst/>
          </a:prstGeom>
        </p:spPr>
      </p:pic>
    </p:spTree>
    <p:extLst>
      <p:ext uri="{BB962C8B-B14F-4D97-AF65-F5344CB8AC3E}">
        <p14:creationId xmlns:p14="http://schemas.microsoft.com/office/powerpoint/2010/main" val="141699420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Content with Photo">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633984" y="2031336"/>
            <a:ext cx="10840986" cy="3833387"/>
          </a:xfrm>
        </p:spPr>
        <p:txBody>
          <a:bodyPr/>
          <a:lstStyle>
            <a:lvl1pPr marL="0" indent="0">
              <a:buNone/>
              <a:defRPr/>
            </a:lvl1pPr>
          </a:lstStyle>
          <a:p>
            <a:r>
              <a:rPr lang="en-US"/>
              <a:t>Click icon to add picture</a:t>
            </a:r>
            <a:endParaRPr lang="en-US" dirty="0"/>
          </a:p>
        </p:txBody>
      </p:sp>
      <p:sp>
        <p:nvSpPr>
          <p:cNvPr id="6" name="Title 1">
            <a:extLst>
              <a:ext uri="{FF2B5EF4-FFF2-40B4-BE49-F238E27FC236}">
                <a16:creationId xmlns:a16="http://schemas.microsoft.com/office/drawing/2014/main" id="{D3BD4A41-548A-5646-A85B-DD8C9CECBB52}"/>
              </a:ext>
            </a:extLst>
          </p:cNvPr>
          <p:cNvSpPr>
            <a:spLocks noGrp="1"/>
          </p:cNvSpPr>
          <p:nvPr>
            <p:ph type="title"/>
          </p:nvPr>
        </p:nvSpPr>
        <p:spPr>
          <a:xfrm>
            <a:off x="633984" y="1111963"/>
            <a:ext cx="10840986" cy="919373"/>
          </a:xfrm>
        </p:spPr>
        <p:txBody>
          <a:bodyPr/>
          <a:lstStyle/>
          <a:p>
            <a:r>
              <a:rPr lang="en-US"/>
              <a:t>Click to edit Master title style</a:t>
            </a:r>
            <a:endParaRPr lang="en-US" dirty="0"/>
          </a:p>
        </p:txBody>
      </p:sp>
    </p:spTree>
    <p:extLst>
      <p:ext uri="{BB962C8B-B14F-4D97-AF65-F5344CB8AC3E}">
        <p14:creationId xmlns:p14="http://schemas.microsoft.com/office/powerpoint/2010/main" val="66441233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Content with Sidebar">
    <p:spTree>
      <p:nvGrpSpPr>
        <p:cNvPr id="1" name=""/>
        <p:cNvGrpSpPr/>
        <p:nvPr/>
      </p:nvGrpSpPr>
      <p:grpSpPr>
        <a:xfrm>
          <a:off x="0" y="0"/>
          <a:ext cx="0" cy="0"/>
          <a:chOff x="0" y="0"/>
          <a:chExt cx="0" cy="0"/>
        </a:xfrm>
      </p:grpSpPr>
      <p:sp>
        <p:nvSpPr>
          <p:cNvPr id="3" name="Content Placeholder 2"/>
          <p:cNvSpPr>
            <a:spLocks noGrp="1"/>
          </p:cNvSpPr>
          <p:nvPr>
            <p:ph idx="1" hasCustomPrompt="1"/>
          </p:nvPr>
        </p:nvSpPr>
        <p:spPr>
          <a:xfrm>
            <a:off x="635067" y="2037433"/>
            <a:ext cx="8106364" cy="3890578"/>
          </a:xfrm>
        </p:spPr>
        <p:txBody>
          <a:bodyPr/>
          <a:lstStyle/>
          <a:p>
            <a:pPr lvl="0"/>
            <a:r>
              <a:rPr lang="en-US" dirty="0"/>
              <a:t>Click to edit</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Rectangle 5"/>
          <p:cNvSpPr/>
          <p:nvPr userDrawn="1"/>
        </p:nvSpPr>
        <p:spPr>
          <a:xfrm>
            <a:off x="8962768" y="1453168"/>
            <a:ext cx="3229232" cy="540483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 Placeholder 12"/>
          <p:cNvSpPr>
            <a:spLocks noGrp="1"/>
          </p:cNvSpPr>
          <p:nvPr>
            <p:ph type="body" sz="quarter" idx="11" hasCustomPrompt="1"/>
          </p:nvPr>
        </p:nvSpPr>
        <p:spPr>
          <a:xfrm>
            <a:off x="9235440" y="1659114"/>
            <a:ext cx="2668587" cy="4268897"/>
          </a:xfrm>
        </p:spPr>
        <p:txBody>
          <a:bodyPr lIns="91440">
            <a:normAutofit/>
          </a:bodyPr>
          <a:lstStyle>
            <a:lvl1pPr marL="137160" indent="-137160">
              <a:defRPr sz="1600">
                <a:solidFill>
                  <a:schemeClr val="tx1">
                    <a:lumMod val="85000"/>
                    <a:lumOff val="15000"/>
                    <a:alpha val="90000"/>
                  </a:schemeClr>
                </a:solidFill>
              </a:defRPr>
            </a:lvl1pPr>
            <a:lvl2pPr marL="274320" indent="-182880">
              <a:defRPr sz="1400">
                <a:solidFill>
                  <a:schemeClr val="tx1">
                    <a:lumMod val="85000"/>
                    <a:lumOff val="15000"/>
                    <a:alpha val="90000"/>
                  </a:schemeClr>
                </a:solidFill>
              </a:defRPr>
            </a:lvl2pPr>
            <a:lvl3pPr>
              <a:defRPr sz="1600"/>
            </a:lvl3pPr>
            <a:lvl4pPr>
              <a:defRPr sz="1600"/>
            </a:lvl4pPr>
            <a:lvl5pPr>
              <a:defRPr sz="1600"/>
            </a:lvl5pPr>
          </a:lstStyle>
          <a:p>
            <a:pPr lvl="0"/>
            <a:r>
              <a:rPr lang="en-US" dirty="0"/>
              <a:t>Click to edit</a:t>
            </a:r>
          </a:p>
          <a:p>
            <a:pPr lvl="1"/>
            <a:r>
              <a:rPr lang="en-US" dirty="0"/>
              <a:t>Second level</a:t>
            </a:r>
          </a:p>
        </p:txBody>
      </p:sp>
      <p:sp>
        <p:nvSpPr>
          <p:cNvPr id="12" name="Rectangle 11">
            <a:extLst>
              <a:ext uri="{FF2B5EF4-FFF2-40B4-BE49-F238E27FC236}">
                <a16:creationId xmlns:a16="http://schemas.microsoft.com/office/drawing/2014/main" id="{CB2C6CDC-0A6B-F04D-9183-D1CEDC57826D}"/>
              </a:ext>
            </a:extLst>
          </p:cNvPr>
          <p:cNvSpPr/>
          <p:nvPr userDrawn="1"/>
        </p:nvSpPr>
        <p:spPr>
          <a:xfrm>
            <a:off x="8962768" y="0"/>
            <a:ext cx="3229232" cy="1453168"/>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Text Placeholder 10"/>
          <p:cNvSpPr>
            <a:spLocks noGrp="1"/>
          </p:cNvSpPr>
          <p:nvPr>
            <p:ph type="body" sz="quarter" idx="10" hasCustomPrompt="1"/>
          </p:nvPr>
        </p:nvSpPr>
        <p:spPr>
          <a:xfrm>
            <a:off x="9234488" y="205946"/>
            <a:ext cx="2768600" cy="1035555"/>
          </a:xfrm>
        </p:spPr>
        <p:txBody>
          <a:bodyPr anchor="b" anchorCtr="0"/>
          <a:lstStyle>
            <a:lvl1pPr marL="0" indent="0" algn="l">
              <a:buFontTx/>
              <a:buNone/>
              <a:defRPr baseline="0">
                <a:solidFill>
                  <a:schemeClr val="bg1"/>
                </a:solidFill>
              </a:defRPr>
            </a:lvl1pPr>
          </a:lstStyle>
          <a:p>
            <a:pPr lvl="0"/>
            <a:r>
              <a:rPr lang="en-US" dirty="0"/>
              <a:t>Sidebar Title Style</a:t>
            </a:r>
          </a:p>
        </p:txBody>
      </p:sp>
      <p:sp>
        <p:nvSpPr>
          <p:cNvPr id="14" name="Title 1">
            <a:extLst>
              <a:ext uri="{FF2B5EF4-FFF2-40B4-BE49-F238E27FC236}">
                <a16:creationId xmlns:a16="http://schemas.microsoft.com/office/drawing/2014/main" id="{0BCC0222-55E6-F940-9774-792599D48A5F}"/>
              </a:ext>
            </a:extLst>
          </p:cNvPr>
          <p:cNvSpPr>
            <a:spLocks noGrp="1"/>
          </p:cNvSpPr>
          <p:nvPr>
            <p:ph type="title"/>
          </p:nvPr>
        </p:nvSpPr>
        <p:spPr>
          <a:xfrm>
            <a:off x="635068" y="1113330"/>
            <a:ext cx="8106363" cy="919373"/>
          </a:xfrm>
        </p:spPr>
        <p:txBody>
          <a:bodyPr/>
          <a:lstStyle/>
          <a:p>
            <a:r>
              <a:rPr lang="en-US"/>
              <a:t>Click to edit Master title style</a:t>
            </a:r>
            <a:endParaRPr lang="en-US" dirty="0"/>
          </a:p>
        </p:txBody>
      </p:sp>
      <p:pic>
        <p:nvPicPr>
          <p:cNvPr id="16" name="Picture 15">
            <a:extLst>
              <a:ext uri="{FF2B5EF4-FFF2-40B4-BE49-F238E27FC236}">
                <a16:creationId xmlns:a16="http://schemas.microsoft.com/office/drawing/2014/main" id="{523E700C-A717-E34B-9DAF-03FC64F27229}"/>
              </a:ext>
            </a:extLst>
          </p:cNvPr>
          <p:cNvPicPr>
            <a:picLocks noChangeAspect="1"/>
          </p:cNvPicPr>
          <p:nvPr userDrawn="1"/>
        </p:nvPicPr>
        <p:blipFill>
          <a:blip r:embed="rId2"/>
          <a:stretch>
            <a:fillRect/>
          </a:stretch>
        </p:blipFill>
        <p:spPr>
          <a:xfrm>
            <a:off x="0" y="6205728"/>
            <a:ext cx="12192000" cy="652272"/>
          </a:xfrm>
          <a:prstGeom prst="rect">
            <a:avLst/>
          </a:prstGeom>
        </p:spPr>
      </p:pic>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1_Title Only">
    <p:spTree>
      <p:nvGrpSpPr>
        <p:cNvPr id="1" name=""/>
        <p:cNvGrpSpPr/>
        <p:nvPr/>
      </p:nvGrpSpPr>
      <p:grpSpPr>
        <a:xfrm>
          <a:off x="0" y="0"/>
          <a:ext cx="0" cy="0"/>
          <a:chOff x="0" y="0"/>
          <a:chExt cx="0" cy="0"/>
        </a:xfrm>
      </p:grpSpPr>
      <p:sp>
        <p:nvSpPr>
          <p:cNvPr id="6" name="Title 1">
            <a:extLst>
              <a:ext uri="{FF2B5EF4-FFF2-40B4-BE49-F238E27FC236}">
                <a16:creationId xmlns:a16="http://schemas.microsoft.com/office/drawing/2014/main" id="{0029DF74-8552-164C-9271-B8306B13D0C2}"/>
              </a:ext>
            </a:extLst>
          </p:cNvPr>
          <p:cNvSpPr>
            <a:spLocks noGrp="1"/>
          </p:cNvSpPr>
          <p:nvPr>
            <p:ph type="title"/>
          </p:nvPr>
        </p:nvSpPr>
        <p:spPr>
          <a:xfrm>
            <a:off x="633984" y="1111963"/>
            <a:ext cx="10783824" cy="919373"/>
          </a:xfrm>
        </p:spPr>
        <p:txBody>
          <a:bodyPr/>
          <a:lstStyle/>
          <a:p>
            <a:r>
              <a:rPr lang="en-US"/>
              <a:t>Click to edit Master title style</a:t>
            </a:r>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53504040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image" Target="../media/image1.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5" Type="http://schemas.openxmlformats.org/officeDocument/2006/relationships/image" Target="../media/image4.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1.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17F69A57-C5CB-C24A-921F-B14D77BD20D0}"/>
              </a:ext>
            </a:extLst>
          </p:cNvPr>
          <p:cNvPicPr>
            <a:picLocks noChangeAspect="1"/>
          </p:cNvPicPr>
          <p:nvPr userDrawn="1"/>
        </p:nvPicPr>
        <p:blipFill>
          <a:blip r:embed="rId12"/>
          <a:stretch>
            <a:fillRect/>
          </a:stretch>
        </p:blipFill>
        <p:spPr>
          <a:xfrm>
            <a:off x="0" y="6205728"/>
            <a:ext cx="12192000" cy="652272"/>
          </a:xfrm>
          <a:prstGeom prst="rect">
            <a:avLst/>
          </a:prstGeom>
        </p:spPr>
      </p:pic>
      <p:sp>
        <p:nvSpPr>
          <p:cNvPr id="2" name="Title Placeholder 1"/>
          <p:cNvSpPr>
            <a:spLocks noGrp="1"/>
          </p:cNvSpPr>
          <p:nvPr>
            <p:ph type="title"/>
          </p:nvPr>
        </p:nvSpPr>
        <p:spPr>
          <a:xfrm>
            <a:off x="633984" y="1111963"/>
            <a:ext cx="10953000" cy="919373"/>
          </a:xfrm>
          <a:prstGeom prst="rect">
            <a:avLst/>
          </a:prstGeom>
        </p:spPr>
        <p:txBody>
          <a:bodyPr vert="horz" lIns="91440" tIns="45720" rIns="91440" bIns="45720" rtlCol="0" anchor="ctr">
            <a:normAutofit/>
          </a:bodyPr>
          <a:lstStyle/>
          <a:p>
            <a:r>
              <a:rPr lang="en-US" dirty="0"/>
              <a:t>Click to edit</a:t>
            </a:r>
          </a:p>
        </p:txBody>
      </p:sp>
      <p:sp>
        <p:nvSpPr>
          <p:cNvPr id="3" name="Text Placeholder 2"/>
          <p:cNvSpPr>
            <a:spLocks noGrp="1"/>
          </p:cNvSpPr>
          <p:nvPr>
            <p:ph type="body" idx="1"/>
          </p:nvPr>
        </p:nvSpPr>
        <p:spPr>
          <a:xfrm>
            <a:off x="633984" y="2141338"/>
            <a:ext cx="10953000" cy="3965867"/>
          </a:xfrm>
          <a:prstGeom prst="rect">
            <a:avLst/>
          </a:prstGeom>
        </p:spPr>
        <p:txBody>
          <a:bodyPr vert="horz" lIns="91440" tIns="45720" rIns="91440" bIns="45720" rtlCol="0">
            <a:normAutofit/>
          </a:bodyPr>
          <a:lstStyle/>
          <a:p>
            <a:pPr lvl="0"/>
            <a:r>
              <a:rPr lang="en-US" dirty="0"/>
              <a:t>Click to edit</a:t>
            </a:r>
          </a:p>
          <a:p>
            <a:pPr lvl="1"/>
            <a:r>
              <a:rPr lang="en-US" dirty="0"/>
              <a:t>Second level</a:t>
            </a:r>
          </a:p>
          <a:p>
            <a:pPr lvl="2"/>
            <a:r>
              <a:rPr lang="en-US" dirty="0"/>
              <a:t>Third level</a:t>
            </a:r>
          </a:p>
          <a:p>
            <a:pPr lvl="3"/>
            <a:r>
              <a:rPr lang="en-US" dirty="0"/>
              <a:t>Fourth level</a:t>
            </a:r>
          </a:p>
          <a:p>
            <a:pPr lvl="4"/>
            <a:r>
              <a:rPr lang="en-US" dirty="0"/>
              <a:t>Fifth level</a:t>
            </a:r>
          </a:p>
        </p:txBody>
      </p:sp>
      <p:pic>
        <p:nvPicPr>
          <p:cNvPr id="5" name="Picture 4">
            <a:extLst>
              <a:ext uri="{FF2B5EF4-FFF2-40B4-BE49-F238E27FC236}">
                <a16:creationId xmlns:a16="http://schemas.microsoft.com/office/drawing/2014/main" id="{98050384-A066-544D-AAAB-15851EE5CA98}"/>
              </a:ext>
            </a:extLst>
          </p:cNvPr>
          <p:cNvPicPr>
            <a:picLocks noChangeAspect="1"/>
          </p:cNvPicPr>
          <p:nvPr userDrawn="1"/>
        </p:nvPicPr>
        <p:blipFill>
          <a:blip r:embed="rId13"/>
          <a:stretch>
            <a:fillRect/>
          </a:stretch>
        </p:blipFill>
        <p:spPr>
          <a:xfrm>
            <a:off x="344052" y="166969"/>
            <a:ext cx="1924824" cy="583826"/>
          </a:xfrm>
          <a:prstGeom prst="rect">
            <a:avLst/>
          </a:prstGeom>
        </p:spPr>
      </p:pic>
      <p:cxnSp>
        <p:nvCxnSpPr>
          <p:cNvPr id="10" name="Straight Connector 9">
            <a:extLst>
              <a:ext uri="{FF2B5EF4-FFF2-40B4-BE49-F238E27FC236}">
                <a16:creationId xmlns:a16="http://schemas.microsoft.com/office/drawing/2014/main" id="{57A97410-F7AC-804E-AA46-925795F50506}"/>
              </a:ext>
            </a:extLst>
          </p:cNvPr>
          <p:cNvCxnSpPr/>
          <p:nvPr userDrawn="1"/>
        </p:nvCxnSpPr>
        <p:spPr>
          <a:xfrm>
            <a:off x="0" y="821027"/>
            <a:ext cx="12192000" cy="0"/>
          </a:xfrm>
          <a:prstGeom prst="line">
            <a:avLst/>
          </a:prstGeom>
          <a:ln>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
        <p:nvSpPr>
          <p:cNvPr id="7" name="Rectangle 6">
            <a:extLst>
              <a:ext uri="{FF2B5EF4-FFF2-40B4-BE49-F238E27FC236}">
                <a16:creationId xmlns:a16="http://schemas.microsoft.com/office/drawing/2014/main" id="{BF2F86F6-DBF3-3843-9A38-578439536A7A}"/>
              </a:ext>
            </a:extLst>
          </p:cNvPr>
          <p:cNvSpPr/>
          <p:nvPr userDrawn="1"/>
        </p:nvSpPr>
        <p:spPr>
          <a:xfrm>
            <a:off x="0" y="0"/>
            <a:ext cx="12192000" cy="687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8840651"/>
      </p:ext>
    </p:extLst>
  </p:cSld>
  <p:clrMap bg1="lt1" tx1="dk1" bg2="lt2" tx2="dk2" accent1="accent1" accent2="accent2" accent3="accent3" accent4="accent4" accent5="accent5" accent6="accent6" hlink="hlink" folHlink="folHlink"/>
  <p:sldLayoutIdLst>
    <p:sldLayoutId id="2147483669" r:id="rId1"/>
    <p:sldLayoutId id="2147483766" r:id="rId2"/>
    <p:sldLayoutId id="2147483691" r:id="rId3"/>
    <p:sldLayoutId id="2147483694" r:id="rId4"/>
    <p:sldLayoutId id="2147483697" r:id="rId5"/>
    <p:sldLayoutId id="2147483698" r:id="rId6"/>
    <p:sldLayoutId id="2147483690" r:id="rId7"/>
    <p:sldLayoutId id="2147483696" r:id="rId8"/>
    <p:sldLayoutId id="2147483675" r:id="rId9"/>
    <p:sldLayoutId id="2147483764" r:id="rId10"/>
  </p:sldLayoutIdLst>
  <p:txStyles>
    <p:titleStyle>
      <a:lvl1pPr algn="l" defTabSz="914400" rtl="0" eaLnBrk="1" latinLnBrk="0" hangingPunct="1">
        <a:lnSpc>
          <a:spcPct val="90000"/>
        </a:lnSpc>
        <a:spcBef>
          <a:spcPct val="0"/>
        </a:spcBef>
        <a:buNone/>
        <a:defRPr sz="3200" b="1" kern="1200" spc="-80" baseline="0">
          <a:solidFill>
            <a:schemeClr val="tx2"/>
          </a:solidFill>
          <a:latin typeface="Arial" charset="0"/>
          <a:ea typeface="Arial" charset="0"/>
          <a:cs typeface="Arial" charset="0"/>
        </a:defRPr>
      </a:lvl1pPr>
    </p:titleStyle>
    <p:bodyStyle>
      <a:lvl1pPr marL="228600" indent="-228600" algn="l" defTabSz="914400" rtl="0" eaLnBrk="1" latinLnBrk="0" hangingPunct="1">
        <a:lnSpc>
          <a:spcPct val="110000"/>
        </a:lnSpc>
        <a:spcBef>
          <a:spcPts val="1000"/>
        </a:spcBef>
        <a:buClr>
          <a:schemeClr val="accent2"/>
        </a:buClr>
        <a:buSzPct val="85000"/>
        <a:buFontTx/>
        <a:buBlip>
          <a:blip r:embed="rId14"/>
        </a:buBlip>
        <a:defRPr sz="2000" kern="1200" spc="-20" baseline="0">
          <a:solidFill>
            <a:schemeClr val="tx1"/>
          </a:solidFill>
          <a:latin typeface="Arial" charset="0"/>
          <a:ea typeface="Arial" charset="0"/>
          <a:cs typeface="Arial" charset="0"/>
        </a:defRPr>
      </a:lvl1pPr>
      <a:lvl2pPr marL="685800" indent="-228600" algn="l" defTabSz="914400" rtl="0" eaLnBrk="1" latinLnBrk="0" hangingPunct="1">
        <a:lnSpc>
          <a:spcPct val="90000"/>
        </a:lnSpc>
        <a:spcBef>
          <a:spcPts val="500"/>
        </a:spcBef>
        <a:buSzPct val="100000"/>
        <a:buFontTx/>
        <a:buBlip>
          <a:blip r:embed="rId15"/>
        </a:buBlip>
        <a:defRPr sz="1800" kern="1200" spc="-20" baseline="0">
          <a:solidFill>
            <a:schemeClr val="tx1"/>
          </a:solidFill>
          <a:latin typeface="Arial" charset="0"/>
          <a:ea typeface="Arial" charset="0"/>
          <a:cs typeface="Arial" charset="0"/>
        </a:defRPr>
      </a:lvl2pPr>
      <a:lvl3pPr marL="1143000" indent="-228600" algn="l" defTabSz="914400" rtl="0" eaLnBrk="1" latinLnBrk="0" hangingPunct="1">
        <a:lnSpc>
          <a:spcPct val="90000"/>
        </a:lnSpc>
        <a:spcBef>
          <a:spcPts val="500"/>
        </a:spcBef>
        <a:buSzPct val="100000"/>
        <a:buFontTx/>
        <a:buBlip>
          <a:blip r:embed="rId15"/>
        </a:buBlip>
        <a:defRPr sz="1800" kern="1200" spc="-20" baseline="0">
          <a:solidFill>
            <a:schemeClr val="tx1"/>
          </a:solidFill>
          <a:latin typeface="Arial" charset="0"/>
          <a:ea typeface="Arial" charset="0"/>
          <a:cs typeface="Arial" charset="0"/>
        </a:defRPr>
      </a:lvl3pPr>
      <a:lvl4pPr marL="1600200" indent="-228600" algn="l" defTabSz="914400" rtl="0" eaLnBrk="1" latinLnBrk="0" hangingPunct="1">
        <a:lnSpc>
          <a:spcPct val="90000"/>
        </a:lnSpc>
        <a:spcBef>
          <a:spcPts val="500"/>
        </a:spcBef>
        <a:buSzPct val="100000"/>
        <a:buFontTx/>
        <a:buBlip>
          <a:blip r:embed="rId15"/>
        </a:buBlip>
        <a:defRPr sz="1800" kern="1200" spc="-20" baseline="0">
          <a:solidFill>
            <a:schemeClr val="tx1"/>
          </a:solidFill>
          <a:latin typeface="Arial" charset="0"/>
          <a:ea typeface="Arial" charset="0"/>
          <a:cs typeface="Arial" charset="0"/>
        </a:defRPr>
      </a:lvl4pPr>
      <a:lvl5pPr marL="2057400" indent="-228600" algn="l" defTabSz="914400" rtl="0" eaLnBrk="1" latinLnBrk="0" hangingPunct="1">
        <a:lnSpc>
          <a:spcPct val="90000"/>
        </a:lnSpc>
        <a:spcBef>
          <a:spcPts val="500"/>
        </a:spcBef>
        <a:buSzPct val="100000"/>
        <a:buFontTx/>
        <a:buBlip>
          <a:blip r:embed="rId15"/>
        </a:buBlip>
        <a:defRPr sz="1800" kern="1200" spc="-20" baseline="0">
          <a:solidFill>
            <a:schemeClr val="tx1"/>
          </a:solidFill>
          <a:latin typeface="Arial" charset="0"/>
          <a:ea typeface="Arial" charset="0"/>
          <a:cs typeface="Arial" charset="0"/>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774714572"/>
      </p:ext>
    </p:extLst>
  </p:cSld>
  <p:clrMap bg1="lt1" tx1="dk1" bg2="lt2" tx2="dk2" accent1="accent1" accent2="accent2" accent3="accent3" accent4="accent4" accent5="accent5" accent6="accent6" hlink="hlink" folHlink="folHlink"/>
  <p:sldLayoutIdLst>
    <p:sldLayoutId id="2147483695"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Data" Target="../diagrams/data2.xml"/><Relationship Id="rId7" Type="http://schemas.microsoft.com/office/2007/relationships/diagramDrawing" Target="../diagrams/drawing2.xml"/><Relationship Id="rId2" Type="http://schemas.openxmlformats.org/officeDocument/2006/relationships/notesSlide" Target="../notesSlides/notesSlide10.xml"/><Relationship Id="rId1" Type="http://schemas.openxmlformats.org/officeDocument/2006/relationships/slideLayout" Target="../slideLayouts/slideLayout9.xml"/><Relationship Id="rId6" Type="http://schemas.openxmlformats.org/officeDocument/2006/relationships/diagramColors" Target="../diagrams/colors2.xml"/><Relationship Id="rId5" Type="http://schemas.openxmlformats.org/officeDocument/2006/relationships/diagramQuickStyle" Target="../diagrams/quickStyle2.xml"/><Relationship Id="rId4" Type="http://schemas.openxmlformats.org/officeDocument/2006/relationships/diagramLayout" Target="../diagrams/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9.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9.xml"/></Relationships>
</file>

<file path=ppt/slides/_rels/slide13.xml.rels><?xml version="1.0" encoding="UTF-8" standalone="yes"?>
<Relationships xmlns="http://schemas.openxmlformats.org/package/2006/relationships"><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3.xml"/><Relationship Id="rId1" Type="http://schemas.openxmlformats.org/officeDocument/2006/relationships/slideLayout" Target="../slideLayouts/slideLayout9.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4.xml.rels><?xml version="1.0" encoding="UTF-8" standalone="yes"?>
<Relationships xmlns="http://schemas.openxmlformats.org/package/2006/relationships"><Relationship Id="rId3" Type="http://schemas.openxmlformats.org/officeDocument/2006/relationships/diagramData" Target="../diagrams/data4.xml"/><Relationship Id="rId7" Type="http://schemas.microsoft.com/office/2007/relationships/diagramDrawing" Target="../diagrams/drawing4.xml"/><Relationship Id="rId2" Type="http://schemas.openxmlformats.org/officeDocument/2006/relationships/notesSlide" Target="../notesSlides/notesSlide14.xml"/><Relationship Id="rId1" Type="http://schemas.openxmlformats.org/officeDocument/2006/relationships/slideLayout" Target="../slideLayouts/slideLayout9.xml"/><Relationship Id="rId6" Type="http://schemas.openxmlformats.org/officeDocument/2006/relationships/diagramColors" Target="../diagrams/colors4.xml"/><Relationship Id="rId5" Type="http://schemas.openxmlformats.org/officeDocument/2006/relationships/diagramQuickStyle" Target="../diagrams/quickStyle4.xml"/><Relationship Id="rId4" Type="http://schemas.openxmlformats.org/officeDocument/2006/relationships/diagramLayout" Target="../diagrams/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9.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3" Type="http://schemas.openxmlformats.org/officeDocument/2006/relationships/hyperlink" Target="mailto:chapters@acep.org" TargetMode="External"/><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9.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9.xml"/></Relationships>
</file>

<file path=ppt/slides/_rels/slide4.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notesSlide" Target="../notesSlides/notesSlide4.xml"/><Relationship Id="rId1" Type="http://schemas.openxmlformats.org/officeDocument/2006/relationships/slideLayout" Target="../slideLayouts/slideLayout9.xml"/></Relationships>
</file>

<file path=ppt/slides/_rels/slide5.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5.xml"/><Relationship Id="rId1" Type="http://schemas.openxmlformats.org/officeDocument/2006/relationships/slideLayout" Target="../slideLayouts/slideLayout9.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9.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9.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9.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9.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latin typeface="+mn-lt"/>
                <a:cs typeface="Calibri" panose="020F0502020204030204" pitchFamily="34" charset="0"/>
              </a:rPr>
              <a:t>ACEP Chapter </a:t>
            </a:r>
            <a:br>
              <a:rPr lang="en-US" dirty="0">
                <a:latin typeface="+mn-lt"/>
                <a:cs typeface="Calibri" panose="020F0502020204030204" pitchFamily="34" charset="0"/>
              </a:rPr>
            </a:br>
            <a:r>
              <a:rPr lang="en-US" dirty="0">
                <a:latin typeface="+mn-lt"/>
                <a:cs typeface="Calibri" panose="020F0502020204030204" pitchFamily="34" charset="0"/>
              </a:rPr>
              <a:t>Board Member Orientation</a:t>
            </a:r>
          </a:p>
        </p:txBody>
      </p:sp>
      <p:sp>
        <p:nvSpPr>
          <p:cNvPr id="3" name="Subtitle 2"/>
          <p:cNvSpPr>
            <a:spLocks noGrp="1"/>
          </p:cNvSpPr>
          <p:nvPr>
            <p:ph type="subTitle" idx="1"/>
          </p:nvPr>
        </p:nvSpPr>
        <p:spPr/>
        <p:txBody>
          <a:bodyPr/>
          <a:lstStyle/>
          <a:p>
            <a:r>
              <a:rPr lang="en-US">
                <a:latin typeface="+mn-lt"/>
                <a:cs typeface="Calibri" panose="020F0502020204030204" pitchFamily="34" charset="0"/>
              </a:rPr>
              <a:t>Updated June </a:t>
            </a:r>
            <a:r>
              <a:rPr lang="en-US" dirty="0">
                <a:latin typeface="+mn-lt"/>
                <a:cs typeface="Calibri" panose="020F0502020204030204" pitchFamily="34" charset="0"/>
              </a:rPr>
              <a:t>2022</a:t>
            </a:r>
          </a:p>
        </p:txBody>
      </p:sp>
    </p:spTree>
    <p:extLst>
      <p:ext uri="{BB962C8B-B14F-4D97-AF65-F5344CB8AC3E}">
        <p14:creationId xmlns:p14="http://schemas.microsoft.com/office/powerpoint/2010/main" val="106313964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714046" y="1259746"/>
            <a:ext cx="8356751" cy="646331"/>
          </a:xfrm>
          <a:prstGeom prst="rect">
            <a:avLst/>
          </a:prstGeom>
        </p:spPr>
        <p:txBody>
          <a:bodyPr wrap="square">
            <a:spAutoFit/>
          </a:bodyPr>
          <a:lstStyle/>
          <a:p>
            <a:r>
              <a:rPr lang="en-US" sz="3600" b="1" spc="-80" dirty="0">
                <a:solidFill>
                  <a:schemeClr val="tx2"/>
                </a:solidFill>
                <a:latin typeface="Arial" charset="0"/>
                <a:cs typeface="Arial" charset="0"/>
              </a:rPr>
              <a:t>Common Myths</a:t>
            </a:r>
          </a:p>
        </p:txBody>
      </p:sp>
      <p:sp>
        <p:nvSpPr>
          <p:cNvPr id="9" name="Rectangle 3"/>
          <p:cNvSpPr txBox="1">
            <a:spLocks noChangeArrowheads="1"/>
          </p:cNvSpPr>
          <p:nvPr/>
        </p:nvSpPr>
        <p:spPr>
          <a:xfrm>
            <a:off x="1866441" y="2142297"/>
            <a:ext cx="8768889" cy="3634900"/>
          </a:xfrm>
          <a:prstGeom prst="rect">
            <a:avLst/>
          </a:prstGeom>
        </p:spPr>
        <p:txBody>
          <a:bodyPr/>
          <a:lstStyle>
            <a:lvl1pPr marL="207422" indent="-207422" algn="l" defTabSz="1037112" rtl="0" eaLnBrk="1" latinLnBrk="0" hangingPunct="1">
              <a:spcBef>
                <a:spcPct val="20000"/>
              </a:spcBef>
              <a:buClr>
                <a:schemeClr val="accent1"/>
              </a:buClr>
              <a:buSzPct val="85000"/>
              <a:buFont typeface="Arial" pitchFamily="34" charset="0"/>
              <a:buChar char="•"/>
              <a:defRPr sz="2700" kern="1200">
                <a:solidFill>
                  <a:schemeClr val="tx1"/>
                </a:solidFill>
                <a:latin typeface="+mn-lt"/>
                <a:ea typeface="+mn-ea"/>
                <a:cs typeface="+mn-cs"/>
              </a:defRPr>
            </a:lvl1pPr>
            <a:lvl2pPr marL="518556" indent="-207422" algn="l" defTabSz="1037112" rtl="0" eaLnBrk="1" latinLnBrk="0" hangingPunct="1">
              <a:spcBef>
                <a:spcPct val="20000"/>
              </a:spcBef>
              <a:buClr>
                <a:schemeClr val="accent1"/>
              </a:buClr>
              <a:buSzPct val="85000"/>
              <a:buFont typeface="Arial" pitchFamily="34" charset="0"/>
              <a:buChar char="•"/>
              <a:defRPr sz="2300" kern="1200">
                <a:solidFill>
                  <a:schemeClr val="tx1"/>
                </a:solidFill>
                <a:latin typeface="+mn-lt"/>
                <a:ea typeface="+mn-ea"/>
                <a:cs typeface="+mn-cs"/>
              </a:defRPr>
            </a:lvl2pPr>
            <a:lvl3pPr marL="829690" indent="-207422" algn="l" defTabSz="1037112" rtl="0" eaLnBrk="1" latinLnBrk="0" hangingPunct="1">
              <a:spcBef>
                <a:spcPct val="20000"/>
              </a:spcBef>
              <a:buClr>
                <a:schemeClr val="accent1"/>
              </a:buClr>
              <a:buSzPct val="90000"/>
              <a:buFont typeface="Arial" pitchFamily="34" charset="0"/>
              <a:buChar char="•"/>
              <a:defRPr sz="2000" kern="1200">
                <a:solidFill>
                  <a:schemeClr val="tx1"/>
                </a:solidFill>
                <a:latin typeface="+mn-lt"/>
                <a:ea typeface="+mn-ea"/>
                <a:cs typeface="+mn-cs"/>
              </a:defRPr>
            </a:lvl3pPr>
            <a:lvl4pPr marL="1140824" indent="-207422" algn="l" defTabSz="1037112" rtl="0" eaLnBrk="1" latinLnBrk="0" hangingPunct="1">
              <a:spcBef>
                <a:spcPct val="20000"/>
              </a:spcBef>
              <a:buClr>
                <a:schemeClr val="accent1"/>
              </a:buClr>
              <a:buFont typeface="Arial" pitchFamily="34" charset="0"/>
              <a:buChar char="•"/>
              <a:defRPr sz="1800" kern="1200">
                <a:solidFill>
                  <a:schemeClr val="tx1"/>
                </a:solidFill>
                <a:latin typeface="+mn-lt"/>
                <a:ea typeface="+mn-ea"/>
                <a:cs typeface="+mn-cs"/>
              </a:defRPr>
            </a:lvl4pPr>
            <a:lvl5pPr marL="1348246" indent="-155567" algn="l" defTabSz="1037112" rtl="0" eaLnBrk="1" latinLnBrk="0" hangingPunct="1">
              <a:spcBef>
                <a:spcPct val="20000"/>
              </a:spcBef>
              <a:buClr>
                <a:schemeClr val="accent1"/>
              </a:buClr>
              <a:buSzPct val="100000"/>
              <a:buFont typeface="Arial" pitchFamily="34" charset="0"/>
              <a:buChar char="•"/>
              <a:defRPr sz="1600" kern="1200" baseline="0">
                <a:solidFill>
                  <a:schemeClr val="tx1"/>
                </a:solidFill>
                <a:latin typeface="+mn-lt"/>
                <a:ea typeface="+mn-ea"/>
                <a:cs typeface="+mn-cs"/>
              </a:defRPr>
            </a:lvl5pPr>
            <a:lvl6pPr marL="1555669" indent="-207422" algn="l" defTabSz="1037112" rtl="0" eaLnBrk="1" latinLnBrk="0" hangingPunct="1">
              <a:spcBef>
                <a:spcPct val="20000"/>
              </a:spcBef>
              <a:buClr>
                <a:schemeClr val="accent1"/>
              </a:buClr>
              <a:buFont typeface="Arial" pitchFamily="34" charset="0"/>
              <a:buChar char="•"/>
              <a:defRPr sz="1500" kern="1200">
                <a:solidFill>
                  <a:schemeClr val="tx1"/>
                </a:solidFill>
                <a:latin typeface="+mn-lt"/>
                <a:ea typeface="+mn-ea"/>
                <a:cs typeface="+mn-cs"/>
              </a:defRPr>
            </a:lvl6pPr>
            <a:lvl7pPr marL="1763091" indent="-207422" algn="l" defTabSz="1037112" rtl="0" eaLnBrk="1" latinLnBrk="0" hangingPunct="1">
              <a:spcBef>
                <a:spcPct val="20000"/>
              </a:spcBef>
              <a:buClr>
                <a:schemeClr val="accent1"/>
              </a:buClr>
              <a:buFont typeface="Arial" pitchFamily="34" charset="0"/>
              <a:buChar char="•"/>
              <a:defRPr sz="1500" kern="1200">
                <a:solidFill>
                  <a:schemeClr val="tx1"/>
                </a:solidFill>
                <a:latin typeface="+mn-lt"/>
                <a:ea typeface="+mn-ea"/>
                <a:cs typeface="+mn-cs"/>
              </a:defRPr>
            </a:lvl7pPr>
            <a:lvl8pPr marL="1970514" indent="-207422" algn="l" defTabSz="1037112" rtl="0" eaLnBrk="1" latinLnBrk="0" hangingPunct="1">
              <a:spcBef>
                <a:spcPct val="20000"/>
              </a:spcBef>
              <a:buClr>
                <a:schemeClr val="accent1"/>
              </a:buClr>
              <a:buFont typeface="Arial" pitchFamily="34" charset="0"/>
              <a:buChar char="•"/>
              <a:defRPr sz="1500" kern="1200">
                <a:solidFill>
                  <a:schemeClr val="tx1"/>
                </a:solidFill>
                <a:latin typeface="+mn-lt"/>
                <a:ea typeface="+mn-ea"/>
                <a:cs typeface="+mn-cs"/>
              </a:defRPr>
            </a:lvl8pPr>
            <a:lvl9pPr marL="2177936" indent="-207422" algn="l" defTabSz="1037112" rtl="0" eaLnBrk="1" latinLnBrk="0" hangingPunct="1">
              <a:spcBef>
                <a:spcPct val="20000"/>
              </a:spcBef>
              <a:buClr>
                <a:schemeClr val="accent1"/>
              </a:buClr>
              <a:buFont typeface="Arial" pitchFamily="34" charset="0"/>
              <a:buChar char="•"/>
              <a:defRPr sz="1500" kern="1200">
                <a:solidFill>
                  <a:schemeClr val="tx1"/>
                </a:solidFill>
                <a:latin typeface="+mn-lt"/>
                <a:ea typeface="+mn-ea"/>
                <a:cs typeface="+mn-cs"/>
              </a:defRPr>
            </a:lvl9pPr>
          </a:lstStyle>
          <a:p>
            <a:endParaRPr lang="en-US" sz="2470" dirty="0"/>
          </a:p>
          <a:p>
            <a:pPr>
              <a:buFontTx/>
              <a:buNone/>
            </a:pPr>
            <a:endParaRPr lang="en-US" sz="2470" dirty="0"/>
          </a:p>
        </p:txBody>
      </p:sp>
      <p:graphicFrame>
        <p:nvGraphicFramePr>
          <p:cNvPr id="5" name="Diagram 4">
            <a:extLst>
              <a:ext uri="{FF2B5EF4-FFF2-40B4-BE49-F238E27FC236}">
                <a16:creationId xmlns:a16="http://schemas.microsoft.com/office/drawing/2014/main" id="{F83DC419-CE68-4FBE-8188-8ECAF43313B9}"/>
              </a:ext>
            </a:extLst>
          </p:cNvPr>
          <p:cNvGraphicFramePr/>
          <p:nvPr>
            <p:extLst>
              <p:ext uri="{D42A27DB-BD31-4B8C-83A1-F6EECF244321}">
                <p14:modId xmlns:p14="http://schemas.microsoft.com/office/powerpoint/2010/main" val="2578795456"/>
              </p:ext>
            </p:extLst>
          </p:nvPr>
        </p:nvGraphicFramePr>
        <p:xfrm>
          <a:off x="732565" y="2041412"/>
          <a:ext cx="10726870" cy="417140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278580183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83651" y="1272611"/>
            <a:ext cx="8642562" cy="638445"/>
          </a:xfrm>
          <a:prstGeom prst="rect">
            <a:avLst/>
          </a:prstGeom>
          <a:noFill/>
        </p:spPr>
        <p:txBody>
          <a:bodyPr wrap="square" lIns="83630" tIns="41815" rIns="83630" bIns="41815" rtlCol="0">
            <a:spAutoFit/>
          </a:bodyPr>
          <a:lstStyle/>
          <a:p>
            <a:r>
              <a:rPr lang="en-US" sz="3600" b="1" spc="-80" dirty="0">
                <a:solidFill>
                  <a:schemeClr val="tx2"/>
                </a:solidFill>
                <a:latin typeface="Arial" charset="0"/>
                <a:cs typeface="Arial" charset="0"/>
              </a:rPr>
              <a:t>Governance Systems </a:t>
            </a:r>
          </a:p>
        </p:txBody>
      </p:sp>
      <p:sp>
        <p:nvSpPr>
          <p:cNvPr id="6" name="Rectangle 3">
            <a:extLst>
              <a:ext uri="{FF2B5EF4-FFF2-40B4-BE49-F238E27FC236}">
                <a16:creationId xmlns:a16="http://schemas.microsoft.com/office/drawing/2014/main" id="{5E7A16EE-1293-416B-864C-0F9483AA8BAE}"/>
              </a:ext>
            </a:extLst>
          </p:cNvPr>
          <p:cNvSpPr txBox="1">
            <a:spLocks noChangeArrowheads="1"/>
          </p:cNvSpPr>
          <p:nvPr/>
        </p:nvSpPr>
        <p:spPr>
          <a:xfrm>
            <a:off x="1064713" y="2131790"/>
            <a:ext cx="9732724" cy="3677340"/>
          </a:xfrm>
          <a:prstGeom prst="rect">
            <a:avLst/>
          </a:prstGeom>
        </p:spPr>
        <p:txBody>
          <a:bodyPr/>
          <a:lstStyle>
            <a:lvl1pPr marL="207422" indent="-207422" algn="l" defTabSz="1037112" rtl="0" eaLnBrk="1" latinLnBrk="0" hangingPunct="1">
              <a:spcBef>
                <a:spcPct val="20000"/>
              </a:spcBef>
              <a:buClr>
                <a:schemeClr val="accent1"/>
              </a:buClr>
              <a:buSzPct val="85000"/>
              <a:buFont typeface="Arial" pitchFamily="34" charset="0"/>
              <a:buChar char="•"/>
              <a:defRPr sz="2700" kern="1200">
                <a:solidFill>
                  <a:schemeClr val="tx1"/>
                </a:solidFill>
                <a:latin typeface="+mn-lt"/>
                <a:ea typeface="+mn-ea"/>
                <a:cs typeface="+mn-cs"/>
              </a:defRPr>
            </a:lvl1pPr>
            <a:lvl2pPr marL="518556" indent="-207422" algn="l" defTabSz="1037112" rtl="0" eaLnBrk="1" latinLnBrk="0" hangingPunct="1">
              <a:spcBef>
                <a:spcPct val="20000"/>
              </a:spcBef>
              <a:buClr>
                <a:schemeClr val="accent1"/>
              </a:buClr>
              <a:buSzPct val="85000"/>
              <a:buFont typeface="Arial" pitchFamily="34" charset="0"/>
              <a:buChar char="•"/>
              <a:defRPr sz="2300" kern="1200">
                <a:solidFill>
                  <a:schemeClr val="tx1"/>
                </a:solidFill>
                <a:latin typeface="+mn-lt"/>
                <a:ea typeface="+mn-ea"/>
                <a:cs typeface="+mn-cs"/>
              </a:defRPr>
            </a:lvl2pPr>
            <a:lvl3pPr marL="829690" indent="-207422" algn="l" defTabSz="1037112" rtl="0" eaLnBrk="1" latinLnBrk="0" hangingPunct="1">
              <a:spcBef>
                <a:spcPct val="20000"/>
              </a:spcBef>
              <a:buClr>
                <a:schemeClr val="accent1"/>
              </a:buClr>
              <a:buSzPct val="90000"/>
              <a:buFont typeface="Arial" pitchFamily="34" charset="0"/>
              <a:buChar char="•"/>
              <a:defRPr sz="2000" kern="1200">
                <a:solidFill>
                  <a:schemeClr val="tx1"/>
                </a:solidFill>
                <a:latin typeface="+mn-lt"/>
                <a:ea typeface="+mn-ea"/>
                <a:cs typeface="+mn-cs"/>
              </a:defRPr>
            </a:lvl3pPr>
            <a:lvl4pPr marL="1140824" indent="-207422" algn="l" defTabSz="1037112" rtl="0" eaLnBrk="1" latinLnBrk="0" hangingPunct="1">
              <a:spcBef>
                <a:spcPct val="20000"/>
              </a:spcBef>
              <a:buClr>
                <a:schemeClr val="accent1"/>
              </a:buClr>
              <a:buFont typeface="Arial" pitchFamily="34" charset="0"/>
              <a:buChar char="•"/>
              <a:defRPr sz="1800" kern="1200">
                <a:solidFill>
                  <a:schemeClr val="tx1"/>
                </a:solidFill>
                <a:latin typeface="+mn-lt"/>
                <a:ea typeface="+mn-ea"/>
                <a:cs typeface="+mn-cs"/>
              </a:defRPr>
            </a:lvl4pPr>
            <a:lvl5pPr marL="1348246" indent="-155567" algn="l" defTabSz="1037112" rtl="0" eaLnBrk="1" latinLnBrk="0" hangingPunct="1">
              <a:spcBef>
                <a:spcPct val="20000"/>
              </a:spcBef>
              <a:buClr>
                <a:schemeClr val="accent1"/>
              </a:buClr>
              <a:buSzPct val="100000"/>
              <a:buFont typeface="Arial" pitchFamily="34" charset="0"/>
              <a:buChar char="•"/>
              <a:defRPr sz="1600" kern="1200" baseline="0">
                <a:solidFill>
                  <a:schemeClr val="tx1"/>
                </a:solidFill>
                <a:latin typeface="+mn-lt"/>
                <a:ea typeface="+mn-ea"/>
                <a:cs typeface="+mn-cs"/>
              </a:defRPr>
            </a:lvl5pPr>
            <a:lvl6pPr marL="1555669" indent="-207422" algn="l" defTabSz="1037112" rtl="0" eaLnBrk="1" latinLnBrk="0" hangingPunct="1">
              <a:spcBef>
                <a:spcPct val="20000"/>
              </a:spcBef>
              <a:buClr>
                <a:schemeClr val="accent1"/>
              </a:buClr>
              <a:buFont typeface="Arial" pitchFamily="34" charset="0"/>
              <a:buChar char="•"/>
              <a:defRPr sz="1500" kern="1200">
                <a:solidFill>
                  <a:schemeClr val="tx1"/>
                </a:solidFill>
                <a:latin typeface="+mn-lt"/>
                <a:ea typeface="+mn-ea"/>
                <a:cs typeface="+mn-cs"/>
              </a:defRPr>
            </a:lvl6pPr>
            <a:lvl7pPr marL="1763091" indent="-207422" algn="l" defTabSz="1037112" rtl="0" eaLnBrk="1" latinLnBrk="0" hangingPunct="1">
              <a:spcBef>
                <a:spcPct val="20000"/>
              </a:spcBef>
              <a:buClr>
                <a:schemeClr val="accent1"/>
              </a:buClr>
              <a:buFont typeface="Arial" pitchFamily="34" charset="0"/>
              <a:buChar char="•"/>
              <a:defRPr sz="1500" kern="1200">
                <a:solidFill>
                  <a:schemeClr val="tx1"/>
                </a:solidFill>
                <a:latin typeface="+mn-lt"/>
                <a:ea typeface="+mn-ea"/>
                <a:cs typeface="+mn-cs"/>
              </a:defRPr>
            </a:lvl7pPr>
            <a:lvl8pPr marL="1970514" indent="-207422" algn="l" defTabSz="1037112" rtl="0" eaLnBrk="1" latinLnBrk="0" hangingPunct="1">
              <a:spcBef>
                <a:spcPct val="20000"/>
              </a:spcBef>
              <a:buClr>
                <a:schemeClr val="accent1"/>
              </a:buClr>
              <a:buFont typeface="Arial" pitchFamily="34" charset="0"/>
              <a:buChar char="•"/>
              <a:defRPr sz="1500" kern="1200">
                <a:solidFill>
                  <a:schemeClr val="tx1"/>
                </a:solidFill>
                <a:latin typeface="+mn-lt"/>
                <a:ea typeface="+mn-ea"/>
                <a:cs typeface="+mn-cs"/>
              </a:defRPr>
            </a:lvl8pPr>
            <a:lvl9pPr marL="2177936" indent="-207422" algn="l" defTabSz="1037112" rtl="0" eaLnBrk="1" latinLnBrk="0" hangingPunct="1">
              <a:spcBef>
                <a:spcPct val="20000"/>
              </a:spcBef>
              <a:buClr>
                <a:schemeClr val="accent1"/>
              </a:buClr>
              <a:buFont typeface="Arial" pitchFamily="34" charset="0"/>
              <a:buChar char="•"/>
              <a:defRPr sz="1500" kern="1200">
                <a:solidFill>
                  <a:schemeClr val="tx1"/>
                </a:solidFill>
                <a:latin typeface="+mn-lt"/>
                <a:ea typeface="+mn-ea"/>
                <a:cs typeface="+mn-cs"/>
              </a:defRPr>
            </a:lvl9pPr>
          </a:lstStyle>
          <a:p>
            <a:pPr marL="418201" indent="-418201">
              <a:buFont typeface="Arial" panose="020B0604020202020204" pitchFamily="34" charset="0"/>
              <a:buChar char="•"/>
            </a:pPr>
            <a:r>
              <a:rPr lang="en-US" sz="2800" dirty="0"/>
              <a:t>Articles of Incorporation, Bylaws, Mission</a:t>
            </a:r>
          </a:p>
          <a:p>
            <a:pPr marL="418201" indent="-418201"/>
            <a:r>
              <a:rPr lang="en-US" sz="2800" dirty="0"/>
              <a:t>Policies &amp; Procedures</a:t>
            </a:r>
          </a:p>
          <a:p>
            <a:pPr marL="418201" indent="-418201">
              <a:buFont typeface="Arial" panose="020B0604020202020204" pitchFamily="34" charset="0"/>
              <a:buChar char="•"/>
            </a:pPr>
            <a:r>
              <a:rPr lang="en-US" sz="2800" dirty="0"/>
              <a:t>Strategic Plan</a:t>
            </a:r>
          </a:p>
          <a:p>
            <a:pPr marL="418201" indent="-418201">
              <a:buFont typeface="Arial" panose="020B0604020202020204" pitchFamily="34" charset="0"/>
              <a:buChar char="•"/>
            </a:pPr>
            <a:r>
              <a:rPr lang="en-US" sz="2800" dirty="0"/>
              <a:t>Budget and Decision-Making Processes</a:t>
            </a:r>
          </a:p>
          <a:p>
            <a:pPr marL="418201" indent="-418201"/>
            <a:r>
              <a:rPr lang="en-US" sz="2800" dirty="0"/>
              <a:t>Committee Structure</a:t>
            </a:r>
          </a:p>
          <a:p>
            <a:pPr marL="418201" indent="-418201">
              <a:buFont typeface="Arial" panose="020B0604020202020204" pitchFamily="34" charset="0"/>
              <a:buChar char="•"/>
            </a:pPr>
            <a:r>
              <a:rPr lang="en-US" sz="2800" dirty="0"/>
              <a:t>Nomination Process/Succession Plan</a:t>
            </a:r>
          </a:p>
          <a:p>
            <a:pPr marL="418201" indent="-418201">
              <a:buFont typeface="Arial" panose="020B0604020202020204" pitchFamily="34" charset="0"/>
              <a:buChar char="•"/>
            </a:pPr>
            <a:r>
              <a:rPr lang="en-US" sz="2800" dirty="0"/>
              <a:t>Board Development</a:t>
            </a:r>
          </a:p>
        </p:txBody>
      </p:sp>
    </p:spTree>
    <p:extLst>
      <p:ext uri="{BB962C8B-B14F-4D97-AF65-F5344CB8AC3E}">
        <p14:creationId xmlns:p14="http://schemas.microsoft.com/office/powerpoint/2010/main" val="3830848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892317" y="1356447"/>
            <a:ext cx="9949854" cy="638445"/>
          </a:xfrm>
          <a:prstGeom prst="rect">
            <a:avLst/>
          </a:prstGeom>
          <a:noFill/>
        </p:spPr>
        <p:txBody>
          <a:bodyPr wrap="square" lIns="83630" tIns="41815" rIns="83630" bIns="41815" rtlCol="0">
            <a:spAutoFit/>
          </a:bodyPr>
          <a:lstStyle/>
          <a:p>
            <a:r>
              <a:rPr lang="en-US" sz="3600" b="1" spc="-80" dirty="0">
                <a:solidFill>
                  <a:schemeClr val="tx2"/>
                </a:solidFill>
                <a:latin typeface="Arial" charset="0"/>
                <a:cs typeface="Arial" charset="0"/>
              </a:rPr>
              <a:t>Board Review and Approval Responsibilities</a:t>
            </a:r>
          </a:p>
        </p:txBody>
      </p:sp>
      <p:sp>
        <p:nvSpPr>
          <p:cNvPr id="5" name="TextBox 4"/>
          <p:cNvSpPr txBox="1"/>
          <p:nvPr/>
        </p:nvSpPr>
        <p:spPr>
          <a:xfrm>
            <a:off x="1465943" y="2204500"/>
            <a:ext cx="9083349" cy="3100657"/>
          </a:xfrm>
          <a:prstGeom prst="rect">
            <a:avLst/>
          </a:prstGeom>
          <a:noFill/>
        </p:spPr>
        <p:txBody>
          <a:bodyPr wrap="square" lIns="83630" tIns="41815" rIns="83630" bIns="41815" rtlCol="0">
            <a:spAutoFit/>
          </a:bodyPr>
          <a:lstStyle/>
          <a:p>
            <a:pPr marL="418201" indent="-418201">
              <a:buFont typeface="Arial" panose="020B0604020202020204" pitchFamily="34" charset="0"/>
              <a:buChar char="•"/>
            </a:pPr>
            <a:r>
              <a:rPr lang="en-US" sz="2800" dirty="0"/>
              <a:t>Financial Audit</a:t>
            </a:r>
          </a:p>
          <a:p>
            <a:pPr marL="418201" indent="-418201">
              <a:buFont typeface="Arial" panose="020B0604020202020204" pitchFamily="34" charset="0"/>
              <a:buChar char="•"/>
            </a:pPr>
            <a:r>
              <a:rPr lang="en-US" sz="2800" dirty="0"/>
              <a:t>Form 990  </a:t>
            </a:r>
          </a:p>
          <a:p>
            <a:pPr marL="418201" indent="-418201">
              <a:buFont typeface="Arial" panose="020B0604020202020204" pitchFamily="34" charset="0"/>
              <a:buChar char="•"/>
            </a:pPr>
            <a:r>
              <a:rPr lang="en-US" sz="2800" dirty="0"/>
              <a:t>Annual Budget</a:t>
            </a:r>
          </a:p>
          <a:p>
            <a:pPr marL="418201" indent="-418201">
              <a:buFont typeface="Arial" panose="020B0604020202020204" pitchFamily="34" charset="0"/>
              <a:buChar char="•"/>
            </a:pPr>
            <a:r>
              <a:rPr lang="en-US" sz="2800" dirty="0"/>
              <a:t>Monthly Financial Statements</a:t>
            </a:r>
          </a:p>
          <a:p>
            <a:pPr marL="418201" indent="-418201">
              <a:buFont typeface="Arial" panose="020B0604020202020204" pitchFamily="34" charset="0"/>
              <a:buChar char="•"/>
            </a:pPr>
            <a:r>
              <a:rPr lang="en-US" sz="2800" dirty="0"/>
              <a:t>Bylaws and Policies</a:t>
            </a:r>
          </a:p>
          <a:p>
            <a:pPr marL="418201" indent="-418201">
              <a:buFont typeface="Arial" panose="020B0604020202020204" pitchFamily="34" charset="0"/>
              <a:buChar char="•"/>
            </a:pPr>
            <a:r>
              <a:rPr lang="en-US" sz="2800" dirty="0"/>
              <a:t>Chief Executive Evaluation</a:t>
            </a:r>
          </a:p>
          <a:p>
            <a:pPr marL="418201" indent="-418201">
              <a:buFont typeface="Arial" panose="020B0604020202020204" pitchFamily="34" charset="0"/>
              <a:buChar char="•"/>
            </a:pPr>
            <a:r>
              <a:rPr lang="en-US" sz="2800" dirty="0"/>
              <a:t>Board Meeting Minutes</a:t>
            </a:r>
            <a:endParaRPr lang="en-US" sz="2800" dirty="0">
              <a:solidFill>
                <a:srgbClr val="FF0000"/>
              </a:solidFill>
            </a:endParaRPr>
          </a:p>
        </p:txBody>
      </p:sp>
    </p:spTree>
    <p:extLst>
      <p:ext uri="{BB962C8B-B14F-4D97-AF65-F5344CB8AC3E}">
        <p14:creationId xmlns:p14="http://schemas.microsoft.com/office/powerpoint/2010/main" val="13274452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72654" y="1177459"/>
            <a:ext cx="8642562" cy="638445"/>
          </a:xfrm>
          <a:prstGeom prst="rect">
            <a:avLst/>
          </a:prstGeom>
          <a:noFill/>
        </p:spPr>
        <p:txBody>
          <a:bodyPr wrap="square" lIns="83630" tIns="41815" rIns="83630" bIns="41815" rtlCol="0">
            <a:spAutoFit/>
          </a:bodyPr>
          <a:lstStyle/>
          <a:p>
            <a:r>
              <a:rPr lang="en-US" sz="3600" b="1" spc="-80" dirty="0">
                <a:solidFill>
                  <a:schemeClr val="tx2"/>
                </a:solidFill>
                <a:latin typeface="Arial" charset="0"/>
                <a:cs typeface="Arial" charset="0"/>
              </a:rPr>
              <a:t>Common Governance Policies  </a:t>
            </a:r>
          </a:p>
        </p:txBody>
      </p:sp>
      <p:graphicFrame>
        <p:nvGraphicFramePr>
          <p:cNvPr id="6" name="Diagram 5">
            <a:extLst>
              <a:ext uri="{FF2B5EF4-FFF2-40B4-BE49-F238E27FC236}">
                <a16:creationId xmlns:a16="http://schemas.microsoft.com/office/drawing/2014/main" id="{19A184ED-7B73-4A58-8882-D2BA8FD881E0}"/>
              </a:ext>
            </a:extLst>
          </p:cNvPr>
          <p:cNvGraphicFramePr/>
          <p:nvPr>
            <p:extLst>
              <p:ext uri="{D42A27DB-BD31-4B8C-83A1-F6EECF244321}">
                <p14:modId xmlns:p14="http://schemas.microsoft.com/office/powerpoint/2010/main" val="3170803391"/>
              </p:ext>
            </p:extLst>
          </p:nvPr>
        </p:nvGraphicFramePr>
        <p:xfrm>
          <a:off x="725714" y="1932018"/>
          <a:ext cx="10682515" cy="4322429"/>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76293441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74442" y="1342577"/>
            <a:ext cx="8642562" cy="638445"/>
          </a:xfrm>
          <a:prstGeom prst="rect">
            <a:avLst/>
          </a:prstGeom>
          <a:noFill/>
        </p:spPr>
        <p:txBody>
          <a:bodyPr wrap="square" lIns="83630" tIns="41815" rIns="83630" bIns="41815" rtlCol="0">
            <a:spAutoFit/>
          </a:bodyPr>
          <a:lstStyle/>
          <a:p>
            <a:r>
              <a:rPr lang="en-US" sz="3600" b="1" spc="-80" dirty="0">
                <a:solidFill>
                  <a:schemeClr val="tx2"/>
                </a:solidFill>
                <a:latin typeface="Arial" charset="0"/>
                <a:cs typeface="Arial" charset="0"/>
              </a:rPr>
              <a:t>Common Insurance Policies  </a:t>
            </a:r>
          </a:p>
        </p:txBody>
      </p:sp>
      <p:graphicFrame>
        <p:nvGraphicFramePr>
          <p:cNvPr id="6" name="Diagram 5">
            <a:extLst>
              <a:ext uri="{FF2B5EF4-FFF2-40B4-BE49-F238E27FC236}">
                <a16:creationId xmlns:a16="http://schemas.microsoft.com/office/drawing/2014/main" id="{FC45B714-24E6-4864-B618-C83E82347888}"/>
              </a:ext>
            </a:extLst>
          </p:cNvPr>
          <p:cNvGraphicFramePr/>
          <p:nvPr>
            <p:extLst>
              <p:ext uri="{D42A27DB-BD31-4B8C-83A1-F6EECF244321}">
                <p14:modId xmlns:p14="http://schemas.microsoft.com/office/powerpoint/2010/main" val="2108949045"/>
              </p:ext>
            </p:extLst>
          </p:nvPr>
        </p:nvGraphicFramePr>
        <p:xfrm>
          <a:off x="1031723" y="2082622"/>
          <a:ext cx="10318448" cy="41573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23532409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992444" y="1319889"/>
            <a:ext cx="8642562" cy="638445"/>
          </a:xfrm>
          <a:prstGeom prst="rect">
            <a:avLst/>
          </a:prstGeom>
          <a:noFill/>
        </p:spPr>
        <p:txBody>
          <a:bodyPr wrap="square" lIns="83630" tIns="41815" rIns="83630" bIns="41815" rtlCol="0">
            <a:spAutoFit/>
          </a:bodyPr>
          <a:lstStyle/>
          <a:p>
            <a:r>
              <a:rPr lang="en-US" sz="3600" b="1" spc="-80" dirty="0">
                <a:solidFill>
                  <a:schemeClr val="tx2"/>
                </a:solidFill>
                <a:latin typeface="Arial" charset="0"/>
                <a:cs typeface="Arial" charset="0"/>
              </a:rPr>
              <a:t>Role of the Board</a:t>
            </a:r>
          </a:p>
        </p:txBody>
      </p:sp>
      <p:sp>
        <p:nvSpPr>
          <p:cNvPr id="5" name="Rectangle 4">
            <a:extLst>
              <a:ext uri="{FF2B5EF4-FFF2-40B4-BE49-F238E27FC236}">
                <a16:creationId xmlns:a16="http://schemas.microsoft.com/office/drawing/2014/main" id="{7836CE26-F1EF-4CF8-B480-1A10DF246FEF}"/>
              </a:ext>
            </a:extLst>
          </p:cNvPr>
          <p:cNvSpPr/>
          <p:nvPr/>
        </p:nvSpPr>
        <p:spPr>
          <a:xfrm>
            <a:off x="1152101" y="1958334"/>
            <a:ext cx="10241613" cy="4401205"/>
          </a:xfrm>
          <a:prstGeom prst="rect">
            <a:avLst/>
          </a:prstGeom>
        </p:spPr>
        <p:txBody>
          <a:bodyPr wrap="square">
            <a:spAutoFit/>
          </a:bodyPr>
          <a:lstStyle/>
          <a:p>
            <a:pPr marL="470476" indent="-470476">
              <a:buAutoNum type="arabicPeriod"/>
            </a:pPr>
            <a:r>
              <a:rPr lang="en-US" sz="2800" b="0" i="0" dirty="0">
                <a:effectLst/>
                <a:latin typeface="Arial" panose="020B0604020202020204" pitchFamily="34" charset="0"/>
              </a:rPr>
              <a:t>Know the organization’s mission, purpose, goals, policies, programs, services, strengths, and needs.</a:t>
            </a:r>
          </a:p>
          <a:p>
            <a:pPr marL="470476" indent="-470476">
              <a:buAutoNum type="arabicPeriod"/>
            </a:pPr>
            <a:r>
              <a:rPr lang="en-US" sz="2800" b="0" i="0" dirty="0">
                <a:effectLst/>
                <a:latin typeface="Arial" panose="020B0604020202020204" pitchFamily="34" charset="0"/>
              </a:rPr>
              <a:t>Stay informed of trends in the organization’s field of interest.</a:t>
            </a:r>
          </a:p>
          <a:p>
            <a:pPr marL="470476" indent="-470476">
              <a:buAutoNum type="arabicPeriod"/>
            </a:pPr>
            <a:r>
              <a:rPr lang="en-US" sz="2800" b="0" i="0" dirty="0">
                <a:effectLst/>
                <a:latin typeface="Arial" panose="020B0604020202020204" pitchFamily="34" charset="0"/>
              </a:rPr>
              <a:t>Faithfully read and understand the organization’s financial statements and fulfill fiduciary responsibilities.</a:t>
            </a:r>
          </a:p>
          <a:p>
            <a:pPr marL="470476" indent="-470476">
              <a:buAutoNum type="arabicPeriod"/>
            </a:pPr>
            <a:r>
              <a:rPr lang="en-US" sz="2800" b="0" i="0" dirty="0">
                <a:effectLst/>
                <a:latin typeface="Arial" panose="020B0604020202020204" pitchFamily="34" charset="0"/>
              </a:rPr>
              <a:t>Prepare for and conscientiously participate in board meetings</a:t>
            </a:r>
            <a:r>
              <a:rPr lang="en-US" sz="2800" dirty="0">
                <a:latin typeface="Arial" panose="020B0604020202020204" pitchFamily="34" charset="0"/>
              </a:rPr>
              <a:t> and uphold confidentiality.</a:t>
            </a:r>
            <a:endParaRPr lang="en-US" sz="2800" b="0" i="0" dirty="0">
              <a:effectLst/>
              <a:latin typeface="Arial" panose="020B0604020202020204" pitchFamily="34" charset="0"/>
            </a:endParaRPr>
          </a:p>
          <a:p>
            <a:pPr marL="470476" indent="-470476">
              <a:buFontTx/>
              <a:buAutoNum type="arabicPeriod"/>
            </a:pPr>
            <a:r>
              <a:rPr lang="en-US" sz="2800" b="0" i="0" dirty="0">
                <a:effectLst/>
                <a:latin typeface="Arial" panose="020B0604020202020204" pitchFamily="34" charset="0"/>
              </a:rPr>
              <a:t>Speak only with one voice outside of Board room and act as an ambassador for the organization when in public.</a:t>
            </a:r>
          </a:p>
          <a:p>
            <a:pPr marL="470476" indent="-470476">
              <a:buAutoNum type="arabicPeriod"/>
            </a:pPr>
            <a:endParaRPr lang="en-US" sz="2800" dirty="0">
              <a:latin typeface="Arial" panose="020B0604020202020204" pitchFamily="34" charset="0"/>
            </a:endParaRPr>
          </a:p>
        </p:txBody>
      </p:sp>
    </p:spTree>
    <p:extLst>
      <p:ext uri="{BB962C8B-B14F-4D97-AF65-F5344CB8AC3E}">
        <p14:creationId xmlns:p14="http://schemas.microsoft.com/office/powerpoint/2010/main" val="415420478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759928" y="1399102"/>
            <a:ext cx="8642562" cy="638445"/>
          </a:xfrm>
          <a:prstGeom prst="rect">
            <a:avLst/>
          </a:prstGeom>
          <a:noFill/>
        </p:spPr>
        <p:txBody>
          <a:bodyPr wrap="square" lIns="83630" tIns="41815" rIns="83630" bIns="41815" rtlCol="0">
            <a:spAutoFit/>
          </a:bodyPr>
          <a:lstStyle/>
          <a:p>
            <a:r>
              <a:rPr lang="en-US" sz="3600" b="1" spc="-80" dirty="0">
                <a:solidFill>
                  <a:schemeClr val="tx2"/>
                </a:solidFill>
                <a:latin typeface="Arial" charset="0"/>
                <a:cs typeface="Arial" charset="0"/>
              </a:rPr>
              <a:t>Things to ask about next:</a:t>
            </a:r>
          </a:p>
        </p:txBody>
      </p:sp>
      <p:sp>
        <p:nvSpPr>
          <p:cNvPr id="5" name="TextBox 4"/>
          <p:cNvSpPr txBox="1"/>
          <p:nvPr/>
        </p:nvSpPr>
        <p:spPr>
          <a:xfrm>
            <a:off x="1567129" y="2220864"/>
            <a:ext cx="8520589" cy="2618154"/>
          </a:xfrm>
          <a:prstGeom prst="rect">
            <a:avLst/>
          </a:prstGeom>
          <a:noFill/>
        </p:spPr>
        <p:txBody>
          <a:bodyPr wrap="square" lIns="83630" tIns="41815" rIns="83630" bIns="41815" rtlCol="0">
            <a:spAutoFit/>
          </a:bodyPr>
          <a:lstStyle/>
          <a:p>
            <a:pPr marL="457200" indent="-457200">
              <a:buFont typeface="+mj-lt"/>
              <a:buAutoNum type="arabicPeriod"/>
            </a:pPr>
            <a:r>
              <a:rPr lang="en-US" sz="3293" dirty="0"/>
              <a:t>Your Chapter’s membership</a:t>
            </a:r>
          </a:p>
          <a:p>
            <a:pPr marL="457200" indent="-457200">
              <a:buFont typeface="+mj-lt"/>
              <a:buAutoNum type="arabicPeriod"/>
            </a:pPr>
            <a:r>
              <a:rPr lang="en-US" sz="3293" dirty="0"/>
              <a:t>Review financials and policies</a:t>
            </a:r>
          </a:p>
          <a:p>
            <a:pPr marL="457200" indent="-457200">
              <a:buFont typeface="+mj-lt"/>
              <a:buAutoNum type="arabicPeriod"/>
            </a:pPr>
            <a:r>
              <a:rPr lang="en-US" sz="3293" dirty="0"/>
              <a:t>Upcoming Board meetings </a:t>
            </a:r>
          </a:p>
          <a:p>
            <a:pPr marL="457200" indent="-457200">
              <a:buFont typeface="+mj-lt"/>
              <a:buAutoNum type="arabicPeriod"/>
            </a:pPr>
            <a:r>
              <a:rPr lang="en-US" sz="3293" dirty="0"/>
              <a:t>Advocacy issues and legislative tracking</a:t>
            </a:r>
          </a:p>
          <a:p>
            <a:pPr marL="457200" indent="-457200">
              <a:buFont typeface="+mj-lt"/>
              <a:buAutoNum type="arabicPeriod"/>
            </a:pPr>
            <a:r>
              <a:rPr lang="en-US" sz="3293" dirty="0"/>
              <a:t>Available ACEP resources</a:t>
            </a:r>
          </a:p>
        </p:txBody>
      </p:sp>
    </p:spTree>
    <p:extLst>
      <p:ext uri="{BB962C8B-B14F-4D97-AF65-F5344CB8AC3E}">
        <p14:creationId xmlns:p14="http://schemas.microsoft.com/office/powerpoint/2010/main" val="137723599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7992821-684D-8E40-8139-7C474AE197D8}"/>
              </a:ext>
            </a:extLst>
          </p:cNvPr>
          <p:cNvSpPr>
            <a:spLocks noGrp="1"/>
          </p:cNvSpPr>
          <p:nvPr>
            <p:ph type="ctrTitle"/>
          </p:nvPr>
        </p:nvSpPr>
        <p:spPr>
          <a:xfrm>
            <a:off x="846518" y="1114697"/>
            <a:ext cx="10411095" cy="3941397"/>
          </a:xfrm>
        </p:spPr>
        <p:txBody>
          <a:bodyPr/>
          <a:lstStyle/>
          <a:p>
            <a:r>
              <a:rPr lang="en-US" dirty="0"/>
              <a:t>Thank You!</a:t>
            </a:r>
          </a:p>
        </p:txBody>
      </p:sp>
      <p:sp>
        <p:nvSpPr>
          <p:cNvPr id="4" name="TextBox 3">
            <a:extLst>
              <a:ext uri="{FF2B5EF4-FFF2-40B4-BE49-F238E27FC236}">
                <a16:creationId xmlns:a16="http://schemas.microsoft.com/office/drawing/2014/main" id="{A4C4E1A9-1C5B-40C5-96E6-604136ADCD6B}"/>
              </a:ext>
            </a:extLst>
          </p:cNvPr>
          <p:cNvSpPr txBox="1"/>
          <p:nvPr/>
        </p:nvSpPr>
        <p:spPr>
          <a:xfrm>
            <a:off x="3051629" y="4134729"/>
            <a:ext cx="6103256" cy="1615827"/>
          </a:xfrm>
          <a:prstGeom prst="rect">
            <a:avLst/>
          </a:prstGeom>
          <a:noFill/>
        </p:spPr>
        <p:txBody>
          <a:bodyPr wrap="square">
            <a:spAutoFit/>
          </a:bodyPr>
          <a:lstStyle/>
          <a:p>
            <a:pPr algn="ctr"/>
            <a:r>
              <a:rPr lang="en-US" sz="3000" dirty="0">
                <a:latin typeface="Open sans"/>
              </a:rPr>
              <a:t>Questions?  </a:t>
            </a:r>
          </a:p>
          <a:p>
            <a:pPr algn="ctr"/>
            <a:r>
              <a:rPr lang="en-US" sz="3000" dirty="0">
                <a:latin typeface="Open sans"/>
              </a:rPr>
              <a:t>Feedback on this presentation?</a:t>
            </a:r>
          </a:p>
          <a:p>
            <a:pPr algn="ctr"/>
            <a:r>
              <a:rPr lang="en-US" sz="1500" dirty="0">
                <a:latin typeface="Open sans"/>
              </a:rPr>
              <a:t>  </a:t>
            </a:r>
          </a:p>
          <a:p>
            <a:pPr algn="ctr"/>
            <a:r>
              <a:rPr lang="en-US" sz="2400" dirty="0">
                <a:latin typeface="Open sans"/>
              </a:rPr>
              <a:t>Email </a:t>
            </a:r>
            <a:r>
              <a:rPr lang="en-US" sz="2400" dirty="0">
                <a:latin typeface="Open sans"/>
                <a:hlinkClick r:id="rId3"/>
              </a:rPr>
              <a:t>chapters@acep.org</a:t>
            </a:r>
            <a:r>
              <a:rPr lang="en-US" sz="2400">
                <a:latin typeface="Open sans"/>
              </a:rPr>
              <a:t>.</a:t>
            </a:r>
            <a:endParaRPr lang="en-US" sz="2400" b="1" dirty="0">
              <a:solidFill>
                <a:schemeClr val="accent6">
                  <a:lumMod val="50000"/>
                </a:schemeClr>
              </a:solidFill>
              <a:latin typeface="Open sans"/>
            </a:endParaRPr>
          </a:p>
        </p:txBody>
      </p:sp>
    </p:spTree>
    <p:extLst>
      <p:ext uri="{BB962C8B-B14F-4D97-AF65-F5344CB8AC3E}">
        <p14:creationId xmlns:p14="http://schemas.microsoft.com/office/powerpoint/2010/main" val="5960046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1694662" y="2184160"/>
            <a:ext cx="8802675" cy="1942648"/>
          </a:xfrm>
          <a:prstGeom prst="rect">
            <a:avLst/>
          </a:prstGeom>
          <a:noFill/>
        </p:spPr>
        <p:txBody>
          <a:bodyPr wrap="square" lIns="83630" tIns="41815" rIns="83630" bIns="41815" rtlCol="0">
            <a:spAutoFit/>
          </a:bodyPr>
          <a:lstStyle/>
          <a:p>
            <a:pPr algn="ctr"/>
            <a:r>
              <a:rPr lang="en-US" sz="4000" b="1" spc="-80" dirty="0">
                <a:solidFill>
                  <a:schemeClr val="tx2"/>
                </a:solidFill>
                <a:cs typeface="Calibri" panose="020F0502020204030204" pitchFamily="34" charset="0"/>
              </a:rPr>
              <a:t>You have been elected to the Board</a:t>
            </a:r>
          </a:p>
          <a:p>
            <a:pPr algn="ctr"/>
            <a:endParaRPr lang="en-US" sz="4025" i="1" dirty="0">
              <a:solidFill>
                <a:schemeClr val="accent6">
                  <a:lumMod val="50000"/>
                </a:schemeClr>
              </a:solidFill>
              <a:cs typeface="Calibri" panose="020F0502020204030204" pitchFamily="34" charset="0"/>
            </a:endParaRPr>
          </a:p>
          <a:p>
            <a:pPr algn="ctr"/>
            <a:r>
              <a:rPr lang="en-US" sz="4025" i="1" dirty="0">
                <a:solidFill>
                  <a:schemeClr val="accent6">
                    <a:lumMod val="50000"/>
                  </a:schemeClr>
                </a:solidFill>
                <a:cs typeface="Calibri" panose="020F0502020204030204" pitchFamily="34" charset="0"/>
              </a:rPr>
              <a:t>What do you need to know?</a:t>
            </a:r>
          </a:p>
        </p:txBody>
      </p:sp>
    </p:spTree>
    <p:extLst>
      <p:ext uri="{BB962C8B-B14F-4D97-AF65-F5344CB8AC3E}">
        <p14:creationId xmlns:p14="http://schemas.microsoft.com/office/powerpoint/2010/main" val="20548761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TextBox 8"/>
          <p:cNvSpPr txBox="1"/>
          <p:nvPr/>
        </p:nvSpPr>
        <p:spPr>
          <a:xfrm>
            <a:off x="798444" y="2305526"/>
            <a:ext cx="10595112" cy="3285323"/>
          </a:xfrm>
          <a:prstGeom prst="rect">
            <a:avLst/>
          </a:prstGeom>
          <a:noFill/>
        </p:spPr>
        <p:txBody>
          <a:bodyPr wrap="square" lIns="83630" tIns="41815" rIns="83630" bIns="41815" rtlCol="0">
            <a:spAutoFit/>
          </a:bodyPr>
          <a:lstStyle/>
          <a:p>
            <a:pPr algn="ctr"/>
            <a:r>
              <a:rPr lang="en-US" sz="3200" dirty="0"/>
              <a:t>This presentation has been created by the National Chapter Relations Committee</a:t>
            </a:r>
          </a:p>
          <a:p>
            <a:pPr algn="ctr"/>
            <a:endParaRPr lang="en-US" sz="3600" dirty="0"/>
          </a:p>
          <a:p>
            <a:pPr algn="ctr"/>
            <a:r>
              <a:rPr lang="en-US" sz="2800" dirty="0"/>
              <a:t>Members:</a:t>
            </a:r>
          </a:p>
          <a:p>
            <a:pPr algn="ctr"/>
            <a:r>
              <a:rPr lang="en-US" sz="2000" dirty="0"/>
              <a:t>Beth Brooks, CAE, Executive Director, Texas Chapter</a:t>
            </a:r>
          </a:p>
          <a:p>
            <a:pPr algn="ctr"/>
            <a:r>
              <a:rPr lang="en-US" sz="2000" dirty="0"/>
              <a:t>Jason </a:t>
            </a:r>
            <a:r>
              <a:rPr lang="en-US" sz="2000" dirty="0" err="1"/>
              <a:t>Langenfeld</a:t>
            </a:r>
            <a:r>
              <a:rPr lang="en-US" sz="2000" dirty="0"/>
              <a:t>, MD, FACEP, Board Member, Nebraska Chapter</a:t>
            </a:r>
          </a:p>
          <a:p>
            <a:pPr algn="ctr"/>
            <a:r>
              <a:rPr lang="en-US" sz="2000" dirty="0"/>
              <a:t>Andrew </a:t>
            </a:r>
            <a:r>
              <a:rPr lang="en-US" sz="2000" dirty="0" err="1"/>
              <a:t>Zinkel</a:t>
            </a:r>
            <a:r>
              <a:rPr lang="en-US" sz="2000" dirty="0"/>
              <a:t>, MD, FACEP, Board Member, Minnesota Chapter</a:t>
            </a:r>
          </a:p>
          <a:p>
            <a:pPr algn="ctr"/>
            <a:r>
              <a:rPr lang="en-US" sz="2000" dirty="0"/>
              <a:t>Maude S. Hancock, CAE, Senior Manager, Chapter and Community Engagement, ACEP</a:t>
            </a:r>
          </a:p>
        </p:txBody>
      </p:sp>
    </p:spTree>
    <p:extLst>
      <p:ext uri="{BB962C8B-B14F-4D97-AF65-F5344CB8AC3E}">
        <p14:creationId xmlns:p14="http://schemas.microsoft.com/office/powerpoint/2010/main" val="289879428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Box 2">
            <a:extLst>
              <a:ext uri="{FF2B5EF4-FFF2-40B4-BE49-F238E27FC236}">
                <a16:creationId xmlns:a16="http://schemas.microsoft.com/office/drawing/2014/main" id="{72D8D96B-9DDE-4D64-99FA-2D64F0912F1E}"/>
              </a:ext>
            </a:extLst>
          </p:cNvPr>
          <p:cNvSpPr txBox="1"/>
          <p:nvPr/>
        </p:nvSpPr>
        <p:spPr>
          <a:xfrm>
            <a:off x="614363" y="1787313"/>
            <a:ext cx="7872412" cy="3539430"/>
          </a:xfrm>
          <a:prstGeom prst="rect">
            <a:avLst/>
          </a:prstGeom>
          <a:noFill/>
        </p:spPr>
        <p:txBody>
          <a:bodyPr wrap="square">
            <a:spAutoFit/>
          </a:bodyPr>
          <a:lstStyle/>
          <a:p>
            <a:r>
              <a:rPr lang="en-US" sz="3200" kern="1200" dirty="0">
                <a:solidFill>
                  <a:srgbClr val="000000"/>
                </a:solidFill>
                <a:effectLst/>
                <a:ea typeface="Times New Roman" panose="02020603050405020304" pitchFamily="18" charset="0"/>
              </a:rPr>
              <a:t>“Every man owes part of his time to the business or industry to which he is engaged. No man has a moral right to withhold his support from an organization that is striving to improve conditions within his sphere.”</a:t>
            </a:r>
          </a:p>
          <a:p>
            <a:r>
              <a:rPr lang="en-US" sz="3200" dirty="0">
                <a:solidFill>
                  <a:srgbClr val="000000"/>
                </a:solidFill>
              </a:rPr>
              <a:t>				- Theodore Roosevelt</a:t>
            </a:r>
            <a:endParaRPr lang="en-US" sz="3200" dirty="0"/>
          </a:p>
        </p:txBody>
      </p:sp>
      <p:pic>
        <p:nvPicPr>
          <p:cNvPr id="1026" name="Picture 2" descr="Theodore Roosevelt | Disney Wiki | Fandom">
            <a:extLst>
              <a:ext uri="{FF2B5EF4-FFF2-40B4-BE49-F238E27FC236}">
                <a16:creationId xmlns:a16="http://schemas.microsoft.com/office/drawing/2014/main" id="{56198579-086A-4D77-AD4C-6F820AFD404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8781146" y="1305364"/>
            <a:ext cx="3410854" cy="4503328"/>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53779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81255" y="1211171"/>
            <a:ext cx="10944687" cy="638445"/>
          </a:xfrm>
          <a:prstGeom prst="rect">
            <a:avLst/>
          </a:prstGeom>
          <a:noFill/>
        </p:spPr>
        <p:txBody>
          <a:bodyPr wrap="square" lIns="83630" tIns="41815" rIns="83630" bIns="41815" rtlCol="0">
            <a:spAutoFit/>
          </a:bodyPr>
          <a:lstStyle/>
          <a:p>
            <a:r>
              <a:rPr lang="en-US" sz="3600" b="1" spc="-80" dirty="0">
                <a:solidFill>
                  <a:schemeClr val="tx2"/>
                </a:solidFill>
                <a:latin typeface="Arial" charset="0"/>
                <a:cs typeface="Arial" charset="0"/>
              </a:rPr>
              <a:t>Board Member Fiduciary Responsibilities</a:t>
            </a:r>
          </a:p>
        </p:txBody>
      </p:sp>
      <p:graphicFrame>
        <p:nvGraphicFramePr>
          <p:cNvPr id="2" name="Diagram 1">
            <a:extLst>
              <a:ext uri="{FF2B5EF4-FFF2-40B4-BE49-F238E27FC236}">
                <a16:creationId xmlns:a16="http://schemas.microsoft.com/office/drawing/2014/main" id="{63ABF533-806D-422B-B056-F44C5DB61DC8}"/>
              </a:ext>
            </a:extLst>
          </p:cNvPr>
          <p:cNvGraphicFramePr/>
          <p:nvPr>
            <p:extLst>
              <p:ext uri="{D42A27DB-BD31-4B8C-83A1-F6EECF244321}">
                <p14:modId xmlns:p14="http://schemas.microsoft.com/office/powerpoint/2010/main" val="1390031907"/>
              </p:ext>
            </p:extLst>
          </p:nvPr>
        </p:nvGraphicFramePr>
        <p:xfrm>
          <a:off x="1393371" y="2017486"/>
          <a:ext cx="9405257" cy="4164390"/>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700660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564413" y="1318712"/>
            <a:ext cx="7833816" cy="646331"/>
          </a:xfrm>
          <a:prstGeom prst="rect">
            <a:avLst/>
          </a:prstGeom>
        </p:spPr>
        <p:txBody>
          <a:bodyPr wrap="square">
            <a:spAutoFit/>
          </a:bodyPr>
          <a:lstStyle/>
          <a:p>
            <a:r>
              <a:rPr lang="en-US" sz="3600" b="1" spc="-80" dirty="0">
                <a:solidFill>
                  <a:schemeClr val="tx2"/>
                </a:solidFill>
                <a:latin typeface="Arial" charset="0"/>
                <a:cs typeface="Arial" charset="0"/>
              </a:rPr>
              <a:t>Duty of Care Responsibilities</a:t>
            </a:r>
          </a:p>
        </p:txBody>
      </p:sp>
      <p:sp>
        <p:nvSpPr>
          <p:cNvPr id="9" name="Rectangle 3"/>
          <p:cNvSpPr txBox="1">
            <a:spLocks noChangeArrowheads="1"/>
          </p:cNvSpPr>
          <p:nvPr/>
        </p:nvSpPr>
        <p:spPr>
          <a:xfrm>
            <a:off x="931368" y="2162683"/>
            <a:ext cx="8768889" cy="2830232"/>
          </a:xfrm>
          <a:prstGeom prst="rect">
            <a:avLst/>
          </a:prstGeom>
        </p:spPr>
        <p:txBody>
          <a:bodyPr/>
          <a:lstStyle>
            <a:lvl1pPr marL="207422" indent="-207422" algn="l" defTabSz="1037112" rtl="0" eaLnBrk="1" latinLnBrk="0" hangingPunct="1">
              <a:spcBef>
                <a:spcPct val="20000"/>
              </a:spcBef>
              <a:buClr>
                <a:schemeClr val="accent1"/>
              </a:buClr>
              <a:buSzPct val="85000"/>
              <a:buFont typeface="Arial" pitchFamily="34" charset="0"/>
              <a:buChar char="•"/>
              <a:defRPr sz="2700" kern="1200">
                <a:solidFill>
                  <a:schemeClr val="tx1"/>
                </a:solidFill>
                <a:latin typeface="+mn-lt"/>
                <a:ea typeface="+mn-ea"/>
                <a:cs typeface="+mn-cs"/>
              </a:defRPr>
            </a:lvl1pPr>
            <a:lvl2pPr marL="518556" indent="-207422" algn="l" defTabSz="1037112" rtl="0" eaLnBrk="1" latinLnBrk="0" hangingPunct="1">
              <a:spcBef>
                <a:spcPct val="20000"/>
              </a:spcBef>
              <a:buClr>
                <a:schemeClr val="accent1"/>
              </a:buClr>
              <a:buSzPct val="85000"/>
              <a:buFont typeface="Arial" pitchFamily="34" charset="0"/>
              <a:buChar char="•"/>
              <a:defRPr sz="2300" kern="1200">
                <a:solidFill>
                  <a:schemeClr val="tx1"/>
                </a:solidFill>
                <a:latin typeface="+mn-lt"/>
                <a:ea typeface="+mn-ea"/>
                <a:cs typeface="+mn-cs"/>
              </a:defRPr>
            </a:lvl2pPr>
            <a:lvl3pPr marL="829690" indent="-207422" algn="l" defTabSz="1037112" rtl="0" eaLnBrk="1" latinLnBrk="0" hangingPunct="1">
              <a:spcBef>
                <a:spcPct val="20000"/>
              </a:spcBef>
              <a:buClr>
                <a:schemeClr val="accent1"/>
              </a:buClr>
              <a:buSzPct val="90000"/>
              <a:buFont typeface="Arial" pitchFamily="34" charset="0"/>
              <a:buChar char="•"/>
              <a:defRPr sz="2000" kern="1200">
                <a:solidFill>
                  <a:schemeClr val="tx1"/>
                </a:solidFill>
                <a:latin typeface="+mn-lt"/>
                <a:ea typeface="+mn-ea"/>
                <a:cs typeface="+mn-cs"/>
              </a:defRPr>
            </a:lvl3pPr>
            <a:lvl4pPr marL="1140824" indent="-207422" algn="l" defTabSz="1037112" rtl="0" eaLnBrk="1" latinLnBrk="0" hangingPunct="1">
              <a:spcBef>
                <a:spcPct val="20000"/>
              </a:spcBef>
              <a:buClr>
                <a:schemeClr val="accent1"/>
              </a:buClr>
              <a:buFont typeface="Arial" pitchFamily="34" charset="0"/>
              <a:buChar char="•"/>
              <a:defRPr sz="1800" kern="1200">
                <a:solidFill>
                  <a:schemeClr val="tx1"/>
                </a:solidFill>
                <a:latin typeface="+mn-lt"/>
                <a:ea typeface="+mn-ea"/>
                <a:cs typeface="+mn-cs"/>
              </a:defRPr>
            </a:lvl4pPr>
            <a:lvl5pPr marL="1348246" indent="-155567" algn="l" defTabSz="1037112" rtl="0" eaLnBrk="1" latinLnBrk="0" hangingPunct="1">
              <a:spcBef>
                <a:spcPct val="20000"/>
              </a:spcBef>
              <a:buClr>
                <a:schemeClr val="accent1"/>
              </a:buClr>
              <a:buSzPct val="100000"/>
              <a:buFont typeface="Arial" pitchFamily="34" charset="0"/>
              <a:buChar char="•"/>
              <a:defRPr sz="1600" kern="1200" baseline="0">
                <a:solidFill>
                  <a:schemeClr val="tx1"/>
                </a:solidFill>
                <a:latin typeface="+mn-lt"/>
                <a:ea typeface="+mn-ea"/>
                <a:cs typeface="+mn-cs"/>
              </a:defRPr>
            </a:lvl5pPr>
            <a:lvl6pPr marL="1555669" indent="-207422" algn="l" defTabSz="1037112" rtl="0" eaLnBrk="1" latinLnBrk="0" hangingPunct="1">
              <a:spcBef>
                <a:spcPct val="20000"/>
              </a:spcBef>
              <a:buClr>
                <a:schemeClr val="accent1"/>
              </a:buClr>
              <a:buFont typeface="Arial" pitchFamily="34" charset="0"/>
              <a:buChar char="•"/>
              <a:defRPr sz="1500" kern="1200">
                <a:solidFill>
                  <a:schemeClr val="tx1"/>
                </a:solidFill>
                <a:latin typeface="+mn-lt"/>
                <a:ea typeface="+mn-ea"/>
                <a:cs typeface="+mn-cs"/>
              </a:defRPr>
            </a:lvl6pPr>
            <a:lvl7pPr marL="1763091" indent="-207422" algn="l" defTabSz="1037112" rtl="0" eaLnBrk="1" latinLnBrk="0" hangingPunct="1">
              <a:spcBef>
                <a:spcPct val="20000"/>
              </a:spcBef>
              <a:buClr>
                <a:schemeClr val="accent1"/>
              </a:buClr>
              <a:buFont typeface="Arial" pitchFamily="34" charset="0"/>
              <a:buChar char="•"/>
              <a:defRPr sz="1500" kern="1200">
                <a:solidFill>
                  <a:schemeClr val="tx1"/>
                </a:solidFill>
                <a:latin typeface="+mn-lt"/>
                <a:ea typeface="+mn-ea"/>
                <a:cs typeface="+mn-cs"/>
              </a:defRPr>
            </a:lvl7pPr>
            <a:lvl8pPr marL="1970514" indent="-207422" algn="l" defTabSz="1037112" rtl="0" eaLnBrk="1" latinLnBrk="0" hangingPunct="1">
              <a:spcBef>
                <a:spcPct val="20000"/>
              </a:spcBef>
              <a:buClr>
                <a:schemeClr val="accent1"/>
              </a:buClr>
              <a:buFont typeface="Arial" pitchFamily="34" charset="0"/>
              <a:buChar char="•"/>
              <a:defRPr sz="1500" kern="1200">
                <a:solidFill>
                  <a:schemeClr val="tx1"/>
                </a:solidFill>
                <a:latin typeface="+mn-lt"/>
                <a:ea typeface="+mn-ea"/>
                <a:cs typeface="+mn-cs"/>
              </a:defRPr>
            </a:lvl8pPr>
            <a:lvl9pPr marL="2177936" indent="-207422" algn="l" defTabSz="1037112" rtl="0" eaLnBrk="1" latinLnBrk="0" hangingPunct="1">
              <a:spcBef>
                <a:spcPct val="20000"/>
              </a:spcBef>
              <a:buClr>
                <a:schemeClr val="accent1"/>
              </a:buClr>
              <a:buFont typeface="Arial" pitchFamily="34" charset="0"/>
              <a:buChar char="•"/>
              <a:defRPr sz="1500" kern="1200">
                <a:solidFill>
                  <a:schemeClr val="tx1"/>
                </a:solidFill>
                <a:latin typeface="+mn-lt"/>
                <a:ea typeface="+mn-ea"/>
                <a:cs typeface="+mn-cs"/>
              </a:defRPr>
            </a:lvl9pPr>
          </a:lstStyle>
          <a:p>
            <a:r>
              <a:rPr lang="en-US" sz="3200" dirty="0"/>
              <a:t>Perform Due Diligence</a:t>
            </a:r>
          </a:p>
          <a:p>
            <a:r>
              <a:rPr lang="en-US" sz="3200" dirty="0"/>
              <a:t>Exercise Sound Decision Making</a:t>
            </a:r>
          </a:p>
          <a:p>
            <a:r>
              <a:rPr lang="en-US" sz="3200" dirty="0"/>
              <a:t>Uphold Fiscal Responsibility</a:t>
            </a:r>
          </a:p>
          <a:p>
            <a:r>
              <a:rPr lang="en-US" sz="3200" dirty="0"/>
              <a:t>Recruit Future Board Members</a:t>
            </a:r>
            <a:endParaRPr lang="en-US" sz="2400" dirty="0"/>
          </a:p>
        </p:txBody>
      </p:sp>
    </p:spTree>
    <p:extLst>
      <p:ext uri="{BB962C8B-B14F-4D97-AF65-F5344CB8AC3E}">
        <p14:creationId xmlns:p14="http://schemas.microsoft.com/office/powerpoint/2010/main" val="234093443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705297" y="1354897"/>
            <a:ext cx="7399393" cy="646331"/>
          </a:xfrm>
          <a:prstGeom prst="rect">
            <a:avLst/>
          </a:prstGeom>
        </p:spPr>
        <p:txBody>
          <a:bodyPr wrap="square">
            <a:spAutoFit/>
          </a:bodyPr>
          <a:lstStyle/>
          <a:p>
            <a:r>
              <a:rPr lang="en-US" sz="3600" b="1" spc="-80" dirty="0">
                <a:solidFill>
                  <a:schemeClr val="tx2"/>
                </a:solidFill>
                <a:latin typeface="Arial" charset="0"/>
                <a:cs typeface="Arial" charset="0"/>
              </a:rPr>
              <a:t>Duty of Obedience</a:t>
            </a:r>
          </a:p>
        </p:txBody>
      </p:sp>
      <p:sp>
        <p:nvSpPr>
          <p:cNvPr id="9" name="Rectangle 3"/>
          <p:cNvSpPr txBox="1">
            <a:spLocks noChangeArrowheads="1"/>
          </p:cNvSpPr>
          <p:nvPr/>
        </p:nvSpPr>
        <p:spPr>
          <a:xfrm>
            <a:off x="1082669" y="2360012"/>
            <a:ext cx="8768889" cy="2714476"/>
          </a:xfrm>
          <a:prstGeom prst="rect">
            <a:avLst/>
          </a:prstGeom>
        </p:spPr>
        <p:txBody>
          <a:bodyPr/>
          <a:lstStyle>
            <a:lvl1pPr marL="207422" indent="-207422" algn="l" defTabSz="1037112" rtl="0" eaLnBrk="1" latinLnBrk="0" hangingPunct="1">
              <a:spcBef>
                <a:spcPct val="20000"/>
              </a:spcBef>
              <a:buClr>
                <a:schemeClr val="accent1"/>
              </a:buClr>
              <a:buSzPct val="85000"/>
              <a:buFont typeface="Arial" pitchFamily="34" charset="0"/>
              <a:buChar char="•"/>
              <a:defRPr sz="2700" kern="1200">
                <a:solidFill>
                  <a:schemeClr val="tx1"/>
                </a:solidFill>
                <a:latin typeface="+mn-lt"/>
                <a:ea typeface="+mn-ea"/>
                <a:cs typeface="+mn-cs"/>
              </a:defRPr>
            </a:lvl1pPr>
            <a:lvl2pPr marL="518556" indent="-207422" algn="l" defTabSz="1037112" rtl="0" eaLnBrk="1" latinLnBrk="0" hangingPunct="1">
              <a:spcBef>
                <a:spcPct val="20000"/>
              </a:spcBef>
              <a:buClr>
                <a:schemeClr val="accent1"/>
              </a:buClr>
              <a:buSzPct val="85000"/>
              <a:buFont typeface="Arial" pitchFamily="34" charset="0"/>
              <a:buChar char="•"/>
              <a:defRPr sz="2300" kern="1200">
                <a:solidFill>
                  <a:schemeClr val="tx1"/>
                </a:solidFill>
                <a:latin typeface="+mn-lt"/>
                <a:ea typeface="+mn-ea"/>
                <a:cs typeface="+mn-cs"/>
              </a:defRPr>
            </a:lvl2pPr>
            <a:lvl3pPr marL="829690" indent="-207422" algn="l" defTabSz="1037112" rtl="0" eaLnBrk="1" latinLnBrk="0" hangingPunct="1">
              <a:spcBef>
                <a:spcPct val="20000"/>
              </a:spcBef>
              <a:buClr>
                <a:schemeClr val="accent1"/>
              </a:buClr>
              <a:buSzPct val="90000"/>
              <a:buFont typeface="Arial" pitchFamily="34" charset="0"/>
              <a:buChar char="•"/>
              <a:defRPr sz="2000" kern="1200">
                <a:solidFill>
                  <a:schemeClr val="tx1"/>
                </a:solidFill>
                <a:latin typeface="+mn-lt"/>
                <a:ea typeface="+mn-ea"/>
                <a:cs typeface="+mn-cs"/>
              </a:defRPr>
            </a:lvl3pPr>
            <a:lvl4pPr marL="1140824" indent="-207422" algn="l" defTabSz="1037112" rtl="0" eaLnBrk="1" latinLnBrk="0" hangingPunct="1">
              <a:spcBef>
                <a:spcPct val="20000"/>
              </a:spcBef>
              <a:buClr>
                <a:schemeClr val="accent1"/>
              </a:buClr>
              <a:buFont typeface="Arial" pitchFamily="34" charset="0"/>
              <a:buChar char="•"/>
              <a:defRPr sz="1800" kern="1200">
                <a:solidFill>
                  <a:schemeClr val="tx1"/>
                </a:solidFill>
                <a:latin typeface="+mn-lt"/>
                <a:ea typeface="+mn-ea"/>
                <a:cs typeface="+mn-cs"/>
              </a:defRPr>
            </a:lvl4pPr>
            <a:lvl5pPr marL="1348246" indent="-155567" algn="l" defTabSz="1037112" rtl="0" eaLnBrk="1" latinLnBrk="0" hangingPunct="1">
              <a:spcBef>
                <a:spcPct val="20000"/>
              </a:spcBef>
              <a:buClr>
                <a:schemeClr val="accent1"/>
              </a:buClr>
              <a:buSzPct val="100000"/>
              <a:buFont typeface="Arial" pitchFamily="34" charset="0"/>
              <a:buChar char="•"/>
              <a:defRPr sz="1600" kern="1200" baseline="0">
                <a:solidFill>
                  <a:schemeClr val="tx1"/>
                </a:solidFill>
                <a:latin typeface="+mn-lt"/>
                <a:ea typeface="+mn-ea"/>
                <a:cs typeface="+mn-cs"/>
              </a:defRPr>
            </a:lvl5pPr>
            <a:lvl6pPr marL="1555669" indent="-207422" algn="l" defTabSz="1037112" rtl="0" eaLnBrk="1" latinLnBrk="0" hangingPunct="1">
              <a:spcBef>
                <a:spcPct val="20000"/>
              </a:spcBef>
              <a:buClr>
                <a:schemeClr val="accent1"/>
              </a:buClr>
              <a:buFont typeface="Arial" pitchFamily="34" charset="0"/>
              <a:buChar char="•"/>
              <a:defRPr sz="1500" kern="1200">
                <a:solidFill>
                  <a:schemeClr val="tx1"/>
                </a:solidFill>
                <a:latin typeface="+mn-lt"/>
                <a:ea typeface="+mn-ea"/>
                <a:cs typeface="+mn-cs"/>
              </a:defRPr>
            </a:lvl6pPr>
            <a:lvl7pPr marL="1763091" indent="-207422" algn="l" defTabSz="1037112" rtl="0" eaLnBrk="1" latinLnBrk="0" hangingPunct="1">
              <a:spcBef>
                <a:spcPct val="20000"/>
              </a:spcBef>
              <a:buClr>
                <a:schemeClr val="accent1"/>
              </a:buClr>
              <a:buFont typeface="Arial" pitchFamily="34" charset="0"/>
              <a:buChar char="•"/>
              <a:defRPr sz="1500" kern="1200">
                <a:solidFill>
                  <a:schemeClr val="tx1"/>
                </a:solidFill>
                <a:latin typeface="+mn-lt"/>
                <a:ea typeface="+mn-ea"/>
                <a:cs typeface="+mn-cs"/>
              </a:defRPr>
            </a:lvl7pPr>
            <a:lvl8pPr marL="1970514" indent="-207422" algn="l" defTabSz="1037112" rtl="0" eaLnBrk="1" latinLnBrk="0" hangingPunct="1">
              <a:spcBef>
                <a:spcPct val="20000"/>
              </a:spcBef>
              <a:buClr>
                <a:schemeClr val="accent1"/>
              </a:buClr>
              <a:buFont typeface="Arial" pitchFamily="34" charset="0"/>
              <a:buChar char="•"/>
              <a:defRPr sz="1500" kern="1200">
                <a:solidFill>
                  <a:schemeClr val="tx1"/>
                </a:solidFill>
                <a:latin typeface="+mn-lt"/>
                <a:ea typeface="+mn-ea"/>
                <a:cs typeface="+mn-cs"/>
              </a:defRPr>
            </a:lvl8pPr>
            <a:lvl9pPr marL="2177936" indent="-207422" algn="l" defTabSz="1037112" rtl="0" eaLnBrk="1" latinLnBrk="0" hangingPunct="1">
              <a:spcBef>
                <a:spcPct val="20000"/>
              </a:spcBef>
              <a:buClr>
                <a:schemeClr val="accent1"/>
              </a:buClr>
              <a:buFont typeface="Arial" pitchFamily="34" charset="0"/>
              <a:buChar char="•"/>
              <a:defRPr sz="1500" kern="1200">
                <a:solidFill>
                  <a:schemeClr val="tx1"/>
                </a:solidFill>
                <a:latin typeface="+mn-lt"/>
                <a:ea typeface="+mn-ea"/>
                <a:cs typeface="+mn-cs"/>
              </a:defRPr>
            </a:lvl9pPr>
          </a:lstStyle>
          <a:p>
            <a:r>
              <a:rPr lang="en-US" sz="3200" dirty="0"/>
              <a:t>Ensure Organizational Compliance</a:t>
            </a:r>
          </a:p>
          <a:p>
            <a:r>
              <a:rPr lang="en-US" sz="3200" dirty="0"/>
              <a:t>Serve as Steward of the Association Mission</a:t>
            </a:r>
          </a:p>
          <a:p>
            <a:r>
              <a:rPr lang="en-US" sz="3200" dirty="0"/>
              <a:t>Guide the Organization through Policy</a:t>
            </a:r>
          </a:p>
          <a:p>
            <a:pPr marL="0" indent="0">
              <a:buNone/>
            </a:pPr>
            <a:endParaRPr lang="en-US" sz="3200" dirty="0"/>
          </a:p>
          <a:p>
            <a:pPr>
              <a:buFontTx/>
              <a:buNone/>
            </a:pPr>
            <a:endParaRPr lang="en-US" sz="3200" dirty="0"/>
          </a:p>
        </p:txBody>
      </p:sp>
    </p:spTree>
    <p:extLst>
      <p:ext uri="{BB962C8B-B14F-4D97-AF65-F5344CB8AC3E}">
        <p14:creationId xmlns:p14="http://schemas.microsoft.com/office/powerpoint/2010/main" val="7640391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7"/>
          <p:cNvSpPr/>
          <p:nvPr/>
        </p:nvSpPr>
        <p:spPr>
          <a:xfrm>
            <a:off x="601311" y="1469369"/>
            <a:ext cx="7399393" cy="646331"/>
          </a:xfrm>
          <a:prstGeom prst="rect">
            <a:avLst/>
          </a:prstGeom>
        </p:spPr>
        <p:txBody>
          <a:bodyPr wrap="square">
            <a:spAutoFit/>
          </a:bodyPr>
          <a:lstStyle/>
          <a:p>
            <a:r>
              <a:rPr lang="en-US" sz="3600" b="1" spc="-80" dirty="0">
                <a:solidFill>
                  <a:schemeClr val="tx2"/>
                </a:solidFill>
                <a:latin typeface="Arial" charset="0"/>
                <a:cs typeface="Arial" charset="0"/>
              </a:rPr>
              <a:t>Duty of Loyalty</a:t>
            </a:r>
          </a:p>
        </p:txBody>
      </p:sp>
      <p:sp>
        <p:nvSpPr>
          <p:cNvPr id="9" name="Rectangle 3"/>
          <p:cNvSpPr txBox="1">
            <a:spLocks noChangeArrowheads="1"/>
          </p:cNvSpPr>
          <p:nvPr/>
        </p:nvSpPr>
        <p:spPr>
          <a:xfrm>
            <a:off x="1190036" y="2392817"/>
            <a:ext cx="8768889" cy="2742854"/>
          </a:xfrm>
          <a:prstGeom prst="rect">
            <a:avLst/>
          </a:prstGeom>
        </p:spPr>
        <p:txBody>
          <a:bodyPr/>
          <a:lstStyle>
            <a:lvl1pPr marL="207422" indent="-207422" algn="l" defTabSz="1037112" rtl="0" eaLnBrk="1" latinLnBrk="0" hangingPunct="1">
              <a:spcBef>
                <a:spcPct val="20000"/>
              </a:spcBef>
              <a:buClr>
                <a:schemeClr val="accent1"/>
              </a:buClr>
              <a:buSzPct val="85000"/>
              <a:buFont typeface="Arial" pitchFamily="34" charset="0"/>
              <a:buChar char="•"/>
              <a:defRPr sz="2700" kern="1200">
                <a:solidFill>
                  <a:schemeClr val="tx1"/>
                </a:solidFill>
                <a:latin typeface="+mn-lt"/>
                <a:ea typeface="+mn-ea"/>
                <a:cs typeface="+mn-cs"/>
              </a:defRPr>
            </a:lvl1pPr>
            <a:lvl2pPr marL="518556" indent="-207422" algn="l" defTabSz="1037112" rtl="0" eaLnBrk="1" latinLnBrk="0" hangingPunct="1">
              <a:spcBef>
                <a:spcPct val="20000"/>
              </a:spcBef>
              <a:buClr>
                <a:schemeClr val="accent1"/>
              </a:buClr>
              <a:buSzPct val="85000"/>
              <a:buFont typeface="Arial" pitchFamily="34" charset="0"/>
              <a:buChar char="•"/>
              <a:defRPr sz="2300" kern="1200">
                <a:solidFill>
                  <a:schemeClr val="tx1"/>
                </a:solidFill>
                <a:latin typeface="+mn-lt"/>
                <a:ea typeface="+mn-ea"/>
                <a:cs typeface="+mn-cs"/>
              </a:defRPr>
            </a:lvl2pPr>
            <a:lvl3pPr marL="829690" indent="-207422" algn="l" defTabSz="1037112" rtl="0" eaLnBrk="1" latinLnBrk="0" hangingPunct="1">
              <a:spcBef>
                <a:spcPct val="20000"/>
              </a:spcBef>
              <a:buClr>
                <a:schemeClr val="accent1"/>
              </a:buClr>
              <a:buSzPct val="90000"/>
              <a:buFont typeface="Arial" pitchFamily="34" charset="0"/>
              <a:buChar char="•"/>
              <a:defRPr sz="2000" kern="1200">
                <a:solidFill>
                  <a:schemeClr val="tx1"/>
                </a:solidFill>
                <a:latin typeface="+mn-lt"/>
                <a:ea typeface="+mn-ea"/>
                <a:cs typeface="+mn-cs"/>
              </a:defRPr>
            </a:lvl3pPr>
            <a:lvl4pPr marL="1140824" indent="-207422" algn="l" defTabSz="1037112" rtl="0" eaLnBrk="1" latinLnBrk="0" hangingPunct="1">
              <a:spcBef>
                <a:spcPct val="20000"/>
              </a:spcBef>
              <a:buClr>
                <a:schemeClr val="accent1"/>
              </a:buClr>
              <a:buFont typeface="Arial" pitchFamily="34" charset="0"/>
              <a:buChar char="•"/>
              <a:defRPr sz="1800" kern="1200">
                <a:solidFill>
                  <a:schemeClr val="tx1"/>
                </a:solidFill>
                <a:latin typeface="+mn-lt"/>
                <a:ea typeface="+mn-ea"/>
                <a:cs typeface="+mn-cs"/>
              </a:defRPr>
            </a:lvl4pPr>
            <a:lvl5pPr marL="1348246" indent="-155567" algn="l" defTabSz="1037112" rtl="0" eaLnBrk="1" latinLnBrk="0" hangingPunct="1">
              <a:spcBef>
                <a:spcPct val="20000"/>
              </a:spcBef>
              <a:buClr>
                <a:schemeClr val="accent1"/>
              </a:buClr>
              <a:buSzPct val="100000"/>
              <a:buFont typeface="Arial" pitchFamily="34" charset="0"/>
              <a:buChar char="•"/>
              <a:defRPr sz="1600" kern="1200" baseline="0">
                <a:solidFill>
                  <a:schemeClr val="tx1"/>
                </a:solidFill>
                <a:latin typeface="+mn-lt"/>
                <a:ea typeface="+mn-ea"/>
                <a:cs typeface="+mn-cs"/>
              </a:defRPr>
            </a:lvl5pPr>
            <a:lvl6pPr marL="1555669" indent="-207422" algn="l" defTabSz="1037112" rtl="0" eaLnBrk="1" latinLnBrk="0" hangingPunct="1">
              <a:spcBef>
                <a:spcPct val="20000"/>
              </a:spcBef>
              <a:buClr>
                <a:schemeClr val="accent1"/>
              </a:buClr>
              <a:buFont typeface="Arial" pitchFamily="34" charset="0"/>
              <a:buChar char="•"/>
              <a:defRPr sz="1500" kern="1200">
                <a:solidFill>
                  <a:schemeClr val="tx1"/>
                </a:solidFill>
                <a:latin typeface="+mn-lt"/>
                <a:ea typeface="+mn-ea"/>
                <a:cs typeface="+mn-cs"/>
              </a:defRPr>
            </a:lvl6pPr>
            <a:lvl7pPr marL="1763091" indent="-207422" algn="l" defTabSz="1037112" rtl="0" eaLnBrk="1" latinLnBrk="0" hangingPunct="1">
              <a:spcBef>
                <a:spcPct val="20000"/>
              </a:spcBef>
              <a:buClr>
                <a:schemeClr val="accent1"/>
              </a:buClr>
              <a:buFont typeface="Arial" pitchFamily="34" charset="0"/>
              <a:buChar char="•"/>
              <a:defRPr sz="1500" kern="1200">
                <a:solidFill>
                  <a:schemeClr val="tx1"/>
                </a:solidFill>
                <a:latin typeface="+mn-lt"/>
                <a:ea typeface="+mn-ea"/>
                <a:cs typeface="+mn-cs"/>
              </a:defRPr>
            </a:lvl7pPr>
            <a:lvl8pPr marL="1970514" indent="-207422" algn="l" defTabSz="1037112" rtl="0" eaLnBrk="1" latinLnBrk="0" hangingPunct="1">
              <a:spcBef>
                <a:spcPct val="20000"/>
              </a:spcBef>
              <a:buClr>
                <a:schemeClr val="accent1"/>
              </a:buClr>
              <a:buFont typeface="Arial" pitchFamily="34" charset="0"/>
              <a:buChar char="•"/>
              <a:defRPr sz="1500" kern="1200">
                <a:solidFill>
                  <a:schemeClr val="tx1"/>
                </a:solidFill>
                <a:latin typeface="+mn-lt"/>
                <a:ea typeface="+mn-ea"/>
                <a:cs typeface="+mn-cs"/>
              </a:defRPr>
            </a:lvl8pPr>
            <a:lvl9pPr marL="2177936" indent="-207422" algn="l" defTabSz="1037112" rtl="0" eaLnBrk="1" latinLnBrk="0" hangingPunct="1">
              <a:spcBef>
                <a:spcPct val="20000"/>
              </a:spcBef>
              <a:buClr>
                <a:schemeClr val="accent1"/>
              </a:buClr>
              <a:buFont typeface="Arial" pitchFamily="34" charset="0"/>
              <a:buChar char="•"/>
              <a:defRPr sz="1500" kern="1200">
                <a:solidFill>
                  <a:schemeClr val="tx1"/>
                </a:solidFill>
                <a:latin typeface="+mn-lt"/>
                <a:ea typeface="+mn-ea"/>
                <a:cs typeface="+mn-cs"/>
              </a:defRPr>
            </a:lvl9pPr>
          </a:lstStyle>
          <a:p>
            <a:r>
              <a:rPr lang="en-US" sz="3293" dirty="0"/>
              <a:t>Avoid Conflicts of Interest</a:t>
            </a:r>
          </a:p>
          <a:p>
            <a:r>
              <a:rPr lang="en-US" sz="3293" dirty="0"/>
              <a:t>Uphold &amp; Communicate Board Decisions</a:t>
            </a:r>
          </a:p>
          <a:p>
            <a:r>
              <a:rPr lang="en-US" sz="3293" dirty="0"/>
              <a:t>Evaluate Executive Director </a:t>
            </a:r>
          </a:p>
          <a:p>
            <a:r>
              <a:rPr lang="en-US" sz="3293" dirty="0"/>
              <a:t>Hold Board Accountable</a:t>
            </a:r>
          </a:p>
        </p:txBody>
      </p:sp>
    </p:spTree>
    <p:extLst>
      <p:ext uri="{BB962C8B-B14F-4D97-AF65-F5344CB8AC3E}">
        <p14:creationId xmlns:p14="http://schemas.microsoft.com/office/powerpoint/2010/main" val="372367191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654463" y="1218851"/>
            <a:ext cx="8642562" cy="647550"/>
          </a:xfrm>
          <a:prstGeom prst="rect">
            <a:avLst/>
          </a:prstGeom>
          <a:noFill/>
        </p:spPr>
        <p:txBody>
          <a:bodyPr wrap="square" lIns="83630" tIns="41815" rIns="83630" bIns="41815" rtlCol="0">
            <a:spAutoFit/>
          </a:bodyPr>
          <a:lstStyle/>
          <a:p>
            <a:r>
              <a:rPr lang="en-US" sz="3600" b="1" spc="-80" dirty="0">
                <a:solidFill>
                  <a:schemeClr val="tx2"/>
                </a:solidFill>
                <a:latin typeface="Arial" charset="0"/>
                <a:cs typeface="Arial" charset="0"/>
              </a:rPr>
              <a:t>Common Types of Non-Profits</a:t>
            </a:r>
          </a:p>
        </p:txBody>
      </p:sp>
      <p:sp>
        <p:nvSpPr>
          <p:cNvPr id="5" name="TextBox 4"/>
          <p:cNvSpPr txBox="1"/>
          <p:nvPr/>
        </p:nvSpPr>
        <p:spPr>
          <a:xfrm>
            <a:off x="2174034" y="3310659"/>
            <a:ext cx="8538015" cy="2336666"/>
          </a:xfrm>
          <a:prstGeom prst="rect">
            <a:avLst/>
          </a:prstGeom>
          <a:noFill/>
        </p:spPr>
        <p:txBody>
          <a:bodyPr wrap="square" lIns="83630" tIns="41815" rIns="83630" bIns="41815" rtlCol="0">
            <a:spAutoFit/>
          </a:bodyPr>
          <a:lstStyle/>
          <a:p>
            <a:endParaRPr lang="en-US" sz="2927" dirty="0">
              <a:solidFill>
                <a:srgbClr val="984807"/>
              </a:solidFill>
              <a:latin typeface="Open sans"/>
            </a:endParaRPr>
          </a:p>
          <a:p>
            <a:r>
              <a:rPr lang="en-US" sz="2927" dirty="0">
                <a:solidFill>
                  <a:srgbClr val="984807"/>
                </a:solidFill>
                <a:latin typeface="Open sans"/>
              </a:rPr>
              <a:t>		</a:t>
            </a:r>
          </a:p>
          <a:p>
            <a:r>
              <a:rPr lang="en-US" sz="2927" dirty="0">
                <a:solidFill>
                  <a:srgbClr val="984807"/>
                </a:solidFill>
                <a:latin typeface="Open sans"/>
              </a:rPr>
              <a:t>			</a:t>
            </a:r>
          </a:p>
          <a:p>
            <a:r>
              <a:rPr lang="en-US" sz="2927" dirty="0">
                <a:solidFill>
                  <a:srgbClr val="984807"/>
                </a:solidFill>
                <a:latin typeface="Open sans"/>
              </a:rPr>
              <a:t>				</a:t>
            </a:r>
          </a:p>
          <a:p>
            <a:r>
              <a:rPr lang="en-US" sz="2927" dirty="0">
                <a:solidFill>
                  <a:srgbClr val="984807"/>
                </a:solidFill>
                <a:latin typeface="Open sans"/>
              </a:rPr>
              <a:t>			  </a:t>
            </a:r>
            <a:r>
              <a:rPr lang="en-US" sz="2927" dirty="0">
                <a:solidFill>
                  <a:schemeClr val="accent6">
                    <a:lumMod val="75000"/>
                  </a:schemeClr>
                </a:solidFill>
                <a:latin typeface="Open sans"/>
              </a:rPr>
              <a:t> </a:t>
            </a:r>
          </a:p>
        </p:txBody>
      </p:sp>
      <p:graphicFrame>
        <p:nvGraphicFramePr>
          <p:cNvPr id="6" name="Table 5"/>
          <p:cNvGraphicFramePr>
            <a:graphicFrameLocks noGrp="1"/>
          </p:cNvGraphicFramePr>
          <p:nvPr>
            <p:extLst>
              <p:ext uri="{D42A27DB-BD31-4B8C-83A1-F6EECF244321}">
                <p14:modId xmlns:p14="http://schemas.microsoft.com/office/powerpoint/2010/main" val="378959985"/>
              </p:ext>
            </p:extLst>
          </p:nvPr>
        </p:nvGraphicFramePr>
        <p:xfrm>
          <a:off x="885371" y="2149377"/>
          <a:ext cx="10319657" cy="3861094"/>
        </p:xfrm>
        <a:graphic>
          <a:graphicData uri="http://schemas.openxmlformats.org/drawingml/2006/table">
            <a:tbl>
              <a:tblPr firstRow="1" bandRow="1">
                <a:tableStyleId>{5C22544A-7EE6-4342-B048-85BDC9FD1C3A}</a:tableStyleId>
              </a:tblPr>
              <a:tblGrid>
                <a:gridCol w="2696426">
                  <a:extLst>
                    <a:ext uri="{9D8B030D-6E8A-4147-A177-3AD203B41FA5}">
                      <a16:colId xmlns:a16="http://schemas.microsoft.com/office/drawing/2014/main" val="20000"/>
                    </a:ext>
                  </a:extLst>
                </a:gridCol>
                <a:gridCol w="7623231">
                  <a:extLst>
                    <a:ext uri="{9D8B030D-6E8A-4147-A177-3AD203B41FA5}">
                      <a16:colId xmlns:a16="http://schemas.microsoft.com/office/drawing/2014/main" val="20001"/>
                    </a:ext>
                  </a:extLst>
                </a:gridCol>
              </a:tblGrid>
              <a:tr h="577888">
                <a:tc>
                  <a:txBody>
                    <a:bodyPr/>
                    <a:lstStyle/>
                    <a:p>
                      <a:r>
                        <a:rPr lang="en-US" sz="2000" dirty="0"/>
                        <a:t>Status</a:t>
                      </a:r>
                      <a:r>
                        <a:rPr lang="en-US" sz="2000" baseline="0" dirty="0"/>
                        <a:t> </a:t>
                      </a:r>
                      <a:endParaRPr lang="en-US" sz="2000" dirty="0"/>
                    </a:p>
                  </a:txBody>
                  <a:tcPr marL="83638" marR="83638" marT="41819" marB="41819"/>
                </a:tc>
                <a:tc>
                  <a:txBody>
                    <a:bodyPr/>
                    <a:lstStyle/>
                    <a:p>
                      <a:r>
                        <a:rPr lang="en-US" sz="2000" dirty="0"/>
                        <a:t>Description of Category</a:t>
                      </a:r>
                      <a:r>
                        <a:rPr lang="en-US" sz="2000" baseline="0" dirty="0"/>
                        <a:t> </a:t>
                      </a:r>
                      <a:endParaRPr lang="en-US" sz="2000" dirty="0"/>
                    </a:p>
                  </a:txBody>
                  <a:tcPr marL="83638" marR="83638" marT="41819" marB="41819"/>
                </a:tc>
                <a:extLst>
                  <a:ext uri="{0D108BD9-81ED-4DB2-BD59-A6C34878D82A}">
                    <a16:rowId xmlns:a16="http://schemas.microsoft.com/office/drawing/2014/main" val="10000"/>
                  </a:ext>
                </a:extLst>
              </a:tr>
              <a:tr h="754971">
                <a:tc>
                  <a:txBody>
                    <a:bodyPr/>
                    <a:lstStyle/>
                    <a:p>
                      <a:pPr marL="0" marR="0" indent="0" algn="l" defTabSz="1037112" rtl="0" eaLnBrk="1" fontAlgn="auto" latinLnBrk="0" hangingPunct="1">
                        <a:lnSpc>
                          <a:spcPct val="100000"/>
                        </a:lnSpc>
                        <a:spcBef>
                          <a:spcPts val="0"/>
                        </a:spcBef>
                        <a:spcAft>
                          <a:spcPts val="0"/>
                        </a:spcAft>
                        <a:buClrTx/>
                        <a:buSzTx/>
                        <a:buFontTx/>
                        <a:buNone/>
                        <a:tabLst/>
                        <a:defRPr/>
                      </a:pPr>
                      <a:r>
                        <a:rPr lang="en-US" sz="2400" dirty="0">
                          <a:solidFill>
                            <a:schemeClr val="accent6">
                              <a:lumMod val="50000"/>
                            </a:schemeClr>
                          </a:solidFill>
                        </a:rPr>
                        <a:t>501(c)(3)</a:t>
                      </a:r>
                    </a:p>
                    <a:p>
                      <a:endParaRPr lang="en-US" sz="2400" dirty="0">
                        <a:solidFill>
                          <a:schemeClr val="accent6">
                            <a:lumMod val="50000"/>
                          </a:schemeClr>
                        </a:solidFill>
                      </a:endParaRPr>
                    </a:p>
                  </a:txBody>
                  <a:tcPr marL="83638" marR="83638" marT="41819" marB="41819"/>
                </a:tc>
                <a:tc>
                  <a:txBody>
                    <a:bodyPr/>
                    <a:lstStyle/>
                    <a:p>
                      <a:r>
                        <a:rPr lang="en-US" sz="2400" b="0" i="0" kern="1200" dirty="0">
                          <a:solidFill>
                            <a:schemeClr val="accent6">
                              <a:lumMod val="50000"/>
                            </a:schemeClr>
                          </a:solidFill>
                          <a:effectLst/>
                          <a:latin typeface="+mn-lt"/>
                          <a:ea typeface="+mn-ea"/>
                          <a:cs typeface="+mn-cs"/>
                        </a:rPr>
                        <a:t>Religious, Educational, Charitable, Scientific, Literary. </a:t>
                      </a:r>
                      <a:endParaRPr lang="en-US" sz="2000" dirty="0">
                        <a:solidFill>
                          <a:schemeClr val="accent6">
                            <a:lumMod val="50000"/>
                          </a:schemeClr>
                        </a:solidFill>
                      </a:endParaRPr>
                    </a:p>
                  </a:txBody>
                  <a:tcPr marL="83638" marR="83638" marT="41819" marB="41819"/>
                </a:tc>
                <a:extLst>
                  <a:ext uri="{0D108BD9-81ED-4DB2-BD59-A6C34878D82A}">
                    <a16:rowId xmlns:a16="http://schemas.microsoft.com/office/drawing/2014/main" val="10001"/>
                  </a:ext>
                </a:extLst>
              </a:tr>
              <a:tr h="964504">
                <a:tc>
                  <a:txBody>
                    <a:bodyPr/>
                    <a:lstStyle/>
                    <a:p>
                      <a:r>
                        <a:rPr lang="en-US" sz="2400" b="0" i="0" kern="1200" dirty="0">
                          <a:solidFill>
                            <a:schemeClr val="accent6">
                              <a:lumMod val="50000"/>
                            </a:schemeClr>
                          </a:solidFill>
                          <a:effectLst/>
                          <a:latin typeface="+mn-lt"/>
                          <a:ea typeface="+mn-ea"/>
                          <a:cs typeface="+mn-cs"/>
                        </a:rPr>
                        <a:t>501(c)(4)</a:t>
                      </a:r>
                      <a:endParaRPr lang="en-US" sz="2400" dirty="0">
                        <a:solidFill>
                          <a:schemeClr val="accent6">
                            <a:lumMod val="50000"/>
                          </a:schemeClr>
                        </a:solidFill>
                      </a:endParaRPr>
                    </a:p>
                  </a:txBody>
                  <a:tcPr marL="83638" marR="83638" marT="41819" marB="41819"/>
                </a:tc>
                <a:tc>
                  <a:txBody>
                    <a:bodyPr/>
                    <a:lstStyle/>
                    <a:p>
                      <a:r>
                        <a:rPr lang="en-US" sz="2400" b="0" i="0" kern="1200" dirty="0">
                          <a:solidFill>
                            <a:schemeClr val="accent6">
                              <a:lumMod val="50000"/>
                            </a:schemeClr>
                          </a:solidFill>
                          <a:effectLst/>
                          <a:latin typeface="+mn-lt"/>
                          <a:ea typeface="+mn-ea"/>
                          <a:cs typeface="+mn-cs"/>
                        </a:rPr>
                        <a:t>Civic Leagues, Social Welfare Organizations, and Local Associations of Employee</a:t>
                      </a:r>
                      <a:endParaRPr lang="en-US" sz="2000" dirty="0">
                        <a:solidFill>
                          <a:schemeClr val="accent6">
                            <a:lumMod val="50000"/>
                          </a:schemeClr>
                        </a:solidFill>
                      </a:endParaRPr>
                    </a:p>
                  </a:txBody>
                  <a:tcPr marL="83638" marR="83638" marT="41819" marB="41819"/>
                </a:tc>
                <a:extLst>
                  <a:ext uri="{0D108BD9-81ED-4DB2-BD59-A6C34878D82A}">
                    <a16:rowId xmlns:a16="http://schemas.microsoft.com/office/drawing/2014/main" val="10002"/>
                  </a:ext>
                </a:extLst>
              </a:tr>
              <a:tr h="688386">
                <a:tc>
                  <a:txBody>
                    <a:bodyPr/>
                    <a:lstStyle/>
                    <a:p>
                      <a:pPr marL="0" marR="0" indent="0" algn="l" defTabSz="1037112" rtl="0" eaLnBrk="1" fontAlgn="auto" latinLnBrk="0" hangingPunct="1">
                        <a:lnSpc>
                          <a:spcPct val="100000"/>
                        </a:lnSpc>
                        <a:spcBef>
                          <a:spcPts val="0"/>
                        </a:spcBef>
                        <a:spcAft>
                          <a:spcPts val="0"/>
                        </a:spcAft>
                        <a:buClrTx/>
                        <a:buSzTx/>
                        <a:buFontTx/>
                        <a:buNone/>
                        <a:tabLst/>
                        <a:defRPr/>
                      </a:pPr>
                      <a:r>
                        <a:rPr lang="en-US" sz="2400" dirty="0">
                          <a:solidFill>
                            <a:schemeClr val="accent6">
                              <a:lumMod val="50000"/>
                            </a:schemeClr>
                          </a:solidFill>
                          <a:effectLst/>
                        </a:rPr>
                        <a:t>501(c)(5)</a:t>
                      </a:r>
                    </a:p>
                  </a:txBody>
                  <a:tcPr marL="83638" marR="83638" marT="41819" marB="41819"/>
                </a:tc>
                <a:tc>
                  <a:txBody>
                    <a:bodyPr/>
                    <a:lstStyle/>
                    <a:p>
                      <a:pPr marL="0" marR="0" indent="0" algn="l" defTabSz="1037112" rtl="0" eaLnBrk="1" fontAlgn="t" latinLnBrk="0" hangingPunct="1">
                        <a:lnSpc>
                          <a:spcPct val="100000"/>
                        </a:lnSpc>
                        <a:spcBef>
                          <a:spcPts val="0"/>
                        </a:spcBef>
                        <a:spcAft>
                          <a:spcPts val="0"/>
                        </a:spcAft>
                        <a:buClrTx/>
                        <a:buSzTx/>
                        <a:buFontTx/>
                        <a:buNone/>
                        <a:tabLst/>
                        <a:defRPr/>
                      </a:pPr>
                      <a:r>
                        <a:rPr lang="en-US" sz="2400" dirty="0">
                          <a:solidFill>
                            <a:schemeClr val="accent6">
                              <a:lumMod val="50000"/>
                            </a:schemeClr>
                          </a:solidFill>
                          <a:effectLst/>
                        </a:rPr>
                        <a:t>Labor, Agricultural, and Horticultural Organizations</a:t>
                      </a:r>
                    </a:p>
                  </a:txBody>
                  <a:tcPr marL="41819" marR="41819" marT="27879" marB="27879"/>
                </a:tc>
                <a:extLst>
                  <a:ext uri="{0D108BD9-81ED-4DB2-BD59-A6C34878D82A}">
                    <a16:rowId xmlns:a16="http://schemas.microsoft.com/office/drawing/2014/main" val="10003"/>
                  </a:ext>
                </a:extLst>
              </a:tr>
              <a:tr h="641222">
                <a:tc>
                  <a:txBody>
                    <a:bodyPr/>
                    <a:lstStyle/>
                    <a:p>
                      <a:pPr marL="0" marR="0" indent="0" algn="l" defTabSz="1037112" rtl="0" eaLnBrk="1" fontAlgn="auto" latinLnBrk="0" hangingPunct="1">
                        <a:lnSpc>
                          <a:spcPct val="100000"/>
                        </a:lnSpc>
                        <a:spcBef>
                          <a:spcPts val="0"/>
                        </a:spcBef>
                        <a:spcAft>
                          <a:spcPts val="0"/>
                        </a:spcAft>
                        <a:buClrTx/>
                        <a:buSzTx/>
                        <a:buFontTx/>
                        <a:buNone/>
                        <a:tabLst/>
                        <a:defRPr/>
                      </a:pPr>
                      <a:r>
                        <a:rPr lang="en-US" sz="2400" b="0" dirty="0">
                          <a:solidFill>
                            <a:schemeClr val="accent6">
                              <a:lumMod val="50000"/>
                            </a:schemeClr>
                          </a:solidFill>
                          <a:effectLst/>
                        </a:rPr>
                        <a:t>501(c)(6)</a:t>
                      </a:r>
                    </a:p>
                    <a:p>
                      <a:endParaRPr lang="en-US" sz="2400" dirty="0">
                        <a:solidFill>
                          <a:schemeClr val="accent6">
                            <a:lumMod val="50000"/>
                          </a:schemeClr>
                        </a:solidFill>
                      </a:endParaRPr>
                    </a:p>
                  </a:txBody>
                  <a:tcPr marL="83638" marR="83638" marT="41819" marB="41819"/>
                </a:tc>
                <a:tc>
                  <a:txBody>
                    <a:bodyPr/>
                    <a:lstStyle/>
                    <a:p>
                      <a:r>
                        <a:rPr lang="en-US" sz="2400" b="0" i="0" kern="1200" dirty="0">
                          <a:solidFill>
                            <a:schemeClr val="accent6">
                              <a:lumMod val="50000"/>
                            </a:schemeClr>
                          </a:solidFill>
                          <a:effectLst/>
                          <a:latin typeface="+mn-lt"/>
                          <a:ea typeface="+mn-ea"/>
                          <a:cs typeface="+mn-cs"/>
                        </a:rPr>
                        <a:t>Business Leagues (Trade and Professional), Chambers of Commerce, Etc.</a:t>
                      </a:r>
                      <a:endParaRPr lang="en-US" sz="2000" dirty="0">
                        <a:solidFill>
                          <a:schemeClr val="accent6">
                            <a:lumMod val="50000"/>
                          </a:schemeClr>
                        </a:solidFill>
                      </a:endParaRPr>
                    </a:p>
                  </a:txBody>
                  <a:tcPr marL="83638" marR="83638" marT="41819" marB="41819"/>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4037682458"/>
      </p:ext>
    </p:extLst>
  </p:cSld>
  <p:clrMapOvr>
    <a:masterClrMapping/>
  </p:clrMapOvr>
</p:sld>
</file>

<file path=ppt/theme/theme1.xml><?xml version="1.0" encoding="utf-8"?>
<a:theme xmlns:a="http://schemas.openxmlformats.org/drawingml/2006/main" name="Custom Design">
  <a:themeElements>
    <a:clrScheme name="ACEP Colors">
      <a:dk1>
        <a:srgbClr val="000000"/>
      </a:dk1>
      <a:lt1>
        <a:srgbClr val="FFFFFF"/>
      </a:lt1>
      <a:dk2>
        <a:srgbClr val="0776BD"/>
      </a:dk2>
      <a:lt2>
        <a:srgbClr val="F0F6FF"/>
      </a:lt2>
      <a:accent1>
        <a:srgbClr val="157BBE"/>
      </a:accent1>
      <a:accent2>
        <a:srgbClr val="70A149"/>
      </a:accent2>
      <a:accent3>
        <a:srgbClr val="C58E2F"/>
      </a:accent3>
      <a:accent4>
        <a:srgbClr val="0C5F95"/>
      </a:accent4>
      <a:accent5>
        <a:srgbClr val="C91E43"/>
      </a:accent5>
      <a:accent6>
        <a:srgbClr val="6D3889"/>
      </a:accent6>
      <a:hlink>
        <a:srgbClr val="157BBE"/>
      </a:hlink>
      <a:folHlink>
        <a:srgbClr val="954F72"/>
      </a:folHlink>
    </a:clrScheme>
    <a:fontScheme name="Arial Black-Arial">
      <a:majorFont>
        <a:latin typeface="Arial Black" panose="020B0A04020102020204"/>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EP_Presentation_Template_0119.potx" id="{8F6B3307-EAB1-BC48-B390-D70B2BF69CAD}" vid="{6A799EF6-2849-CE49-98FB-4455C0FDFC2D}"/>
    </a:ext>
  </a:extLst>
</a:theme>
</file>

<file path=ppt/theme/theme2.xml><?xml version="1.0" encoding="utf-8"?>
<a:theme xmlns:a="http://schemas.openxmlformats.org/drawingml/2006/main" name="1_Custom Design">
  <a:themeElements>
    <a:clrScheme name="Custom 3">
      <a:dk1>
        <a:srgbClr val="000000"/>
      </a:dk1>
      <a:lt1>
        <a:srgbClr val="FFFFFF"/>
      </a:lt1>
      <a:dk2>
        <a:srgbClr val="0776BD"/>
      </a:dk2>
      <a:lt2>
        <a:srgbClr val="F0F6FF"/>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CEP_Presentation_Template_0119.potx" id="{8F6B3307-EAB1-BC48-B390-D70B2BF69CAD}" vid="{2A902D61-D75E-9947-9CC8-7CDED451A5A5}"/>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Custom Design</Template>
  <TotalTime>5171</TotalTime>
  <Words>3616</Words>
  <Application>Microsoft Macintosh PowerPoint</Application>
  <PresentationFormat>Widescreen</PresentationFormat>
  <Paragraphs>294</Paragraphs>
  <Slides>17</Slides>
  <Notes>17</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17</vt:i4>
      </vt:variant>
    </vt:vector>
  </HeadingPairs>
  <TitlesOfParts>
    <vt:vector size="23" baseType="lpstr">
      <vt:lpstr>Arial</vt:lpstr>
      <vt:lpstr>Calibri</vt:lpstr>
      <vt:lpstr>Open sans</vt:lpstr>
      <vt:lpstr>Times New Roman</vt:lpstr>
      <vt:lpstr>Custom Design</vt:lpstr>
      <vt:lpstr>1_Custom Design</vt:lpstr>
      <vt:lpstr>ACEP Chapter  Board Member Orientation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Thank You!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Board Member Orientation</dc:title>
  <dc:creator>Maude Surprenant Hancock</dc:creator>
  <cp:lastModifiedBy>Maude Surprenant Hancock</cp:lastModifiedBy>
  <cp:revision>75</cp:revision>
  <dcterms:created xsi:type="dcterms:W3CDTF">2022-03-18T22:48:31Z</dcterms:created>
  <dcterms:modified xsi:type="dcterms:W3CDTF">2022-07-01T20:41:03Z</dcterms:modified>
</cp:coreProperties>
</file>