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38" r:id="rId2"/>
    <p:sldId id="259" r:id="rId3"/>
    <p:sldId id="257" r:id="rId4"/>
    <p:sldId id="263" r:id="rId5"/>
    <p:sldId id="337" r:id="rId6"/>
    <p:sldId id="258" r:id="rId7"/>
    <p:sldId id="313" r:id="rId8"/>
    <p:sldId id="260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34744-5D8C-4875-8D56-6C97D8FEB14F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828F1-B8E7-40EB-94ED-6DE544247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1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was a strong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interrrater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reliability among video reviewers ( </a:t>
            </a:r>
            <a:r>
              <a:rPr lang="el-G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ρ=0.9664,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p-value&lt;.0001).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8BAC9-AD30-334C-B500-DB797C5B506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9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37909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 spc="-1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7584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3627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93" y="1430275"/>
            <a:ext cx="10996291" cy="9193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694" y="2377270"/>
            <a:ext cx="10996290" cy="39658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357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93" y="1430275"/>
            <a:ext cx="10996291" cy="9193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693" y="2377270"/>
            <a:ext cx="5365264" cy="39658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6221720" y="2377270"/>
            <a:ext cx="5365264" cy="39658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758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93" y="1430275"/>
            <a:ext cx="7704811" cy="9193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694" y="2377270"/>
            <a:ext cx="7704810" cy="39658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541952" y="1614615"/>
            <a:ext cx="3650048" cy="471204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9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93" y="1430275"/>
            <a:ext cx="8149653" cy="9193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693" y="2377270"/>
            <a:ext cx="8149653" cy="39658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934138" y="1430275"/>
            <a:ext cx="3257862" cy="4912862"/>
          </a:xfrm>
          <a:prstGeom prst="rect">
            <a:avLst/>
          </a:prstGeom>
          <a:solidFill>
            <a:srgbClr val="0072B9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9235440" y="2570812"/>
            <a:ext cx="2668587" cy="3447739"/>
          </a:xfrm>
        </p:spPr>
        <p:txBody>
          <a:bodyPr lIns="91440">
            <a:normAutofit/>
          </a:bodyPr>
          <a:lstStyle>
            <a:lvl1pPr marL="137160" indent="-137160">
              <a:defRPr sz="1600">
                <a:solidFill>
                  <a:schemeClr val="tx1">
                    <a:lumMod val="85000"/>
                    <a:lumOff val="15000"/>
                    <a:alpha val="90000"/>
                  </a:schemeClr>
                </a:solidFill>
              </a:defRPr>
            </a:lvl1pPr>
            <a:lvl2pPr marL="274320" indent="-182880">
              <a:defRPr sz="1400">
                <a:solidFill>
                  <a:schemeClr val="tx1">
                    <a:lumMod val="85000"/>
                    <a:lumOff val="15000"/>
                    <a:alpha val="90000"/>
                  </a:schemeClr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9235440" y="1584118"/>
            <a:ext cx="2768600" cy="832022"/>
          </a:xfrm>
        </p:spPr>
        <p:txBody>
          <a:bodyPr anchor="ctr" anchorCtr="0"/>
          <a:lstStyle>
            <a:lvl1pPr marL="0" indent="0" algn="l">
              <a:buFontTx/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Sidebar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390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93" y="1430275"/>
            <a:ext cx="10996291" cy="9193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981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18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1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B252D88-40C2-7348-BC89-48B283CC5DA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9440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DDC004C-FD04-0F4B-A928-D7EC4997072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-7162" y="0"/>
            <a:ext cx="12191999" cy="9440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693" y="1331419"/>
            <a:ext cx="10996291" cy="919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693" y="2360794"/>
            <a:ext cx="10996291" cy="3965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7372BE-B278-EC4B-ADF2-22101C9D1BE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51363" y="86752"/>
            <a:ext cx="2398014" cy="77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95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80" baseline="0">
          <a:solidFill>
            <a:srgbClr val="0072B9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2"/>
        </a:buClr>
        <a:buSzPct val="85000"/>
        <a:buFontTx/>
        <a:buBlip>
          <a:blip r:embed="rId13"/>
        </a:buBlip>
        <a:defRPr sz="2000" kern="1200" spc="-20" baseline="0">
          <a:solidFill>
            <a:schemeClr val="tx1">
              <a:lumMod val="85000"/>
              <a:lumOff val="15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Tx/>
        <a:buBlip>
          <a:blip r:embed="rId14"/>
        </a:buBlip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Tx/>
        <a:buBlip>
          <a:blip r:embed="rId14"/>
        </a:buBlip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Tx/>
        <a:buBlip>
          <a:blip r:embed="rId14"/>
        </a:buBlip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Tx/>
        <a:buBlip>
          <a:blip r:embed="rId14"/>
        </a:buBlip>
        <a:defRPr sz="1800" kern="1200" spc="-20" baseline="0">
          <a:solidFill>
            <a:schemeClr val="tx1">
              <a:lumMod val="85000"/>
              <a:lumOff val="15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yamane@gwu.edu" TargetMode="External"/><Relationship Id="rId2" Type="http://schemas.openxmlformats.org/officeDocument/2006/relationships/hyperlink" Target="mailto:crlanam@gw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E677-9A4F-4AAA-8982-E922B8232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4276"/>
            <a:ext cx="9144000" cy="2387600"/>
          </a:xfrm>
        </p:spPr>
        <p:txBody>
          <a:bodyPr/>
          <a:lstStyle/>
          <a:p>
            <a:r>
              <a:rPr lang="en-US" dirty="0" err="1"/>
              <a:t>CoVeRT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CPR Video Review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C6937-D115-43E9-A990-2667158E39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George Washington University</a:t>
            </a:r>
          </a:p>
          <a:p>
            <a:r>
              <a:rPr lang="en-US" dirty="0"/>
              <a:t>Emergency Medicine</a:t>
            </a:r>
          </a:p>
          <a:p>
            <a:r>
              <a:rPr lang="en-US" dirty="0"/>
              <a:t>C. Robin Lanam, MD, MBA</a:t>
            </a:r>
          </a:p>
        </p:txBody>
      </p:sp>
    </p:spTree>
    <p:extLst>
      <p:ext uri="{BB962C8B-B14F-4D97-AF65-F5344CB8AC3E}">
        <p14:creationId xmlns:p14="http://schemas.microsoft.com/office/powerpoint/2010/main" val="3068405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D3F825-098F-0F40-AA46-E0B78BF1E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E799FED-0E19-1847-97B1-70B97487D7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Contact </a:t>
            </a:r>
            <a:r>
              <a:rPr lang="en-US" dirty="0">
                <a:hlinkClick r:id="rId2"/>
              </a:rPr>
              <a:t>crlanam@gwu.edu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dyamane@gwu.edu</a:t>
            </a:r>
            <a:r>
              <a:rPr lang="en-US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138239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B8DFC91-6EC0-FA4F-A0BB-1404523FE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4689" y="1362834"/>
            <a:ext cx="5367165" cy="414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EA25B5-C7B8-7942-B3A4-46DD6F5B5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1095081"/>
            <a:ext cx="4472921" cy="1371600"/>
          </a:xfrm>
        </p:spPr>
        <p:txBody>
          <a:bodyPr>
            <a:normAutofit/>
          </a:bodyPr>
          <a:lstStyle/>
          <a:p>
            <a:r>
              <a:rPr lang="en-US" dirty="0"/>
              <a:t>CPR Video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DCAC1-88D6-954D-A9CE-EA1FF3482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24/7 monitoring of 3 resuscitation bays in ER</a:t>
            </a:r>
          </a:p>
          <a:p>
            <a:r>
              <a:rPr lang="en-US" dirty="0"/>
              <a:t>Tracking Data:</a:t>
            </a:r>
          </a:p>
          <a:p>
            <a:pPr lvl="1"/>
            <a:r>
              <a:rPr lang="en-US" dirty="0"/>
              <a:t>Demographics</a:t>
            </a:r>
          </a:p>
          <a:p>
            <a:pPr lvl="1"/>
            <a:r>
              <a:rPr lang="en-US" dirty="0"/>
              <a:t>Pre-Hospital EMS data (</a:t>
            </a:r>
            <a:r>
              <a:rPr lang="en-US" dirty="0" err="1"/>
              <a:t>ie</a:t>
            </a:r>
            <a:r>
              <a:rPr lang="en-US" dirty="0"/>
              <a:t> witnessed arrest, rhythm)</a:t>
            </a:r>
          </a:p>
          <a:p>
            <a:pPr lvl="1"/>
            <a:r>
              <a:rPr lang="en-US" dirty="0"/>
              <a:t>Time to monitor and defibrillator</a:t>
            </a:r>
          </a:p>
          <a:p>
            <a:pPr lvl="1"/>
            <a:r>
              <a:rPr lang="en-US" dirty="0"/>
              <a:t>Time to IV</a:t>
            </a:r>
          </a:p>
          <a:p>
            <a:pPr lvl="1"/>
            <a:r>
              <a:rPr lang="en-US" dirty="0"/>
              <a:t>Pulse check times</a:t>
            </a:r>
          </a:p>
          <a:p>
            <a:pPr lvl="1"/>
            <a:r>
              <a:rPr lang="en-US" dirty="0"/>
              <a:t>Use of ultrasound</a:t>
            </a:r>
          </a:p>
          <a:p>
            <a:pPr lvl="1"/>
            <a:r>
              <a:rPr lang="en-US" dirty="0"/>
              <a:t>Etiologies of delayed pulse checks</a:t>
            </a:r>
          </a:p>
          <a:p>
            <a:r>
              <a:rPr lang="en-US" dirty="0"/>
              <a:t>47 cardiac arrest patients in initial period (first 10 months), now at ~100 patients.</a:t>
            </a:r>
          </a:p>
          <a:p>
            <a:r>
              <a:rPr lang="en-US" dirty="0"/>
              <a:t>IRB for both educational and clinical intervention (IRB # 031819)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5C18-A0F0-5341-BCF9-FE87A59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703933"/>
            <a:ext cx="9792208" cy="1527078"/>
          </a:xfrm>
        </p:spPr>
        <p:txBody>
          <a:bodyPr>
            <a:normAutofit/>
          </a:bodyPr>
          <a:lstStyle/>
          <a:p>
            <a:r>
              <a:rPr lang="en-US" b="1" dirty="0" err="1"/>
              <a:t>CoVeRT</a:t>
            </a:r>
            <a:r>
              <a:rPr lang="en-US" b="1" dirty="0"/>
              <a:t>: </a:t>
            </a:r>
            <a:r>
              <a:rPr lang="en-US" dirty="0"/>
              <a:t>Resident QI in Resuscitation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67325-A958-4241-A422-E1757AC8C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807168"/>
            <a:ext cx="9792208" cy="3407862"/>
          </a:xfrm>
        </p:spPr>
        <p:txBody>
          <a:bodyPr>
            <a:normAutofit/>
          </a:bodyPr>
          <a:lstStyle/>
          <a:p>
            <a:r>
              <a:rPr lang="en-US" sz="1800" dirty="0"/>
              <a:t>Started in 2017 by three residents and and ED/</a:t>
            </a:r>
            <a:r>
              <a:rPr lang="en-US" sz="1800" dirty="0" err="1"/>
              <a:t>Crit</a:t>
            </a:r>
            <a:r>
              <a:rPr lang="en-US" sz="1800" dirty="0"/>
              <a:t> Care attending (Dr David Yamane)</a:t>
            </a:r>
          </a:p>
          <a:p>
            <a:r>
              <a:rPr lang="en-US" sz="1800" dirty="0"/>
              <a:t>Only remaining resident from initial team : Dr. C. Robin </a:t>
            </a:r>
            <a:r>
              <a:rPr lang="en-US" sz="1800" dirty="0" err="1"/>
              <a:t>Lanam</a:t>
            </a:r>
            <a:endParaRPr lang="en-US" sz="1800" dirty="0"/>
          </a:p>
          <a:p>
            <a:pPr lvl="1"/>
            <a:r>
              <a:rPr lang="en-US" sz="1600" dirty="0"/>
              <a:t>Dr </a:t>
            </a:r>
            <a:r>
              <a:rPr lang="en-US" sz="1600" dirty="0" err="1"/>
              <a:t>Lanam</a:t>
            </a:r>
            <a:r>
              <a:rPr lang="en-US" sz="1600" dirty="0"/>
              <a:t> lead the team during her PGY-3 year</a:t>
            </a:r>
          </a:p>
          <a:p>
            <a:pPr lvl="1"/>
            <a:r>
              <a:rPr lang="en-US" sz="1600" dirty="0"/>
              <a:t>Has given the most grand rounds presentations for </a:t>
            </a:r>
            <a:r>
              <a:rPr lang="en-US" sz="1600" dirty="0" err="1"/>
              <a:t>CoVeRT</a:t>
            </a:r>
            <a:r>
              <a:rPr lang="en-US" sz="1600" dirty="0"/>
              <a:t> – 4 video reviews and lectures.</a:t>
            </a:r>
          </a:p>
          <a:p>
            <a:pPr lvl="1"/>
            <a:r>
              <a:rPr lang="en-US" sz="1600" dirty="0"/>
              <a:t>Helped develop 7 abstracts and poster presentations</a:t>
            </a:r>
          </a:p>
          <a:p>
            <a:r>
              <a:rPr lang="en-US" sz="1800" dirty="0"/>
              <a:t>Currently with 6 residents – 2 residents per PGY year, recruiting interns in winter. </a:t>
            </a:r>
          </a:p>
          <a:p>
            <a:r>
              <a:rPr lang="en-US" sz="1800" dirty="0"/>
              <a:t>Various process improvements in collaboration with nursing leadership – including protocol for ECMO in CPR, dual sequential defibrillation, and nursing lead ACLS.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5AC33D3-9F15-4548-912E-0DC9940054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8" b="19039"/>
          <a:stretch/>
        </p:blipFill>
        <p:spPr bwMode="auto">
          <a:xfrm flipH="1">
            <a:off x="1347843" y="5192522"/>
            <a:ext cx="870380" cy="95731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69F08DD-BD7E-C143-B012-7C4DA78B7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9471" y="5195017"/>
            <a:ext cx="965772" cy="965772"/>
          </a:xfrm>
          <a:prstGeom prst="rect">
            <a:avLst/>
          </a:prstGeom>
          <a:noFill/>
          <a:ln w="95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id="{8E893526-09FD-9A49-85EF-C16B7AFA2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26491" y="5195017"/>
            <a:ext cx="965772" cy="96577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EEA8EB0E-2EAD-7B45-A9C7-47389A44F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00949" y="5195017"/>
            <a:ext cx="965772" cy="96577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8E4CBC5F-27EF-E643-87F1-F985D954C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75407" y="5188295"/>
            <a:ext cx="965772" cy="96577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246E7AC9-DDF9-DB4E-BECA-1D1FDD872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09701" y="5195017"/>
            <a:ext cx="965772" cy="96577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>
            <a:extLst>
              <a:ext uri="{FF2B5EF4-FFF2-40B4-BE49-F238E27FC236}">
                <a16:creationId xmlns:a16="http://schemas.microsoft.com/office/drawing/2014/main" id="{B79626ED-7D21-8045-A68A-787912038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36885" y="5188295"/>
            <a:ext cx="965772" cy="96577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49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DFC91-6EC0-FA4F-A0BB-1404523FE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637" y="2146426"/>
            <a:ext cx="3322121" cy="256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EA25B5-C7B8-7942-B3A4-46DD6F5B5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1392" y="972532"/>
            <a:ext cx="6281928" cy="1326393"/>
          </a:xfrm>
        </p:spPr>
        <p:txBody>
          <a:bodyPr>
            <a:normAutofit/>
          </a:bodyPr>
          <a:lstStyle/>
          <a:p>
            <a:r>
              <a:rPr lang="en-US" dirty="0" err="1"/>
              <a:t>CoVeRT</a:t>
            </a:r>
            <a:r>
              <a:rPr lang="en-US" dirty="0"/>
              <a:t>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DCAC1-88D6-954D-A9CE-EA1FF3482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2" y="2146426"/>
            <a:ext cx="6281928" cy="406605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u="sng" dirty="0"/>
              <a:t>Immediate Feedback:</a:t>
            </a:r>
          </a:p>
          <a:p>
            <a:pPr>
              <a:lnSpc>
                <a:spcPct val="90000"/>
              </a:lnSpc>
            </a:pPr>
            <a:r>
              <a:rPr lang="en-US" dirty="0"/>
              <a:t>Quantitative and qualitative email feedback to physician, nursing, and technicians involved after video reviewed arrests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u="sng" dirty="0"/>
              <a:t>Systematic Improvement: </a:t>
            </a:r>
          </a:p>
          <a:p>
            <a:pPr>
              <a:lnSpc>
                <a:spcPct val="90000"/>
              </a:lnSpc>
            </a:pPr>
            <a:r>
              <a:rPr lang="en-US" dirty="0"/>
              <a:t>Grand Rounds video reviews identify gaps in care – in collaboration with cardiology, cardiothoracic, critical care, and emergency department nursing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ECMO guidelines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CPR Checklist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Tidal CO2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Doppler pulse checks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Post Cardiac Arrest Cath guidelines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Ultrasound use in cardiac arrest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Nursing guided ACLS – documenting RN directs epinephrine and pulse check at MD designated intervals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2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219" y="1560837"/>
            <a:ext cx="11227323" cy="2387600"/>
          </a:xfrm>
        </p:spPr>
        <p:txBody>
          <a:bodyPr>
            <a:normAutofit/>
          </a:bodyPr>
          <a:lstStyle/>
          <a:p>
            <a:r>
              <a:rPr lang="en-US" dirty="0"/>
              <a:t>Abstracts and Cases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from our pilot year</a:t>
            </a:r>
          </a:p>
        </p:txBody>
      </p:sp>
    </p:spTree>
    <p:extLst>
      <p:ext uri="{BB962C8B-B14F-4D97-AF65-F5344CB8AC3E}">
        <p14:creationId xmlns:p14="http://schemas.microsoft.com/office/powerpoint/2010/main" val="12668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B4F62-C1A3-1C40-9747-702E3999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5498" y="727627"/>
            <a:ext cx="5395984" cy="1645920"/>
          </a:xfrm>
        </p:spPr>
        <p:txBody>
          <a:bodyPr>
            <a:normAutofit/>
          </a:bodyPr>
          <a:lstStyle/>
          <a:p>
            <a:r>
              <a:rPr lang="en-US" dirty="0"/>
              <a:t>Decreasing Pauses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30B5D16-71D6-0C4A-A121-41684F16E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199" y="2373547"/>
            <a:ext cx="4414438" cy="332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62031-C644-FC4B-9D16-9C9EB9662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014538"/>
            <a:ext cx="4957554" cy="40205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Dec 2017 - Oct 2018</a:t>
            </a:r>
          </a:p>
          <a:p>
            <a:r>
              <a:rPr lang="en-US" dirty="0"/>
              <a:t>47 patients, OHCA, video taped resuscitations</a:t>
            </a:r>
          </a:p>
          <a:p>
            <a:r>
              <a:rPr lang="en-US" dirty="0"/>
              <a:t>Patients reviewed independently by 2 reviewers for concordance</a:t>
            </a:r>
          </a:p>
          <a:p>
            <a:r>
              <a:rPr lang="en-US" dirty="0"/>
              <a:t>Pulse check time counted in seconds</a:t>
            </a:r>
          </a:p>
          <a:p>
            <a:pPr marL="0" indent="0">
              <a:buNone/>
            </a:pPr>
            <a:r>
              <a:rPr lang="en-US" dirty="0"/>
              <a:t>Results:</a:t>
            </a:r>
          </a:p>
          <a:p>
            <a:r>
              <a:rPr lang="en-US" dirty="0"/>
              <a:t>Statistically significant decrease over time</a:t>
            </a:r>
          </a:p>
          <a:p>
            <a:pPr lvl="1"/>
            <a:r>
              <a:rPr lang="en-US" dirty="0"/>
              <a:t>Spearman’s rho= -0.7871, p&lt;.01</a:t>
            </a:r>
          </a:p>
          <a:p>
            <a:endParaRPr lang="en-US" dirty="0"/>
          </a:p>
          <a:p>
            <a:r>
              <a:rPr lang="en-US" dirty="0"/>
              <a:t>Average pulse check time 14 seconds</a:t>
            </a:r>
          </a:p>
          <a:p>
            <a:pPr marL="0" indent="0">
              <a:buNone/>
            </a:pPr>
            <a:r>
              <a:rPr lang="en-US" dirty="0"/>
              <a:t>Next steps:</a:t>
            </a:r>
          </a:p>
          <a:p>
            <a:r>
              <a:rPr lang="en-US" dirty="0"/>
              <a:t>Identify causes of lengthened pulse checks, including issues with automated CPR device, procedures, and ultrasound use.</a:t>
            </a:r>
          </a:p>
          <a:p>
            <a:r>
              <a:rPr lang="en-US" dirty="0"/>
              <a:t>Shortening times using “Don’t Hesit-8”, a call for end of the pulse check at 8 seconds by documenting RN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00DA555-C2DE-5F43-907B-A2356F33511F}"/>
              </a:ext>
            </a:extLst>
          </p:cNvPr>
          <p:cNvSpPr txBox="1">
            <a:spLocks/>
          </p:cNvSpPr>
          <p:nvPr/>
        </p:nvSpPr>
        <p:spPr>
          <a:xfrm>
            <a:off x="1294715" y="1126122"/>
            <a:ext cx="4957553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Pulse Check Time</a:t>
            </a:r>
          </a:p>
        </p:txBody>
      </p:sp>
    </p:spTree>
    <p:extLst>
      <p:ext uri="{BB962C8B-B14F-4D97-AF65-F5344CB8AC3E}">
        <p14:creationId xmlns:p14="http://schemas.microsoft.com/office/powerpoint/2010/main" val="296119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94" y="1204032"/>
            <a:ext cx="3293150" cy="919373"/>
          </a:xfrm>
        </p:spPr>
        <p:txBody>
          <a:bodyPr>
            <a:noAutofit/>
          </a:bodyPr>
          <a:lstStyle/>
          <a:p>
            <a:r>
              <a:rPr lang="en-US" sz="2400" dirty="0"/>
              <a:t>Low Rate of Bystander CPR in DC Metro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B097E1CC-081B-4C14-A401-022521C75616}"/>
              </a:ext>
            </a:extLst>
          </p:cNvPr>
          <p:cNvSpPr txBox="1">
            <a:spLocks/>
          </p:cNvSpPr>
          <p:nvPr/>
        </p:nvSpPr>
        <p:spPr>
          <a:xfrm>
            <a:off x="590694" y="2123690"/>
            <a:ext cx="2312479" cy="40953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2"/>
              </a:buClr>
              <a:buSzPct val="85000"/>
              <a:buFontTx/>
              <a:buBlip>
                <a:blip r:embed="rId2"/>
              </a:buBlip>
              <a:defRPr sz="20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Blip>
                <a:blip r:embed="rId3"/>
              </a:buBlip>
              <a:defRPr sz="18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Blip>
                <a:blip r:embed="rId3"/>
              </a:buBlip>
              <a:defRPr sz="18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Blip>
                <a:blip r:embed="rId3"/>
              </a:buBlip>
              <a:defRPr sz="18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Blip>
                <a:blip r:embed="rId3"/>
              </a:buBlip>
              <a:defRPr sz="18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147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2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charset="0"/>
                <a:cs typeface="Arial" charset="0"/>
              </a:rPr>
              <a:t>2016 American Heart Association bystander CPR rate : 46/1%</a:t>
            </a:r>
          </a:p>
          <a:p>
            <a:pPr marL="33147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2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charset="0"/>
                <a:cs typeface="Arial" charset="0"/>
              </a:rPr>
              <a:t>2018 GW Hospital OHCA bystander CPR rate: 36.4% overall</a:t>
            </a:r>
          </a:p>
          <a:p>
            <a:pPr marL="33147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2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charset="0"/>
                <a:cs typeface="Arial" charset="0"/>
              </a:rPr>
              <a:t>No difference between witnessed (35%) and unwitnessed arrest (37.5)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85000"/>
              <a:buFontTx/>
              <a:buBlip>
                <a:blip r:embed="rId2"/>
              </a:buBlip>
              <a:tabLst/>
              <a:defRPr/>
            </a:pPr>
            <a:endParaRPr kumimoji="0" lang="en-US" sz="1400" b="1" i="0" u="none" strike="noStrike" kern="1200" cap="none" spc="-2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85000"/>
              <a:buFontTx/>
              <a:buNone/>
              <a:tabLst/>
              <a:defRPr/>
            </a:pPr>
            <a:r>
              <a:rPr kumimoji="0" lang="en-US" sz="1400" b="1" i="0" u="none" strike="noStrike" kern="1200" cap="none" spc="-2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charset="0"/>
                <a:cs typeface="Arial" charset="0"/>
              </a:rPr>
              <a:t>   District of Columbia:</a:t>
            </a:r>
          </a:p>
          <a:p>
            <a:pPr marL="33147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2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charset="0"/>
                <a:cs typeface="Arial" charset="0"/>
              </a:rPr>
              <a:t>DC Fire and EMS runs free CPR classes</a:t>
            </a:r>
          </a:p>
          <a:p>
            <a:pPr marL="33147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D7D31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2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charset="0"/>
                <a:cs typeface="Arial" charset="0"/>
              </a:rPr>
              <a:t>Need better community outreach and education</a:t>
            </a:r>
          </a:p>
        </p:txBody>
      </p:sp>
      <p:pic>
        <p:nvPicPr>
          <p:cNvPr id="10" name="Content Placeholder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4E30989-0F00-4682-8F27-7FB851C8D4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363429" y="1430275"/>
            <a:ext cx="7237877" cy="486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723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1702AFD-5F84-4C40-B1AA-FD1A0CEAB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99727"/>
            <a:ext cx="10058400" cy="1371600"/>
          </a:xfrm>
        </p:spPr>
        <p:txBody>
          <a:bodyPr/>
          <a:lstStyle/>
          <a:p>
            <a:r>
              <a:rPr lang="en-US" dirty="0"/>
              <a:t>Case Reports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C8A0D3A-2741-2241-A573-3AD1C2B706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628775"/>
            <a:ext cx="4148138" cy="4586631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00" u="sng" dirty="0"/>
              <a:t>CPR Induced Consciousness</a:t>
            </a:r>
          </a:p>
          <a:p>
            <a:pPr marL="0" indent="0">
              <a:buNone/>
            </a:pPr>
            <a:r>
              <a:rPr lang="en-US" dirty="0"/>
              <a:t>What is it? </a:t>
            </a:r>
          </a:p>
          <a:p>
            <a:r>
              <a:rPr lang="en-US" dirty="0"/>
              <a:t>Intentional movement, vocalizations, and memories during high quality CPR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Case: 65yo F, history of </a:t>
            </a:r>
            <a:r>
              <a:rPr lang="en-US" dirty="0" err="1"/>
              <a:t>Afib</a:t>
            </a:r>
            <a:r>
              <a:rPr lang="en-US" dirty="0"/>
              <a:t>, C/C: SOB </a:t>
            </a:r>
          </a:p>
          <a:p>
            <a:r>
              <a:rPr lang="en-US" dirty="0"/>
              <a:t>Arrest in ambulance triage</a:t>
            </a:r>
          </a:p>
          <a:p>
            <a:r>
              <a:rPr lang="en-US" dirty="0" err="1"/>
              <a:t>Vfib</a:t>
            </a:r>
            <a:r>
              <a:rPr lang="en-US" dirty="0"/>
              <a:t> on initial rhythm defibrillated</a:t>
            </a:r>
          </a:p>
          <a:p>
            <a:r>
              <a:rPr lang="en-US" dirty="0"/>
              <a:t>Intentional movements of arms and legs during CPR, stopped when CPR was held. Many pauses in CPR due to confusion. </a:t>
            </a:r>
          </a:p>
          <a:p>
            <a:r>
              <a:rPr lang="en-US" dirty="0"/>
              <a:t>Patient admitted to ICU after ACLS care for 40 minutes of refractory </a:t>
            </a:r>
            <a:r>
              <a:rPr lang="en-US" dirty="0" err="1"/>
              <a:t>Vfib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27DF8C9-AAB1-8C46-B3BD-937206EDD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0713" y="1628775"/>
            <a:ext cx="5772150" cy="4586631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00" u="sng" dirty="0"/>
              <a:t>The Lazarus Effect</a:t>
            </a:r>
          </a:p>
          <a:p>
            <a:pPr marL="0" indent="0">
              <a:buNone/>
            </a:pPr>
            <a:r>
              <a:rPr lang="en-US" dirty="0"/>
              <a:t>What is it?</a:t>
            </a:r>
          </a:p>
          <a:p>
            <a:r>
              <a:rPr lang="en-US" dirty="0"/>
              <a:t>ROSC after termination of resuscitation</a:t>
            </a:r>
          </a:p>
          <a:p>
            <a:r>
              <a:rPr lang="en-US" dirty="0"/>
              <a:t>Thought to be caused by high intrathoracic pressures reducing venous return.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Case: 68yo M, ischemic cardiomyopathy w/ AICD, came from EMS as witnessed arrest</a:t>
            </a:r>
          </a:p>
          <a:p>
            <a:r>
              <a:rPr lang="en-US" dirty="0"/>
              <a:t>Two short episodes of ROSC during 60 minutes of resuscitation </a:t>
            </a:r>
            <a:r>
              <a:rPr lang="en-US" dirty="0" err="1"/>
              <a:t>en</a:t>
            </a:r>
            <a:r>
              <a:rPr lang="en-US" dirty="0"/>
              <a:t> route with EMS</a:t>
            </a:r>
          </a:p>
          <a:p>
            <a:r>
              <a:rPr lang="en-US" dirty="0"/>
              <a:t>PEA per EMS, asystole on arrival</a:t>
            </a:r>
          </a:p>
          <a:p>
            <a:r>
              <a:rPr lang="en-US" dirty="0"/>
              <a:t>Asystole on all pulse checks, TOD called after 14 minutes of ACLS in ER. </a:t>
            </a:r>
          </a:p>
          <a:p>
            <a:r>
              <a:rPr lang="en-US" dirty="0"/>
              <a:t>One minute after TOD, patient regains pulse, noted by RN, and confirmed by MD</a:t>
            </a:r>
          </a:p>
          <a:p>
            <a:r>
              <a:rPr lang="en-US" dirty="0"/>
              <a:t>Patient admitted to ICU, developed multiorgan failure</a:t>
            </a:r>
          </a:p>
        </p:txBody>
      </p:sp>
    </p:spTree>
    <p:extLst>
      <p:ext uri="{BB962C8B-B14F-4D97-AF65-F5344CB8AC3E}">
        <p14:creationId xmlns:p14="http://schemas.microsoft.com/office/powerpoint/2010/main" val="409395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E7F7038-3A4D-584C-8C00-99AA1447D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54" y="970588"/>
            <a:ext cx="10996291" cy="919373"/>
          </a:xfrm>
        </p:spPr>
        <p:txBody>
          <a:bodyPr/>
          <a:lstStyle/>
          <a:p>
            <a:r>
              <a:rPr lang="en-US" dirty="0"/>
              <a:t>Abstracts and Presentations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5FF0D-EE77-274B-B1E4-28463BB7D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5214"/>
            <a:ext cx="10058400" cy="4054793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dirty="0"/>
              <a:t>Evan Kuhl, Carolyn Robin </a:t>
            </a:r>
            <a:r>
              <a:rPr lang="en-US" dirty="0" err="1"/>
              <a:t>Lanam</a:t>
            </a:r>
            <a:r>
              <a:rPr lang="en-US" dirty="0"/>
              <a:t>, David Yamane “Purposeful movements during CPR masquerading as ROSC” Poster presentation, 2018 American Medical Association Research Symposium, National Harbor, Maryland November 9</a:t>
            </a:r>
            <a:r>
              <a:rPr lang="en-US" baseline="30000" dirty="0"/>
              <a:t>th</a:t>
            </a:r>
            <a:r>
              <a:rPr lang="en-US" dirty="0"/>
              <a:t>, 2018</a:t>
            </a:r>
          </a:p>
          <a:p>
            <a:pPr fontAlgn="base"/>
            <a:r>
              <a:rPr lang="en-US" dirty="0"/>
              <a:t>Carolyn Robin </a:t>
            </a:r>
            <a:r>
              <a:rPr lang="en-US" dirty="0" err="1"/>
              <a:t>Lanam</a:t>
            </a:r>
            <a:r>
              <a:rPr lang="en-US" dirty="0"/>
              <a:t>, David Yamane “Life After Death, The Lazarus Phenomenon” Poster presentation, 2018 American Medical Association Research Symposium, National Harbor, Maryland November 9</a:t>
            </a:r>
            <a:r>
              <a:rPr lang="en-US" baseline="30000" dirty="0"/>
              <a:t>th</a:t>
            </a:r>
            <a:r>
              <a:rPr lang="en-US" dirty="0"/>
              <a:t>, 2018</a:t>
            </a:r>
          </a:p>
          <a:p>
            <a:pPr fontAlgn="base"/>
            <a:r>
              <a:rPr lang="en-US" dirty="0"/>
              <a:t>JLA </a:t>
            </a:r>
            <a:r>
              <a:rPr lang="en-US" dirty="0" err="1"/>
              <a:t>Rabjohns</a:t>
            </a:r>
            <a:r>
              <a:rPr lang="en-US" dirty="0"/>
              <a:t>, E Kuhl, CR </a:t>
            </a:r>
            <a:r>
              <a:rPr lang="en-US" dirty="0" err="1"/>
              <a:t>Lanam</a:t>
            </a:r>
            <a:r>
              <a:rPr lang="en-US" dirty="0"/>
              <a:t>, N Sullivan, P McCarville, D Yamane “Adult CPR Video Review Improves Resident Knowledge” Poster Presentation, 2019 American Academy of Emergency Medicine Annual Conference, Las Vegas, NV March 11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pPr fontAlgn="base"/>
            <a:r>
              <a:rPr lang="en-US" dirty="0"/>
              <a:t>E Kuhl, CR </a:t>
            </a:r>
            <a:r>
              <a:rPr lang="en-US" dirty="0" err="1"/>
              <a:t>Lanam</a:t>
            </a:r>
            <a:r>
              <a:rPr lang="en-US" dirty="0"/>
              <a:t>, JLA </a:t>
            </a:r>
            <a:r>
              <a:rPr lang="en-US" dirty="0" err="1"/>
              <a:t>Rabjohns</a:t>
            </a:r>
            <a:r>
              <a:rPr lang="en-US" dirty="0"/>
              <a:t>, N Sullivan, P McCarville, A Rahimi-</a:t>
            </a:r>
            <a:r>
              <a:rPr lang="en-US" dirty="0" err="1"/>
              <a:t>Raber</a:t>
            </a:r>
            <a:r>
              <a:rPr lang="en-US" dirty="0"/>
              <a:t>, C Payette, D Yamane. “A Unique Video-Review Curriculum to Improve Resident Education and Quality Metrics in Cardiac Arrest” Poster Presentation, 2019 CORD Academic Assembly, Seattle, WA; April 1st, 2019</a:t>
            </a:r>
          </a:p>
          <a:p>
            <a:pPr fontAlgn="base"/>
            <a:r>
              <a:rPr lang="en-US" dirty="0"/>
              <a:t>JLA </a:t>
            </a:r>
            <a:r>
              <a:rPr lang="en-US" dirty="0" err="1"/>
              <a:t>Rabjohns</a:t>
            </a:r>
            <a:r>
              <a:rPr lang="en-US" dirty="0"/>
              <a:t>, E Kuhl, CR </a:t>
            </a:r>
            <a:r>
              <a:rPr lang="en-US" dirty="0" err="1"/>
              <a:t>Lanam</a:t>
            </a:r>
            <a:r>
              <a:rPr lang="en-US" dirty="0"/>
              <a:t>, N Sullivan, P McCarville, D Yamane “Adult CPR Video Review Improves Resident Knowledge” Poster Presentation, 2019 GW Research Day; Washington, DC; April 10th, 2019.</a:t>
            </a:r>
          </a:p>
          <a:p>
            <a:pPr fontAlgn="base"/>
            <a:r>
              <a:rPr lang="en-US" dirty="0"/>
              <a:t>N Sullivan, C </a:t>
            </a:r>
            <a:r>
              <a:rPr lang="en-US" dirty="0" err="1"/>
              <a:t>Lanam</a:t>
            </a:r>
            <a:r>
              <a:rPr lang="en-US" dirty="0"/>
              <a:t>, D Yamane, E Kuhl, JLA </a:t>
            </a:r>
            <a:r>
              <a:rPr lang="en-US" dirty="0" err="1"/>
              <a:t>Rabjohns</a:t>
            </a:r>
            <a:r>
              <a:rPr lang="en-US" dirty="0"/>
              <a:t>, P McCarville, C Payette, A Rahimi-Saber, Pulse Check Improvement Through Video Analysis and Feedback. In: SAEM; May 14-18, 2019; Las Vegas, NV</a:t>
            </a:r>
          </a:p>
          <a:p>
            <a:r>
              <a:rPr lang="en-US" dirty="0"/>
              <a:t>P McCarville, C Payette, J </a:t>
            </a:r>
            <a:r>
              <a:rPr lang="en-US" dirty="0" err="1"/>
              <a:t>Rabjohns</a:t>
            </a:r>
            <a:r>
              <a:rPr lang="en-US" dirty="0"/>
              <a:t>, CR </a:t>
            </a:r>
            <a:r>
              <a:rPr lang="en-US" dirty="0" err="1"/>
              <a:t>Lanam</a:t>
            </a:r>
            <a:r>
              <a:rPr lang="en-US" dirty="0"/>
              <a:t>, A Sparks, D </a:t>
            </a:r>
            <a:r>
              <a:rPr lang="en-US" dirty="0" err="1"/>
              <a:t>Yamane“The</a:t>
            </a:r>
            <a:r>
              <a:rPr lang="en-US" dirty="0"/>
              <a:t> Need for Public Awareness in the Washington D.C. Community for Witnessed Cardiac Arrest.”  In: Poster presentation SAEM; May 14-18, 2019; Las Vegas, NV</a:t>
            </a:r>
          </a:p>
        </p:txBody>
      </p:sp>
    </p:spTree>
    <p:extLst>
      <p:ext uri="{BB962C8B-B14F-4D97-AF65-F5344CB8AC3E}">
        <p14:creationId xmlns:p14="http://schemas.microsoft.com/office/powerpoint/2010/main" val="15831072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986</Words>
  <Application>Microsoft Office PowerPoint</Application>
  <PresentationFormat>Widescreen</PresentationFormat>
  <Paragraphs>96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Custom Design</vt:lpstr>
      <vt:lpstr>CoVeRT: CPR Video Review Team</vt:lpstr>
      <vt:lpstr>CPR Video Review</vt:lpstr>
      <vt:lpstr>CoVeRT: Resident QI in Resuscitation</vt:lpstr>
      <vt:lpstr>CoVeRT Interventions</vt:lpstr>
      <vt:lpstr>Abstracts and Cases</vt:lpstr>
      <vt:lpstr>Decreasing Pauses</vt:lpstr>
      <vt:lpstr>Low Rate of Bystander CPR in DC Metro</vt:lpstr>
      <vt:lpstr>Case Reports</vt:lpstr>
      <vt:lpstr>Abstracts and Presentations</vt:lpstr>
      <vt:lpstr>More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CoVeRT: CPR Video Review Team</dc:title>
  <dc:creator>Joseph Kennedy</dc:creator>
  <cp:lastModifiedBy>Joseph Kennedy</cp:lastModifiedBy>
  <cp:revision>1</cp:revision>
  <dcterms:created xsi:type="dcterms:W3CDTF">2021-03-29T14:58:19Z</dcterms:created>
  <dcterms:modified xsi:type="dcterms:W3CDTF">2021-03-29T14:59:30Z</dcterms:modified>
</cp:coreProperties>
</file>