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59"/>
  </p:notesMasterIdLst>
  <p:sldIdLst>
    <p:sldId id="256" r:id="rId2"/>
    <p:sldId id="273" r:id="rId3"/>
    <p:sldId id="319" r:id="rId4"/>
    <p:sldId id="287" r:id="rId5"/>
    <p:sldId id="265" r:id="rId6"/>
    <p:sldId id="284" r:id="rId7"/>
    <p:sldId id="283" r:id="rId8"/>
    <p:sldId id="309" r:id="rId9"/>
    <p:sldId id="286" r:id="rId10"/>
    <p:sldId id="288" r:id="rId11"/>
    <p:sldId id="289" r:id="rId12"/>
    <p:sldId id="291" r:id="rId13"/>
    <p:sldId id="278" r:id="rId14"/>
    <p:sldId id="279" r:id="rId15"/>
    <p:sldId id="269" r:id="rId16"/>
    <p:sldId id="268" r:id="rId17"/>
    <p:sldId id="302" r:id="rId18"/>
    <p:sldId id="280" r:id="rId19"/>
    <p:sldId id="281" r:id="rId20"/>
    <p:sldId id="282" r:id="rId21"/>
    <p:sldId id="276" r:id="rId22"/>
    <p:sldId id="290" r:id="rId23"/>
    <p:sldId id="274" r:id="rId24"/>
    <p:sldId id="277" r:id="rId25"/>
    <p:sldId id="272" r:id="rId26"/>
    <p:sldId id="294" r:id="rId27"/>
    <p:sldId id="303" r:id="rId28"/>
    <p:sldId id="266" r:id="rId29"/>
    <p:sldId id="317" r:id="rId30"/>
    <p:sldId id="262" r:id="rId31"/>
    <p:sldId id="267" r:id="rId32"/>
    <p:sldId id="308" r:id="rId33"/>
    <p:sldId id="315" r:id="rId34"/>
    <p:sldId id="316" r:id="rId35"/>
    <p:sldId id="295" r:id="rId36"/>
    <p:sldId id="258" r:id="rId37"/>
    <p:sldId id="259" r:id="rId38"/>
    <p:sldId id="296" r:id="rId39"/>
    <p:sldId id="297" r:id="rId40"/>
    <p:sldId id="300" r:id="rId41"/>
    <p:sldId id="298" r:id="rId42"/>
    <p:sldId id="260" r:id="rId43"/>
    <p:sldId id="312" r:id="rId44"/>
    <p:sldId id="314" r:id="rId45"/>
    <p:sldId id="313" r:id="rId46"/>
    <p:sldId id="311" r:id="rId47"/>
    <p:sldId id="310" r:id="rId48"/>
    <p:sldId id="301" r:id="rId49"/>
    <p:sldId id="304" r:id="rId50"/>
    <p:sldId id="305" r:id="rId51"/>
    <p:sldId id="306" r:id="rId52"/>
    <p:sldId id="307" r:id="rId53"/>
    <p:sldId id="264" r:id="rId54"/>
    <p:sldId id="293" r:id="rId55"/>
    <p:sldId id="263" r:id="rId56"/>
    <p:sldId id="261" r:id="rId57"/>
    <p:sldId id="318"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416"/>
    <a:srgbClr val="EBEBEB"/>
    <a:srgbClr val="D5D5D5"/>
    <a:srgbClr val="FF3300"/>
    <a:srgbClr val="A5A5A5"/>
    <a:srgbClr val="516AAC"/>
    <a:srgbClr val="4B6AAC"/>
    <a:srgbClr val="BABA37"/>
    <a:srgbClr val="A5ED9C"/>
    <a:srgbClr val="71F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33" autoAdjust="0"/>
  </p:normalViewPr>
  <p:slideViewPr>
    <p:cSldViewPr snapToGrid="0">
      <p:cViewPr varScale="1">
        <p:scale>
          <a:sx n="53" d="100"/>
          <a:sy n="53" d="100"/>
        </p:scale>
        <p:origin x="11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585ED-E278-4858-9A6B-CD7804BE5274}" type="doc">
      <dgm:prSet loTypeId="urn:microsoft.com/office/officeart/2005/8/layout/target1" loCatId="relationship" qsTypeId="urn:microsoft.com/office/officeart/2005/8/quickstyle/simple5" qsCatId="simple" csTypeId="urn:microsoft.com/office/officeart/2005/8/colors/accent5_5" csCatId="accent5" phldr="1"/>
      <dgm:spPr/>
    </dgm:pt>
    <dgm:pt modelId="{8491D827-CAEF-4D01-899F-61488702F434}">
      <dgm:prSet phldrT="[Text]" custT="1"/>
      <dgm:spPr/>
      <dgm:t>
        <a:bodyPr/>
        <a:lstStyle/>
        <a:p>
          <a:r>
            <a:rPr lang="en-US" sz="2800" dirty="0"/>
            <a:t>Bomb Site</a:t>
          </a:r>
        </a:p>
      </dgm:t>
    </dgm:pt>
    <dgm:pt modelId="{CEEEE2C5-17D9-4B9E-9165-94A0495F7FE5}" type="parTrans" cxnId="{54C0337E-372C-41DE-A163-C995450D23A7}">
      <dgm:prSet/>
      <dgm:spPr/>
      <dgm:t>
        <a:bodyPr/>
        <a:lstStyle/>
        <a:p>
          <a:endParaRPr lang="en-US"/>
        </a:p>
      </dgm:t>
    </dgm:pt>
    <dgm:pt modelId="{DFDCFC78-0192-4AAD-BA22-B23263A695A4}" type="sibTrans" cxnId="{54C0337E-372C-41DE-A163-C995450D23A7}">
      <dgm:prSet/>
      <dgm:spPr/>
      <dgm:t>
        <a:bodyPr/>
        <a:lstStyle/>
        <a:p>
          <a:endParaRPr lang="en-US"/>
        </a:p>
      </dgm:t>
    </dgm:pt>
    <dgm:pt modelId="{874DA32A-8F06-4D84-9484-40DF3F705DA2}">
      <dgm:prSet phldrT="[Text]" custT="1"/>
      <dgm:spPr/>
      <dgm:t>
        <a:bodyPr/>
        <a:lstStyle/>
        <a:p>
          <a:r>
            <a:rPr lang="en-US" sz="2800" kern="1200">
              <a:latin typeface="Calibri" panose="020F0502020204030204"/>
              <a:ea typeface="+mn-ea"/>
              <a:cs typeface="+mn-cs"/>
            </a:rPr>
            <a:t>Severe</a:t>
          </a:r>
          <a:r>
            <a:rPr lang="en-US" sz="2100" kern="1200"/>
            <a:t> </a:t>
          </a:r>
          <a:r>
            <a:rPr lang="en-US" sz="2800" kern="1200">
              <a:latin typeface="Calibri" panose="020F0502020204030204"/>
              <a:ea typeface="+mn-ea"/>
              <a:cs typeface="+mn-cs"/>
            </a:rPr>
            <a:t>Shockwave</a:t>
          </a:r>
          <a:r>
            <a:rPr lang="en-US" sz="2100" kern="1200"/>
            <a:t> </a:t>
          </a:r>
          <a:r>
            <a:rPr lang="en-US" sz="2800" kern="1200">
              <a:latin typeface="Calibri" panose="020F0502020204030204"/>
              <a:ea typeface="+mn-ea"/>
              <a:cs typeface="+mn-cs"/>
            </a:rPr>
            <a:t>Zone</a:t>
          </a:r>
          <a:endParaRPr lang="en-US" sz="2800" kern="1200" dirty="0">
            <a:latin typeface="Calibri" panose="020F0502020204030204"/>
            <a:ea typeface="+mn-ea"/>
            <a:cs typeface="+mn-cs"/>
          </a:endParaRPr>
        </a:p>
      </dgm:t>
    </dgm:pt>
    <dgm:pt modelId="{3462A894-37AD-4271-8BE0-51335B3FF12E}" type="parTrans" cxnId="{9CB186FE-CEA5-4120-A3E8-CC589073AEB0}">
      <dgm:prSet/>
      <dgm:spPr/>
      <dgm:t>
        <a:bodyPr/>
        <a:lstStyle/>
        <a:p>
          <a:endParaRPr lang="en-US"/>
        </a:p>
      </dgm:t>
    </dgm:pt>
    <dgm:pt modelId="{86951E1D-40E3-445B-90D5-997F0AB1D2DC}" type="sibTrans" cxnId="{9CB186FE-CEA5-4120-A3E8-CC589073AEB0}">
      <dgm:prSet/>
      <dgm:spPr/>
      <dgm:t>
        <a:bodyPr/>
        <a:lstStyle/>
        <a:p>
          <a:endParaRPr lang="en-US"/>
        </a:p>
      </dgm:t>
    </dgm:pt>
    <dgm:pt modelId="{3B6E5633-76B5-4E8B-984C-C05AA6803BBD}">
      <dgm:prSet phldrT="[Text]" custT="1"/>
      <dgm:spPr/>
      <dgm:t>
        <a:bodyPr/>
        <a:lstStyle/>
        <a:p>
          <a:r>
            <a:rPr lang="en-US" sz="2800" kern="1200">
              <a:latin typeface="Calibri" panose="020F0502020204030204"/>
              <a:ea typeface="+mn-ea"/>
              <a:cs typeface="+mn-cs"/>
            </a:rPr>
            <a:t>Lethal</a:t>
          </a:r>
          <a:r>
            <a:rPr lang="en-US" sz="2100" kern="1200"/>
            <a:t> </a:t>
          </a:r>
          <a:r>
            <a:rPr lang="en-US" sz="2800" kern="1200">
              <a:latin typeface="Calibri" panose="020F0502020204030204"/>
              <a:ea typeface="+mn-ea"/>
              <a:cs typeface="+mn-cs"/>
            </a:rPr>
            <a:t>Radiation</a:t>
          </a:r>
          <a:r>
            <a:rPr lang="en-US" sz="2100" kern="1200"/>
            <a:t> </a:t>
          </a:r>
          <a:r>
            <a:rPr lang="en-US" sz="2800" kern="1200">
              <a:latin typeface="Calibri" panose="020F0502020204030204"/>
              <a:ea typeface="+mn-ea"/>
              <a:cs typeface="+mn-cs"/>
            </a:rPr>
            <a:t>Zone</a:t>
          </a:r>
          <a:endParaRPr lang="en-US" sz="2800" kern="1200" dirty="0">
            <a:latin typeface="Calibri" panose="020F0502020204030204"/>
            <a:ea typeface="+mn-ea"/>
            <a:cs typeface="+mn-cs"/>
          </a:endParaRPr>
        </a:p>
      </dgm:t>
    </dgm:pt>
    <dgm:pt modelId="{3BD5ECBF-E3F9-4ADC-B76A-79F3354DE2F6}" type="parTrans" cxnId="{D7E461CE-C265-4F56-980F-830519617D2D}">
      <dgm:prSet/>
      <dgm:spPr/>
      <dgm:t>
        <a:bodyPr/>
        <a:lstStyle/>
        <a:p>
          <a:endParaRPr lang="en-US"/>
        </a:p>
      </dgm:t>
    </dgm:pt>
    <dgm:pt modelId="{53BA31E7-9020-48C4-A631-B70E89811809}" type="sibTrans" cxnId="{D7E461CE-C265-4F56-980F-830519617D2D}">
      <dgm:prSet/>
      <dgm:spPr/>
      <dgm:t>
        <a:bodyPr/>
        <a:lstStyle/>
        <a:p>
          <a:endParaRPr lang="en-US"/>
        </a:p>
      </dgm:t>
    </dgm:pt>
    <dgm:pt modelId="{833B831A-2443-4C63-BE14-9835C9FFEC29}">
      <dgm:prSet phldrT="[Text]" custT="1"/>
      <dgm:spPr/>
      <dgm:t>
        <a:bodyPr/>
        <a:lstStyle/>
        <a:p>
          <a:r>
            <a:rPr lang="en-US" sz="2800" kern="1200" dirty="0">
              <a:latin typeface="Calibri" panose="020F0502020204030204"/>
              <a:ea typeface="+mn-ea"/>
              <a:cs typeface="+mn-cs"/>
            </a:rPr>
            <a:t>Severe</a:t>
          </a:r>
          <a:r>
            <a:rPr lang="en-US" sz="2100" kern="1200" dirty="0"/>
            <a:t> </a:t>
          </a:r>
          <a:r>
            <a:rPr lang="en-US" sz="2800" kern="1200" dirty="0">
              <a:latin typeface="Calibri" panose="020F0502020204030204"/>
              <a:ea typeface="+mn-ea"/>
              <a:cs typeface="+mn-cs"/>
            </a:rPr>
            <a:t>Thermal</a:t>
          </a:r>
          <a:r>
            <a:rPr lang="en-US" sz="2100" kern="1200" dirty="0"/>
            <a:t> </a:t>
          </a:r>
          <a:r>
            <a:rPr lang="en-US" sz="2800" kern="1200" dirty="0">
              <a:latin typeface="Calibri" panose="020F0502020204030204"/>
              <a:ea typeface="+mn-ea"/>
              <a:cs typeface="+mn-cs"/>
            </a:rPr>
            <a:t>Zone</a:t>
          </a:r>
        </a:p>
      </dgm:t>
    </dgm:pt>
    <dgm:pt modelId="{64272A8F-1C73-4155-BAAC-2227F29D185C}" type="parTrans" cxnId="{8BBCDB11-DFD9-40F9-9971-056AE78175C2}">
      <dgm:prSet/>
      <dgm:spPr/>
      <dgm:t>
        <a:bodyPr/>
        <a:lstStyle/>
        <a:p>
          <a:endParaRPr lang="en-US"/>
        </a:p>
      </dgm:t>
    </dgm:pt>
    <dgm:pt modelId="{CC8BFC52-0703-4443-965E-C03FAD1B19E7}" type="sibTrans" cxnId="{8BBCDB11-DFD9-40F9-9971-056AE78175C2}">
      <dgm:prSet/>
      <dgm:spPr/>
      <dgm:t>
        <a:bodyPr/>
        <a:lstStyle/>
        <a:p>
          <a:endParaRPr lang="en-US"/>
        </a:p>
      </dgm:t>
    </dgm:pt>
    <dgm:pt modelId="{CB7BDDF5-E25E-4E91-BCEF-ED42DACC3048}" type="pres">
      <dgm:prSet presAssocID="{B03585ED-E278-4858-9A6B-CD7804BE5274}" presName="composite" presStyleCnt="0">
        <dgm:presLayoutVars>
          <dgm:chMax val="5"/>
          <dgm:dir/>
          <dgm:resizeHandles val="exact"/>
        </dgm:presLayoutVars>
      </dgm:prSet>
      <dgm:spPr/>
    </dgm:pt>
    <dgm:pt modelId="{5096ADE8-F731-4EA1-AB4B-94DC1202ED07}" type="pres">
      <dgm:prSet presAssocID="{8491D827-CAEF-4D01-899F-61488702F434}" presName="circle1" presStyleLbl="lnNode1" presStyleIdx="0" presStyleCnt="4"/>
      <dgm:spPr/>
    </dgm:pt>
    <dgm:pt modelId="{EC9B6DD5-632E-45FC-9A33-9EDEBA4FB1BC}" type="pres">
      <dgm:prSet presAssocID="{8491D827-CAEF-4D01-899F-61488702F434}" presName="text1" presStyleLbl="revTx" presStyleIdx="0" presStyleCnt="4" custLinFactNeighborX="-12670" custLinFactNeighborY="-9044">
        <dgm:presLayoutVars>
          <dgm:bulletEnabled val="1"/>
        </dgm:presLayoutVars>
      </dgm:prSet>
      <dgm:spPr/>
    </dgm:pt>
    <dgm:pt modelId="{CA9BA76A-353A-480D-872B-6EC94BF49101}" type="pres">
      <dgm:prSet presAssocID="{8491D827-CAEF-4D01-899F-61488702F434}" presName="line1" presStyleLbl="callout" presStyleIdx="0" presStyleCnt="8"/>
      <dgm:spPr/>
    </dgm:pt>
    <dgm:pt modelId="{9E94F572-7472-4C24-B66A-C15775FDED53}" type="pres">
      <dgm:prSet presAssocID="{8491D827-CAEF-4D01-899F-61488702F434}" presName="d1" presStyleLbl="callout" presStyleIdx="1" presStyleCnt="8"/>
      <dgm:spPr/>
    </dgm:pt>
    <dgm:pt modelId="{DD8A4BB8-E4B0-47D1-A95C-F99BDF065395}" type="pres">
      <dgm:prSet presAssocID="{874DA32A-8F06-4D84-9484-40DF3F705DA2}" presName="circle2" presStyleLbl="lnNode1" presStyleIdx="1" presStyleCnt="4"/>
      <dgm:spPr/>
    </dgm:pt>
    <dgm:pt modelId="{9DD58C07-40FD-45E6-B681-062222165958}" type="pres">
      <dgm:prSet presAssocID="{874DA32A-8F06-4D84-9484-40DF3F705DA2}" presName="text2" presStyleLbl="revTx" presStyleIdx="1" presStyleCnt="4" custScaleX="155985">
        <dgm:presLayoutVars>
          <dgm:bulletEnabled val="1"/>
        </dgm:presLayoutVars>
      </dgm:prSet>
      <dgm:spPr/>
    </dgm:pt>
    <dgm:pt modelId="{A80E6735-C72F-428D-9255-59DE0AF5D776}" type="pres">
      <dgm:prSet presAssocID="{874DA32A-8F06-4D84-9484-40DF3F705DA2}" presName="line2" presStyleLbl="callout" presStyleIdx="2" presStyleCnt="8"/>
      <dgm:spPr/>
    </dgm:pt>
    <dgm:pt modelId="{6FFF70F6-9DF7-4B2E-93C1-AE9247CE2A3A}" type="pres">
      <dgm:prSet presAssocID="{874DA32A-8F06-4D84-9484-40DF3F705DA2}" presName="d2" presStyleLbl="callout" presStyleIdx="3" presStyleCnt="8"/>
      <dgm:spPr/>
    </dgm:pt>
    <dgm:pt modelId="{B1DF7848-253D-495C-821B-64D1EA7B0181}" type="pres">
      <dgm:prSet presAssocID="{3B6E5633-76B5-4E8B-984C-C05AA6803BBD}" presName="circle3" presStyleLbl="lnNode1" presStyleIdx="2" presStyleCnt="4"/>
      <dgm:spPr/>
    </dgm:pt>
    <dgm:pt modelId="{739B9E28-906C-473E-AC27-0A3085C2DE1A}" type="pres">
      <dgm:prSet presAssocID="{3B6E5633-76B5-4E8B-984C-C05AA6803BBD}" presName="text3" presStyleLbl="revTx" presStyleIdx="2" presStyleCnt="4" custScaleX="152662">
        <dgm:presLayoutVars>
          <dgm:bulletEnabled val="1"/>
        </dgm:presLayoutVars>
      </dgm:prSet>
      <dgm:spPr/>
    </dgm:pt>
    <dgm:pt modelId="{D760B048-301E-4D18-BD21-EF211BA302A9}" type="pres">
      <dgm:prSet presAssocID="{3B6E5633-76B5-4E8B-984C-C05AA6803BBD}" presName="line3" presStyleLbl="callout" presStyleIdx="4" presStyleCnt="8"/>
      <dgm:spPr/>
    </dgm:pt>
    <dgm:pt modelId="{08881ED3-42DC-4192-B13E-10BDF76FF34D}" type="pres">
      <dgm:prSet presAssocID="{3B6E5633-76B5-4E8B-984C-C05AA6803BBD}" presName="d3" presStyleLbl="callout" presStyleIdx="5" presStyleCnt="8"/>
      <dgm:spPr/>
    </dgm:pt>
    <dgm:pt modelId="{919CC049-74A1-46EA-A196-8D180DE65B9D}" type="pres">
      <dgm:prSet presAssocID="{833B831A-2443-4C63-BE14-9835C9FFEC29}" presName="circle4" presStyleLbl="lnNode1" presStyleIdx="3" presStyleCnt="4"/>
      <dgm:spPr/>
    </dgm:pt>
    <dgm:pt modelId="{DED040F2-5434-45D4-960E-39B880C1087D}" type="pres">
      <dgm:prSet presAssocID="{833B831A-2443-4C63-BE14-9835C9FFEC29}" presName="text4" presStyleLbl="revTx" presStyleIdx="3" presStyleCnt="4" custScaleX="134329">
        <dgm:presLayoutVars>
          <dgm:bulletEnabled val="1"/>
        </dgm:presLayoutVars>
      </dgm:prSet>
      <dgm:spPr/>
    </dgm:pt>
    <dgm:pt modelId="{8FF17FCB-9254-4F64-8C5D-4CE94110BC0B}" type="pres">
      <dgm:prSet presAssocID="{833B831A-2443-4C63-BE14-9835C9FFEC29}" presName="line4" presStyleLbl="callout" presStyleIdx="6" presStyleCnt="8"/>
      <dgm:spPr/>
    </dgm:pt>
    <dgm:pt modelId="{B5404741-E551-4A48-9CA3-A40D4BA5F4DA}" type="pres">
      <dgm:prSet presAssocID="{833B831A-2443-4C63-BE14-9835C9FFEC29}" presName="d4" presStyleLbl="callout" presStyleIdx="7" presStyleCnt="8"/>
      <dgm:spPr/>
    </dgm:pt>
  </dgm:ptLst>
  <dgm:cxnLst>
    <dgm:cxn modelId="{62546607-64C8-4CE9-B651-96794068C511}" type="presOf" srcId="{833B831A-2443-4C63-BE14-9835C9FFEC29}" destId="{DED040F2-5434-45D4-960E-39B880C1087D}" srcOrd="0" destOrd="0" presId="urn:microsoft.com/office/officeart/2005/8/layout/target1"/>
    <dgm:cxn modelId="{8BBCDB11-DFD9-40F9-9971-056AE78175C2}" srcId="{B03585ED-E278-4858-9A6B-CD7804BE5274}" destId="{833B831A-2443-4C63-BE14-9835C9FFEC29}" srcOrd="3" destOrd="0" parTransId="{64272A8F-1C73-4155-BAAC-2227F29D185C}" sibTransId="{CC8BFC52-0703-4443-965E-C03FAD1B19E7}"/>
    <dgm:cxn modelId="{54C0337E-372C-41DE-A163-C995450D23A7}" srcId="{B03585ED-E278-4858-9A6B-CD7804BE5274}" destId="{8491D827-CAEF-4D01-899F-61488702F434}" srcOrd="0" destOrd="0" parTransId="{CEEEE2C5-17D9-4B9E-9165-94A0495F7FE5}" sibTransId="{DFDCFC78-0192-4AAD-BA22-B23263A695A4}"/>
    <dgm:cxn modelId="{F365618C-DBC0-452D-B6A4-650715C61EDA}" type="presOf" srcId="{B03585ED-E278-4858-9A6B-CD7804BE5274}" destId="{CB7BDDF5-E25E-4E91-BCEF-ED42DACC3048}" srcOrd="0" destOrd="0" presId="urn:microsoft.com/office/officeart/2005/8/layout/target1"/>
    <dgm:cxn modelId="{4ACDB394-EE16-4CF8-816A-168E815E15B2}" type="presOf" srcId="{8491D827-CAEF-4D01-899F-61488702F434}" destId="{EC9B6DD5-632E-45FC-9A33-9EDEBA4FB1BC}" srcOrd="0" destOrd="0" presId="urn:microsoft.com/office/officeart/2005/8/layout/target1"/>
    <dgm:cxn modelId="{4B5881BF-BE9E-4EAA-963F-0369A1091117}" type="presOf" srcId="{874DA32A-8F06-4D84-9484-40DF3F705DA2}" destId="{9DD58C07-40FD-45E6-B681-062222165958}" srcOrd="0" destOrd="0" presId="urn:microsoft.com/office/officeart/2005/8/layout/target1"/>
    <dgm:cxn modelId="{6808E3C6-2304-4E0D-AF1C-E844056E429E}" type="presOf" srcId="{3B6E5633-76B5-4E8B-984C-C05AA6803BBD}" destId="{739B9E28-906C-473E-AC27-0A3085C2DE1A}" srcOrd="0" destOrd="0" presId="urn:microsoft.com/office/officeart/2005/8/layout/target1"/>
    <dgm:cxn modelId="{D7E461CE-C265-4F56-980F-830519617D2D}" srcId="{B03585ED-E278-4858-9A6B-CD7804BE5274}" destId="{3B6E5633-76B5-4E8B-984C-C05AA6803BBD}" srcOrd="2" destOrd="0" parTransId="{3BD5ECBF-E3F9-4ADC-B76A-79F3354DE2F6}" sibTransId="{53BA31E7-9020-48C4-A631-B70E89811809}"/>
    <dgm:cxn modelId="{9CB186FE-CEA5-4120-A3E8-CC589073AEB0}" srcId="{B03585ED-E278-4858-9A6B-CD7804BE5274}" destId="{874DA32A-8F06-4D84-9484-40DF3F705DA2}" srcOrd="1" destOrd="0" parTransId="{3462A894-37AD-4271-8BE0-51335B3FF12E}" sibTransId="{86951E1D-40E3-445B-90D5-997F0AB1D2DC}"/>
    <dgm:cxn modelId="{15D221BE-BCF4-4AA3-B079-0B1D8B0B55C7}" type="presParOf" srcId="{CB7BDDF5-E25E-4E91-BCEF-ED42DACC3048}" destId="{5096ADE8-F731-4EA1-AB4B-94DC1202ED07}" srcOrd="0" destOrd="0" presId="urn:microsoft.com/office/officeart/2005/8/layout/target1"/>
    <dgm:cxn modelId="{199EDC8D-EB4A-42A2-ACE5-12C12992D092}" type="presParOf" srcId="{CB7BDDF5-E25E-4E91-BCEF-ED42DACC3048}" destId="{EC9B6DD5-632E-45FC-9A33-9EDEBA4FB1BC}" srcOrd="1" destOrd="0" presId="urn:microsoft.com/office/officeart/2005/8/layout/target1"/>
    <dgm:cxn modelId="{F05F892A-D7B6-41A1-B710-A1133B637E0C}" type="presParOf" srcId="{CB7BDDF5-E25E-4E91-BCEF-ED42DACC3048}" destId="{CA9BA76A-353A-480D-872B-6EC94BF49101}" srcOrd="2" destOrd="0" presId="urn:microsoft.com/office/officeart/2005/8/layout/target1"/>
    <dgm:cxn modelId="{D3CD8FE3-44B8-4C93-9074-1A7BA940F702}" type="presParOf" srcId="{CB7BDDF5-E25E-4E91-BCEF-ED42DACC3048}" destId="{9E94F572-7472-4C24-B66A-C15775FDED53}" srcOrd="3" destOrd="0" presId="urn:microsoft.com/office/officeart/2005/8/layout/target1"/>
    <dgm:cxn modelId="{B9DC6B1D-34EB-4FFD-90D3-425FB477529E}" type="presParOf" srcId="{CB7BDDF5-E25E-4E91-BCEF-ED42DACC3048}" destId="{DD8A4BB8-E4B0-47D1-A95C-F99BDF065395}" srcOrd="4" destOrd="0" presId="urn:microsoft.com/office/officeart/2005/8/layout/target1"/>
    <dgm:cxn modelId="{31F69764-3EBB-492C-A728-E81613F5DB3D}" type="presParOf" srcId="{CB7BDDF5-E25E-4E91-BCEF-ED42DACC3048}" destId="{9DD58C07-40FD-45E6-B681-062222165958}" srcOrd="5" destOrd="0" presId="urn:microsoft.com/office/officeart/2005/8/layout/target1"/>
    <dgm:cxn modelId="{1E8D2803-53D1-447E-9A73-0055FC4516E6}" type="presParOf" srcId="{CB7BDDF5-E25E-4E91-BCEF-ED42DACC3048}" destId="{A80E6735-C72F-428D-9255-59DE0AF5D776}" srcOrd="6" destOrd="0" presId="urn:microsoft.com/office/officeart/2005/8/layout/target1"/>
    <dgm:cxn modelId="{A778ADDA-3FFB-47DA-B4CB-C0D2DF6BFDC6}" type="presParOf" srcId="{CB7BDDF5-E25E-4E91-BCEF-ED42DACC3048}" destId="{6FFF70F6-9DF7-4B2E-93C1-AE9247CE2A3A}" srcOrd="7" destOrd="0" presId="urn:microsoft.com/office/officeart/2005/8/layout/target1"/>
    <dgm:cxn modelId="{1702B825-7827-4BC4-A1A1-74487E23057E}" type="presParOf" srcId="{CB7BDDF5-E25E-4E91-BCEF-ED42DACC3048}" destId="{B1DF7848-253D-495C-821B-64D1EA7B0181}" srcOrd="8" destOrd="0" presId="urn:microsoft.com/office/officeart/2005/8/layout/target1"/>
    <dgm:cxn modelId="{A1DB7832-6F26-45E2-A5AA-024DE9712EC7}" type="presParOf" srcId="{CB7BDDF5-E25E-4E91-BCEF-ED42DACC3048}" destId="{739B9E28-906C-473E-AC27-0A3085C2DE1A}" srcOrd="9" destOrd="0" presId="urn:microsoft.com/office/officeart/2005/8/layout/target1"/>
    <dgm:cxn modelId="{F2157241-BE9A-4BB6-9342-BACD74E4BFFD}" type="presParOf" srcId="{CB7BDDF5-E25E-4E91-BCEF-ED42DACC3048}" destId="{D760B048-301E-4D18-BD21-EF211BA302A9}" srcOrd="10" destOrd="0" presId="urn:microsoft.com/office/officeart/2005/8/layout/target1"/>
    <dgm:cxn modelId="{7D682A88-46C1-4CFD-A09F-ED1B67DF333A}" type="presParOf" srcId="{CB7BDDF5-E25E-4E91-BCEF-ED42DACC3048}" destId="{08881ED3-42DC-4192-B13E-10BDF76FF34D}" srcOrd="11" destOrd="0" presId="urn:microsoft.com/office/officeart/2005/8/layout/target1"/>
    <dgm:cxn modelId="{1583232F-63A1-49A2-9BEB-5BCE9529CEFA}" type="presParOf" srcId="{CB7BDDF5-E25E-4E91-BCEF-ED42DACC3048}" destId="{919CC049-74A1-46EA-A196-8D180DE65B9D}" srcOrd="12" destOrd="0" presId="urn:microsoft.com/office/officeart/2005/8/layout/target1"/>
    <dgm:cxn modelId="{B778F853-1765-4A8E-91F9-60432A1652E1}" type="presParOf" srcId="{CB7BDDF5-E25E-4E91-BCEF-ED42DACC3048}" destId="{DED040F2-5434-45D4-960E-39B880C1087D}" srcOrd="13" destOrd="0" presId="urn:microsoft.com/office/officeart/2005/8/layout/target1"/>
    <dgm:cxn modelId="{F3825A73-7727-43B7-97DD-3CB4592E4CC9}" type="presParOf" srcId="{CB7BDDF5-E25E-4E91-BCEF-ED42DACC3048}" destId="{8FF17FCB-9254-4F64-8C5D-4CE94110BC0B}" srcOrd="14" destOrd="0" presId="urn:microsoft.com/office/officeart/2005/8/layout/target1"/>
    <dgm:cxn modelId="{20EB008A-4134-4A71-9F89-15B2271A93D2}" type="presParOf" srcId="{CB7BDDF5-E25E-4E91-BCEF-ED42DACC3048}" destId="{B5404741-E551-4A48-9CA3-A40D4BA5F4DA}" srcOrd="15"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CC049-74A1-46EA-A196-8D180DE65B9D}">
      <dsp:nvSpPr>
        <dsp:cNvPr id="0" name=""/>
        <dsp:cNvSpPr/>
      </dsp:nvSpPr>
      <dsp:spPr>
        <a:xfrm>
          <a:off x="392929" y="1354666"/>
          <a:ext cx="4064000" cy="4064000"/>
        </a:xfrm>
        <a:prstGeom prst="ellipse">
          <a:avLst/>
        </a:prstGeom>
        <a:gradFill rotWithShape="0">
          <a:gsLst>
            <a:gs pos="0">
              <a:schemeClr val="accent5">
                <a:shade val="90000"/>
                <a:hueOff val="-519208"/>
                <a:satOff val="-638"/>
                <a:lumOff val="31156"/>
                <a:alphaOff val="-50000"/>
                <a:tint val="96000"/>
                <a:lumMod val="104000"/>
              </a:schemeClr>
            </a:gs>
            <a:gs pos="100000">
              <a:schemeClr val="accent5">
                <a:shade val="90000"/>
                <a:hueOff val="-519208"/>
                <a:satOff val="-638"/>
                <a:lumOff val="31156"/>
                <a:alphaOff val="-5000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B1DF7848-253D-495C-821B-64D1EA7B0181}">
      <dsp:nvSpPr>
        <dsp:cNvPr id="0" name=""/>
        <dsp:cNvSpPr/>
      </dsp:nvSpPr>
      <dsp:spPr>
        <a:xfrm>
          <a:off x="973742" y="1935480"/>
          <a:ext cx="2902373" cy="2902373"/>
        </a:xfrm>
        <a:prstGeom prst="ellipse">
          <a:avLst/>
        </a:prstGeom>
        <a:gradFill rotWithShape="0">
          <a:gsLst>
            <a:gs pos="0">
              <a:schemeClr val="accent5">
                <a:shade val="90000"/>
                <a:hueOff val="-346139"/>
                <a:satOff val="-425"/>
                <a:lumOff val="20771"/>
                <a:alphaOff val="-33333"/>
                <a:tint val="96000"/>
                <a:lumMod val="104000"/>
              </a:schemeClr>
            </a:gs>
            <a:gs pos="100000">
              <a:schemeClr val="accent5">
                <a:shade val="90000"/>
                <a:hueOff val="-346139"/>
                <a:satOff val="-425"/>
                <a:lumOff val="20771"/>
                <a:alphaOff val="-33333"/>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DD8A4BB8-E4B0-47D1-A95C-F99BDF065395}">
      <dsp:nvSpPr>
        <dsp:cNvPr id="0" name=""/>
        <dsp:cNvSpPr/>
      </dsp:nvSpPr>
      <dsp:spPr>
        <a:xfrm>
          <a:off x="1554217" y="2515954"/>
          <a:ext cx="1741424" cy="1741424"/>
        </a:xfrm>
        <a:prstGeom prst="ellipse">
          <a:avLst/>
        </a:prstGeom>
        <a:gradFill rotWithShape="0">
          <a:gsLst>
            <a:gs pos="0">
              <a:schemeClr val="accent5">
                <a:shade val="90000"/>
                <a:hueOff val="-173069"/>
                <a:satOff val="-213"/>
                <a:lumOff val="10385"/>
                <a:alphaOff val="-16667"/>
                <a:tint val="96000"/>
                <a:lumMod val="104000"/>
              </a:schemeClr>
            </a:gs>
            <a:gs pos="100000">
              <a:schemeClr val="accent5">
                <a:shade val="90000"/>
                <a:hueOff val="-173069"/>
                <a:satOff val="-213"/>
                <a:lumOff val="10385"/>
                <a:alphaOff val="-16667"/>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5096ADE8-F731-4EA1-AB4B-94DC1202ED07}">
      <dsp:nvSpPr>
        <dsp:cNvPr id="0" name=""/>
        <dsp:cNvSpPr/>
      </dsp:nvSpPr>
      <dsp:spPr>
        <a:xfrm>
          <a:off x="2134692" y="3096429"/>
          <a:ext cx="580474" cy="580474"/>
        </a:xfrm>
        <a:prstGeom prst="ellipse">
          <a:avLst/>
        </a:prstGeom>
        <a:gradFill rotWithShape="0">
          <a:gsLst>
            <a:gs pos="0">
              <a:schemeClr val="accent5">
                <a:shade val="90000"/>
                <a:hueOff val="0"/>
                <a:satOff val="0"/>
                <a:lumOff val="0"/>
                <a:alphaOff val="0"/>
                <a:tint val="96000"/>
                <a:lumMod val="104000"/>
              </a:schemeClr>
            </a:gs>
            <a:gs pos="100000">
              <a:schemeClr val="accent5">
                <a:shade val="9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EC9B6DD5-632E-45FC-9A33-9EDEBA4FB1BC}">
      <dsp:nvSpPr>
        <dsp:cNvPr id="0" name=""/>
        <dsp:cNvSpPr/>
      </dsp:nvSpPr>
      <dsp:spPr>
        <a:xfrm>
          <a:off x="4876808" y="0"/>
          <a:ext cx="2032000" cy="97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dirty="0"/>
            <a:t>Bomb Site</a:t>
          </a:r>
        </a:p>
      </dsp:txBody>
      <dsp:txXfrm>
        <a:off x="4876808" y="0"/>
        <a:ext cx="2032000" cy="971973"/>
      </dsp:txXfrm>
    </dsp:sp>
    <dsp:sp modelId="{CA9BA76A-353A-480D-872B-6EC94BF49101}">
      <dsp:nvSpPr>
        <dsp:cNvPr id="0" name=""/>
        <dsp:cNvSpPr/>
      </dsp:nvSpPr>
      <dsp:spPr>
        <a:xfrm>
          <a:off x="4626262" y="485986"/>
          <a:ext cx="508000" cy="0"/>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9E94F572-7472-4C24-B66A-C15775FDED53}">
      <dsp:nvSpPr>
        <dsp:cNvPr id="0" name=""/>
        <dsp:cNvSpPr/>
      </dsp:nvSpPr>
      <dsp:spPr>
        <a:xfrm rot="5400000">
          <a:off x="2072716" y="806026"/>
          <a:ext cx="2871893" cy="2235200"/>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9DD58C07-40FD-45E6-B681-062222165958}">
      <dsp:nvSpPr>
        <dsp:cNvPr id="0" name=""/>
        <dsp:cNvSpPr/>
      </dsp:nvSpPr>
      <dsp:spPr>
        <a:xfrm>
          <a:off x="4565455" y="971973"/>
          <a:ext cx="3169615" cy="97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a:latin typeface="Calibri" panose="020F0502020204030204"/>
              <a:ea typeface="+mn-ea"/>
              <a:cs typeface="+mn-cs"/>
            </a:rPr>
            <a:t>Severe</a:t>
          </a:r>
          <a:r>
            <a:rPr lang="en-US" sz="2100" kern="1200"/>
            <a:t> </a:t>
          </a:r>
          <a:r>
            <a:rPr lang="en-US" sz="2800" kern="1200">
              <a:latin typeface="Calibri" panose="020F0502020204030204"/>
              <a:ea typeface="+mn-ea"/>
              <a:cs typeface="+mn-cs"/>
            </a:rPr>
            <a:t>Shockwave</a:t>
          </a:r>
          <a:r>
            <a:rPr lang="en-US" sz="2100" kern="1200"/>
            <a:t> </a:t>
          </a:r>
          <a:r>
            <a:rPr lang="en-US" sz="2800" kern="1200">
              <a:latin typeface="Calibri" panose="020F0502020204030204"/>
              <a:ea typeface="+mn-ea"/>
              <a:cs typeface="+mn-cs"/>
            </a:rPr>
            <a:t>Zone</a:t>
          </a:r>
          <a:endParaRPr lang="en-US" sz="2800" kern="1200" dirty="0">
            <a:latin typeface="Calibri" panose="020F0502020204030204"/>
            <a:ea typeface="+mn-ea"/>
            <a:cs typeface="+mn-cs"/>
          </a:endParaRPr>
        </a:p>
      </dsp:txBody>
      <dsp:txXfrm>
        <a:off x="4565455" y="971973"/>
        <a:ext cx="3169615" cy="971973"/>
      </dsp:txXfrm>
    </dsp:sp>
    <dsp:sp modelId="{A80E6735-C72F-428D-9255-59DE0AF5D776}">
      <dsp:nvSpPr>
        <dsp:cNvPr id="0" name=""/>
        <dsp:cNvSpPr/>
      </dsp:nvSpPr>
      <dsp:spPr>
        <a:xfrm>
          <a:off x="4626262" y="1457960"/>
          <a:ext cx="508000" cy="0"/>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6FFF70F6-9DF7-4B2E-93C1-AE9247CE2A3A}">
      <dsp:nvSpPr>
        <dsp:cNvPr id="0" name=""/>
        <dsp:cNvSpPr/>
      </dsp:nvSpPr>
      <dsp:spPr>
        <a:xfrm rot="5400000">
          <a:off x="2569878" y="1762082"/>
          <a:ext cx="2358474" cy="1750906"/>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739B9E28-906C-473E-AC27-0A3085C2DE1A}">
      <dsp:nvSpPr>
        <dsp:cNvPr id="0" name=""/>
        <dsp:cNvSpPr/>
      </dsp:nvSpPr>
      <dsp:spPr>
        <a:xfrm>
          <a:off x="4599216" y="1943946"/>
          <a:ext cx="3102092" cy="97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a:latin typeface="Calibri" panose="020F0502020204030204"/>
              <a:ea typeface="+mn-ea"/>
              <a:cs typeface="+mn-cs"/>
            </a:rPr>
            <a:t>Lethal</a:t>
          </a:r>
          <a:r>
            <a:rPr lang="en-US" sz="2100" kern="1200"/>
            <a:t> </a:t>
          </a:r>
          <a:r>
            <a:rPr lang="en-US" sz="2800" kern="1200">
              <a:latin typeface="Calibri" panose="020F0502020204030204"/>
              <a:ea typeface="+mn-ea"/>
              <a:cs typeface="+mn-cs"/>
            </a:rPr>
            <a:t>Radiation</a:t>
          </a:r>
          <a:r>
            <a:rPr lang="en-US" sz="2100" kern="1200"/>
            <a:t> </a:t>
          </a:r>
          <a:r>
            <a:rPr lang="en-US" sz="2800" kern="1200">
              <a:latin typeface="Calibri" panose="020F0502020204030204"/>
              <a:ea typeface="+mn-ea"/>
              <a:cs typeface="+mn-cs"/>
            </a:rPr>
            <a:t>Zone</a:t>
          </a:r>
          <a:endParaRPr lang="en-US" sz="2800" kern="1200" dirty="0">
            <a:latin typeface="Calibri" panose="020F0502020204030204"/>
            <a:ea typeface="+mn-ea"/>
            <a:cs typeface="+mn-cs"/>
          </a:endParaRPr>
        </a:p>
      </dsp:txBody>
      <dsp:txXfrm>
        <a:off x="4599216" y="1943946"/>
        <a:ext cx="3102092" cy="971973"/>
      </dsp:txXfrm>
    </dsp:sp>
    <dsp:sp modelId="{D760B048-301E-4D18-BD21-EF211BA302A9}">
      <dsp:nvSpPr>
        <dsp:cNvPr id="0" name=""/>
        <dsp:cNvSpPr/>
      </dsp:nvSpPr>
      <dsp:spPr>
        <a:xfrm>
          <a:off x="4626262" y="2429933"/>
          <a:ext cx="508000" cy="0"/>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08881ED3-42DC-4192-B13E-10BDF76FF34D}">
      <dsp:nvSpPr>
        <dsp:cNvPr id="0" name=""/>
        <dsp:cNvSpPr/>
      </dsp:nvSpPr>
      <dsp:spPr>
        <a:xfrm rot="5400000">
          <a:off x="3051124" y="2653114"/>
          <a:ext cx="1798997" cy="1351280"/>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DED040F2-5434-45D4-960E-39B880C1087D}">
      <dsp:nvSpPr>
        <dsp:cNvPr id="0" name=""/>
        <dsp:cNvSpPr/>
      </dsp:nvSpPr>
      <dsp:spPr>
        <a:xfrm>
          <a:off x="4785480" y="2915920"/>
          <a:ext cx="2729565" cy="97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Calibri" panose="020F0502020204030204"/>
              <a:ea typeface="+mn-ea"/>
              <a:cs typeface="+mn-cs"/>
            </a:rPr>
            <a:t>Severe</a:t>
          </a:r>
          <a:r>
            <a:rPr lang="en-US" sz="2100" kern="1200" dirty="0"/>
            <a:t> </a:t>
          </a:r>
          <a:r>
            <a:rPr lang="en-US" sz="2800" kern="1200" dirty="0">
              <a:latin typeface="Calibri" panose="020F0502020204030204"/>
              <a:ea typeface="+mn-ea"/>
              <a:cs typeface="+mn-cs"/>
            </a:rPr>
            <a:t>Thermal</a:t>
          </a:r>
          <a:r>
            <a:rPr lang="en-US" sz="2100" kern="1200" dirty="0"/>
            <a:t> </a:t>
          </a:r>
          <a:r>
            <a:rPr lang="en-US" sz="2800" kern="1200" dirty="0">
              <a:latin typeface="Calibri" panose="020F0502020204030204"/>
              <a:ea typeface="+mn-ea"/>
              <a:cs typeface="+mn-cs"/>
            </a:rPr>
            <a:t>Zone</a:t>
          </a:r>
        </a:p>
      </dsp:txBody>
      <dsp:txXfrm>
        <a:off x="4785480" y="2915920"/>
        <a:ext cx="2729565" cy="971973"/>
      </dsp:txXfrm>
    </dsp:sp>
    <dsp:sp modelId="{8FF17FCB-9254-4F64-8C5D-4CE94110BC0B}">
      <dsp:nvSpPr>
        <dsp:cNvPr id="0" name=""/>
        <dsp:cNvSpPr/>
      </dsp:nvSpPr>
      <dsp:spPr>
        <a:xfrm>
          <a:off x="4626262" y="3401906"/>
          <a:ext cx="508000" cy="0"/>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B5404741-E551-4A48-9CA3-A40D4BA5F4DA}">
      <dsp:nvSpPr>
        <dsp:cNvPr id="0" name=""/>
        <dsp:cNvSpPr/>
      </dsp:nvSpPr>
      <dsp:spPr>
        <a:xfrm rot="5400000">
          <a:off x="3533520" y="3547669"/>
          <a:ext cx="1236539" cy="944202"/>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65B67-A533-4035-8372-F8AB1727C390}" type="datetimeFigureOut">
              <a:rPr lang="en-US" smtClean="0"/>
              <a:t>12/19/2019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B71E3-0992-4B3B-BB10-114B66132E3A}" type="slidenum">
              <a:rPr lang="en-US" smtClean="0"/>
              <a:t>‹#›</a:t>
            </a:fld>
            <a:endParaRPr lang="en-US"/>
          </a:p>
        </p:txBody>
      </p:sp>
    </p:spTree>
    <p:extLst>
      <p:ext uri="{BB962C8B-B14F-4D97-AF65-F5344CB8AC3E}">
        <p14:creationId xmlns:p14="http://schemas.microsoft.com/office/powerpoint/2010/main" val="2855179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nuclearsecrecy.com/nukemap/"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financial disclosures.</a:t>
            </a:r>
          </a:p>
        </p:txBody>
      </p:sp>
      <p:sp>
        <p:nvSpPr>
          <p:cNvPr id="4" name="Slide Number Placeholder 3"/>
          <p:cNvSpPr>
            <a:spLocks noGrp="1"/>
          </p:cNvSpPr>
          <p:nvPr>
            <p:ph type="sldNum" sz="quarter" idx="10"/>
          </p:nvPr>
        </p:nvSpPr>
        <p:spPr/>
        <p:txBody>
          <a:bodyPr/>
          <a:lstStyle/>
          <a:p>
            <a:fld id="{0A2CF5CE-C61F-4CEA-9494-7BFB4D885ABA}" type="slidenum">
              <a:rPr lang="en-US" smtClean="0"/>
              <a:t>2</a:t>
            </a:fld>
            <a:endParaRPr lang="en-US"/>
          </a:p>
        </p:txBody>
      </p:sp>
    </p:spTree>
    <p:extLst>
      <p:ext uri="{BB962C8B-B14F-4D97-AF65-F5344CB8AC3E}">
        <p14:creationId xmlns:p14="http://schemas.microsoft.com/office/powerpoint/2010/main" val="242630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cosmic radiation get a dose of 0.035 mSv while flying cross country</a:t>
            </a:r>
          </a:p>
        </p:txBody>
      </p:sp>
      <p:sp>
        <p:nvSpPr>
          <p:cNvPr id="4" name="Slide Number Placeholder 3"/>
          <p:cNvSpPr>
            <a:spLocks noGrp="1"/>
          </p:cNvSpPr>
          <p:nvPr>
            <p:ph type="sldNum" sz="quarter" idx="5"/>
          </p:nvPr>
        </p:nvSpPr>
        <p:spPr/>
        <p:txBody>
          <a:bodyPr/>
          <a:lstStyle/>
          <a:p>
            <a:fld id="{7BBB71E3-0992-4B3B-BB10-114B66132E3A}" type="slidenum">
              <a:rPr lang="en-US" smtClean="0"/>
              <a:t>14</a:t>
            </a:fld>
            <a:endParaRPr lang="en-US"/>
          </a:p>
        </p:txBody>
      </p:sp>
    </p:spTree>
    <p:extLst>
      <p:ext uri="{BB962C8B-B14F-4D97-AF65-F5344CB8AC3E}">
        <p14:creationId xmlns:p14="http://schemas.microsoft.com/office/powerpoint/2010/main" val="330864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15</a:t>
            </a:fld>
            <a:endParaRPr lang="en-US"/>
          </a:p>
        </p:txBody>
      </p:sp>
    </p:spTree>
    <p:extLst>
      <p:ext uri="{BB962C8B-B14F-4D97-AF65-F5344CB8AC3E}">
        <p14:creationId xmlns:p14="http://schemas.microsoft.com/office/powerpoint/2010/main" val="3247059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 CT = 2 mSv</a:t>
            </a:r>
          </a:p>
          <a:p>
            <a:r>
              <a:rPr lang="en-US" dirty="0"/>
              <a:t>Chest CT = 10 mSv</a:t>
            </a:r>
          </a:p>
          <a:p>
            <a:r>
              <a:rPr lang="en-US" dirty="0"/>
              <a:t>Abd/pelvis = 15 mSv</a:t>
            </a:r>
          </a:p>
          <a:p>
            <a:r>
              <a:rPr lang="en-US" dirty="0"/>
              <a:t>Abd/pelvis multiphase = 30 mSv</a:t>
            </a:r>
          </a:p>
          <a:p>
            <a:r>
              <a:rPr lang="en-US" dirty="0"/>
              <a:t>Trauma WBCT (whole body CT) = 30 mSv</a:t>
            </a:r>
          </a:p>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16</a:t>
            </a:fld>
            <a:endParaRPr lang="en-US"/>
          </a:p>
        </p:txBody>
      </p:sp>
    </p:spTree>
    <p:extLst>
      <p:ext uri="{BB962C8B-B14F-4D97-AF65-F5344CB8AC3E}">
        <p14:creationId xmlns:p14="http://schemas.microsoft.com/office/powerpoint/2010/main" val="335256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Radiotherapy machine, use radioactive sources to deliver therapeutic radiation.</a:t>
            </a:r>
          </a:p>
        </p:txBody>
      </p:sp>
      <p:sp>
        <p:nvSpPr>
          <p:cNvPr id="4" name="Slide Number Placeholder 3"/>
          <p:cNvSpPr>
            <a:spLocks noGrp="1"/>
          </p:cNvSpPr>
          <p:nvPr>
            <p:ph type="sldNum" sz="quarter" idx="5"/>
          </p:nvPr>
        </p:nvSpPr>
        <p:spPr/>
        <p:txBody>
          <a:bodyPr/>
          <a:lstStyle/>
          <a:p>
            <a:fld id="{7BBB71E3-0992-4B3B-BB10-114B66132E3A}" type="slidenum">
              <a:rPr lang="en-US" smtClean="0"/>
              <a:t>17</a:t>
            </a:fld>
            <a:endParaRPr lang="en-US"/>
          </a:p>
        </p:txBody>
      </p:sp>
    </p:spTree>
    <p:extLst>
      <p:ext uri="{BB962C8B-B14F-4D97-AF65-F5344CB8AC3E}">
        <p14:creationId xmlns:p14="http://schemas.microsoft.com/office/powerpoint/2010/main" val="199638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Tritium based signs, glow without electricity. </a:t>
            </a:r>
          </a:p>
          <a:p>
            <a:r>
              <a:rPr lang="en-US" dirty="0"/>
              <a:t>Tritium is radioactive isotope of hydrogen.</a:t>
            </a:r>
          </a:p>
          <a:p>
            <a:r>
              <a:rPr lang="en-US" dirty="0"/>
              <a:t>Beta particles, harmful if swallowed or inhaled.</a:t>
            </a:r>
          </a:p>
          <a:p>
            <a:r>
              <a:rPr lang="en-US" dirty="0"/>
              <a:t>Not for normal trash disposal.</a:t>
            </a:r>
          </a:p>
        </p:txBody>
      </p:sp>
      <p:sp>
        <p:nvSpPr>
          <p:cNvPr id="4" name="Slide Number Placeholder 3"/>
          <p:cNvSpPr>
            <a:spLocks noGrp="1"/>
          </p:cNvSpPr>
          <p:nvPr>
            <p:ph type="sldNum" sz="quarter" idx="5"/>
          </p:nvPr>
        </p:nvSpPr>
        <p:spPr/>
        <p:txBody>
          <a:bodyPr/>
          <a:lstStyle/>
          <a:p>
            <a:fld id="{7BBB71E3-0992-4B3B-BB10-114B66132E3A}" type="slidenum">
              <a:rPr lang="en-US" smtClean="0"/>
              <a:t>18</a:t>
            </a:fld>
            <a:endParaRPr lang="en-US"/>
          </a:p>
        </p:txBody>
      </p:sp>
    </p:spTree>
    <p:extLst>
      <p:ext uri="{BB962C8B-B14F-4D97-AF65-F5344CB8AC3E}">
        <p14:creationId xmlns:p14="http://schemas.microsoft.com/office/powerpoint/2010/main" val="165350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Americium-241 in smoke detectors.</a:t>
            </a:r>
          </a:p>
          <a:p>
            <a:r>
              <a:rPr lang="en-US" sz="1200" b="0" i="0" kern="1200" dirty="0">
                <a:solidFill>
                  <a:schemeClr val="tx1"/>
                </a:solidFill>
                <a:effectLst/>
                <a:latin typeface="+mn-lt"/>
                <a:ea typeface="+mn-ea"/>
                <a:cs typeface="+mn-cs"/>
              </a:rPr>
              <a:t>Alpha particles, minimally harmful.</a:t>
            </a:r>
          </a:p>
          <a:p>
            <a:r>
              <a:rPr lang="en-US" sz="1200" b="0" i="0" kern="1200" dirty="0">
                <a:solidFill>
                  <a:schemeClr val="tx1"/>
                </a:solidFill>
                <a:effectLst/>
                <a:latin typeface="+mn-lt"/>
                <a:ea typeface="+mn-ea"/>
                <a:cs typeface="+mn-cs"/>
              </a:rPr>
              <a:t>Can be disposed in normal trash.</a:t>
            </a:r>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19</a:t>
            </a:fld>
            <a:endParaRPr lang="en-US"/>
          </a:p>
        </p:txBody>
      </p:sp>
    </p:spTree>
    <p:extLst>
      <p:ext uri="{BB962C8B-B14F-4D97-AF65-F5344CB8AC3E}">
        <p14:creationId xmlns:p14="http://schemas.microsoft.com/office/powerpoint/2010/main" val="4045264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Vaseline glass contains Uranium.</a:t>
            </a:r>
          </a:p>
          <a:p>
            <a:r>
              <a:rPr lang="en-US" dirty="0"/>
              <a:t>Many antiques made with radionuclides to give color/glow.</a:t>
            </a:r>
          </a:p>
          <a:p>
            <a:r>
              <a:rPr lang="en-US" dirty="0"/>
              <a:t>Can give off alpha, beta, gamma rays. Not for use with food products.</a:t>
            </a:r>
          </a:p>
        </p:txBody>
      </p:sp>
      <p:sp>
        <p:nvSpPr>
          <p:cNvPr id="4" name="Slide Number Placeholder 3"/>
          <p:cNvSpPr>
            <a:spLocks noGrp="1"/>
          </p:cNvSpPr>
          <p:nvPr>
            <p:ph type="sldNum" sz="quarter" idx="5"/>
          </p:nvPr>
        </p:nvSpPr>
        <p:spPr/>
        <p:txBody>
          <a:bodyPr/>
          <a:lstStyle/>
          <a:p>
            <a:fld id="{7BBB71E3-0992-4B3B-BB10-114B66132E3A}" type="slidenum">
              <a:rPr lang="en-US" smtClean="0"/>
              <a:t>20</a:t>
            </a:fld>
            <a:endParaRPr lang="en-US"/>
          </a:p>
        </p:txBody>
      </p:sp>
    </p:spTree>
    <p:extLst>
      <p:ext uri="{BB962C8B-B14F-4D97-AF65-F5344CB8AC3E}">
        <p14:creationId xmlns:p14="http://schemas.microsoft.com/office/powerpoint/2010/main" val="2626912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Industrial radiography source.</a:t>
            </a:r>
          </a:p>
          <a:p>
            <a:r>
              <a:rPr lang="en-US" sz="1200" b="0" i="0" kern="1200" dirty="0">
                <a:solidFill>
                  <a:schemeClr val="tx1"/>
                </a:solidFill>
                <a:effectLst/>
                <a:latin typeface="+mn-lt"/>
                <a:ea typeface="+mn-ea"/>
                <a:cs typeface="+mn-cs"/>
              </a:rPr>
              <a:t>iridium-192 and cobalt-60 are two most common sources</a:t>
            </a:r>
          </a:p>
          <a:p>
            <a:endParaRPr lang="en-US" dirty="0"/>
          </a:p>
          <a:p>
            <a:r>
              <a:rPr lang="en-US" dirty="0"/>
              <a:t>At 1.0 meter, unshielded, 160 mSv/hour (33.7 Curies of Ir-192)</a:t>
            </a:r>
          </a:p>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21</a:t>
            </a:fld>
            <a:endParaRPr lang="en-US"/>
          </a:p>
        </p:txBody>
      </p:sp>
    </p:spTree>
    <p:extLst>
      <p:ext uri="{BB962C8B-B14F-4D97-AF65-F5344CB8AC3E}">
        <p14:creationId xmlns:p14="http://schemas.microsoft.com/office/powerpoint/2010/main" val="1118447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IAEA – International Atomic Energy Agency</a:t>
            </a:r>
          </a:p>
        </p:txBody>
      </p:sp>
      <p:sp>
        <p:nvSpPr>
          <p:cNvPr id="4" name="Slide Number Placeholder 3"/>
          <p:cNvSpPr>
            <a:spLocks noGrp="1"/>
          </p:cNvSpPr>
          <p:nvPr>
            <p:ph type="sldNum" sz="quarter" idx="5"/>
          </p:nvPr>
        </p:nvSpPr>
        <p:spPr/>
        <p:txBody>
          <a:bodyPr/>
          <a:lstStyle/>
          <a:p>
            <a:fld id="{7BBB71E3-0992-4B3B-BB10-114B66132E3A}" type="slidenum">
              <a:rPr lang="en-US" smtClean="0"/>
              <a:t>23</a:t>
            </a:fld>
            <a:endParaRPr lang="en-US"/>
          </a:p>
        </p:txBody>
      </p:sp>
    </p:spTree>
    <p:extLst>
      <p:ext uri="{BB962C8B-B14F-4D97-AF65-F5344CB8AC3E}">
        <p14:creationId xmlns:p14="http://schemas.microsoft.com/office/powerpoint/2010/main" val="2666330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bombs dropped on Hiroshima and Nagasaki were 15 and 20 kilo-tons (of TNT) energy.</a:t>
            </a:r>
          </a:p>
        </p:txBody>
      </p:sp>
      <p:sp>
        <p:nvSpPr>
          <p:cNvPr id="4" name="Slide Number Placeholder 3"/>
          <p:cNvSpPr>
            <a:spLocks noGrp="1"/>
          </p:cNvSpPr>
          <p:nvPr>
            <p:ph type="sldNum" sz="quarter" idx="5"/>
          </p:nvPr>
        </p:nvSpPr>
        <p:spPr/>
        <p:txBody>
          <a:bodyPr/>
          <a:lstStyle/>
          <a:p>
            <a:fld id="{7BBB71E3-0992-4B3B-BB10-114B66132E3A}" type="slidenum">
              <a:rPr lang="en-US" smtClean="0"/>
              <a:t>25</a:t>
            </a:fld>
            <a:endParaRPr lang="en-US"/>
          </a:p>
        </p:txBody>
      </p:sp>
    </p:spTree>
    <p:extLst>
      <p:ext uri="{BB962C8B-B14F-4D97-AF65-F5344CB8AC3E}">
        <p14:creationId xmlns:p14="http://schemas.microsoft.com/office/powerpoint/2010/main" val="3828534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worry, more words on this slide than rest of the ppt.</a:t>
            </a:r>
          </a:p>
        </p:txBody>
      </p:sp>
      <p:sp>
        <p:nvSpPr>
          <p:cNvPr id="4" name="Slide Number Placeholder 3"/>
          <p:cNvSpPr>
            <a:spLocks noGrp="1"/>
          </p:cNvSpPr>
          <p:nvPr>
            <p:ph type="sldNum" sz="quarter" idx="5"/>
          </p:nvPr>
        </p:nvSpPr>
        <p:spPr/>
        <p:txBody>
          <a:bodyPr/>
          <a:lstStyle/>
          <a:p>
            <a:fld id="{7BBB71E3-0992-4B3B-BB10-114B66132E3A}" type="slidenum">
              <a:rPr lang="en-US" smtClean="0"/>
              <a:t>5</a:t>
            </a:fld>
            <a:endParaRPr lang="en-US"/>
          </a:p>
        </p:txBody>
      </p:sp>
    </p:spTree>
    <p:extLst>
      <p:ext uri="{BB962C8B-B14F-4D97-AF65-F5344CB8AC3E}">
        <p14:creationId xmlns:p14="http://schemas.microsoft.com/office/powerpoint/2010/main" val="3464210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Tsar bomb fireball would be about the size of San Antonio 410 inner loop</a:t>
            </a:r>
          </a:p>
          <a:p>
            <a:r>
              <a:rPr lang="en-US" dirty="0"/>
              <a:t>Portable devices estimated at 10 kiloton (generally used for planning purposes)</a:t>
            </a:r>
          </a:p>
        </p:txBody>
      </p:sp>
      <p:sp>
        <p:nvSpPr>
          <p:cNvPr id="4" name="Slide Number Placeholder 3"/>
          <p:cNvSpPr>
            <a:spLocks noGrp="1"/>
          </p:cNvSpPr>
          <p:nvPr>
            <p:ph type="sldNum" sz="quarter" idx="5"/>
          </p:nvPr>
        </p:nvSpPr>
        <p:spPr/>
        <p:txBody>
          <a:bodyPr/>
          <a:lstStyle/>
          <a:p>
            <a:fld id="{7BBB71E3-0992-4B3B-BB10-114B66132E3A}" type="slidenum">
              <a:rPr lang="en-US" smtClean="0"/>
              <a:t>26</a:t>
            </a:fld>
            <a:endParaRPr lang="en-US"/>
          </a:p>
        </p:txBody>
      </p:sp>
    </p:spTree>
    <p:extLst>
      <p:ext uri="{BB962C8B-B14F-4D97-AF65-F5344CB8AC3E}">
        <p14:creationId xmlns:p14="http://schemas.microsoft.com/office/powerpoint/2010/main" val="1036579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best way to evacuate is at right angle to prevailing wind.</a:t>
            </a:r>
          </a:p>
          <a:p>
            <a:r>
              <a:rPr lang="en-US" dirty="0"/>
              <a:t>Fallout can be tricky to predict because winds blow at different directions depending on altitude</a:t>
            </a:r>
          </a:p>
        </p:txBody>
      </p:sp>
      <p:sp>
        <p:nvSpPr>
          <p:cNvPr id="4" name="Slide Number Placeholder 3"/>
          <p:cNvSpPr>
            <a:spLocks noGrp="1"/>
          </p:cNvSpPr>
          <p:nvPr>
            <p:ph type="sldNum" sz="quarter" idx="5"/>
          </p:nvPr>
        </p:nvSpPr>
        <p:spPr/>
        <p:txBody>
          <a:bodyPr/>
          <a:lstStyle/>
          <a:p>
            <a:fld id="{7BBB71E3-0992-4B3B-BB10-114B66132E3A}" type="slidenum">
              <a:rPr lang="en-US" smtClean="0"/>
              <a:t>28</a:t>
            </a:fld>
            <a:endParaRPr lang="en-US"/>
          </a:p>
        </p:txBody>
      </p:sp>
    </p:spTree>
    <p:extLst>
      <p:ext uri="{BB962C8B-B14F-4D97-AF65-F5344CB8AC3E}">
        <p14:creationId xmlns:p14="http://schemas.microsoft.com/office/powerpoint/2010/main" val="691400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mantra of CERC (crises and emergency risk communication) by CDC</a:t>
            </a:r>
          </a:p>
        </p:txBody>
      </p:sp>
      <p:sp>
        <p:nvSpPr>
          <p:cNvPr id="4" name="Slide Number Placeholder 3"/>
          <p:cNvSpPr>
            <a:spLocks noGrp="1"/>
          </p:cNvSpPr>
          <p:nvPr>
            <p:ph type="sldNum" sz="quarter" idx="5"/>
          </p:nvPr>
        </p:nvSpPr>
        <p:spPr/>
        <p:txBody>
          <a:bodyPr/>
          <a:lstStyle/>
          <a:p>
            <a:fld id="{7BBB71E3-0992-4B3B-BB10-114B66132E3A}" type="slidenum">
              <a:rPr lang="en-US" smtClean="0"/>
              <a:t>29</a:t>
            </a:fld>
            <a:endParaRPr lang="en-US"/>
          </a:p>
        </p:txBody>
      </p:sp>
    </p:spTree>
    <p:extLst>
      <p:ext uri="{BB962C8B-B14F-4D97-AF65-F5344CB8AC3E}">
        <p14:creationId xmlns:p14="http://schemas.microsoft.com/office/powerpoint/2010/main" val="225945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Buddemeier</a:t>
            </a:r>
            <a:r>
              <a:rPr lang="en-US" dirty="0"/>
              <a:t>, B. R., &amp; Dillon, M. B. (2009). </a:t>
            </a:r>
            <a:r>
              <a:rPr lang="en-US" i="1" dirty="0"/>
              <a:t>Key response planning factors for the aftermath of nuclear terrorism</a:t>
            </a:r>
            <a:r>
              <a:rPr lang="en-US" dirty="0"/>
              <a:t> (No. LLNL-TR-410067). Lawrence Livermore National Lab.(LLNL), Livermore, CA (United States).</a:t>
            </a:r>
          </a:p>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30</a:t>
            </a:fld>
            <a:endParaRPr lang="en-US"/>
          </a:p>
        </p:txBody>
      </p:sp>
    </p:spTree>
    <p:extLst>
      <p:ext uri="{BB962C8B-B14F-4D97-AF65-F5344CB8AC3E}">
        <p14:creationId xmlns:p14="http://schemas.microsoft.com/office/powerpoint/2010/main" val="922039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“Dangerous fallout zone” considered when rate &gt; 0.1 </a:t>
            </a:r>
            <a:r>
              <a:rPr lang="en-US" dirty="0" err="1"/>
              <a:t>Gy</a:t>
            </a:r>
            <a:r>
              <a:rPr lang="en-US" dirty="0"/>
              <a:t>/</a:t>
            </a:r>
            <a:r>
              <a:rPr lang="en-US" dirty="0" err="1"/>
              <a:t>hr</a:t>
            </a:r>
            <a:r>
              <a:rPr lang="en-US" dirty="0"/>
              <a:t>  = acute radiation sickness risk</a:t>
            </a:r>
          </a:p>
          <a:p>
            <a:r>
              <a:rPr lang="en-US" dirty="0"/>
              <a:t>“Hot Zone” defined as rate &gt; 0.0001 </a:t>
            </a:r>
            <a:r>
              <a:rPr lang="en-US" dirty="0" err="1"/>
              <a:t>Gy</a:t>
            </a:r>
            <a:r>
              <a:rPr lang="en-US" dirty="0"/>
              <a:t>/</a:t>
            </a:r>
            <a:r>
              <a:rPr lang="en-US" dirty="0" err="1"/>
              <a:t>hr</a:t>
            </a:r>
            <a:endParaRPr lang="en-US" dirty="0"/>
          </a:p>
          <a:p>
            <a:r>
              <a:rPr lang="en-US" dirty="0"/>
              <a:t>Annual dose average in USA is 3.6 </a:t>
            </a:r>
            <a:r>
              <a:rPr lang="en-US" dirty="0" err="1"/>
              <a:t>mGy</a:t>
            </a:r>
            <a:r>
              <a:rPr lang="en-US" dirty="0"/>
              <a:t> per year.</a:t>
            </a:r>
          </a:p>
          <a:p>
            <a:endParaRPr lang="en-US" dirty="0"/>
          </a:p>
          <a:p>
            <a:r>
              <a:rPr lang="en-US" dirty="0"/>
              <a:t>So the inference is, generally its better to shelter in place. Instead of immediately trying to evacuate and exposing yourself to high levels of radiation.</a:t>
            </a:r>
          </a:p>
        </p:txBody>
      </p:sp>
      <p:sp>
        <p:nvSpPr>
          <p:cNvPr id="4" name="Slide Number Placeholder 3"/>
          <p:cNvSpPr>
            <a:spLocks noGrp="1"/>
          </p:cNvSpPr>
          <p:nvPr>
            <p:ph type="sldNum" sz="quarter" idx="5"/>
          </p:nvPr>
        </p:nvSpPr>
        <p:spPr/>
        <p:txBody>
          <a:bodyPr/>
          <a:lstStyle/>
          <a:p>
            <a:fld id="{7BBB71E3-0992-4B3B-BB10-114B66132E3A}" type="slidenum">
              <a:rPr lang="en-US" smtClean="0"/>
              <a:t>31</a:t>
            </a:fld>
            <a:endParaRPr lang="en-US"/>
          </a:p>
        </p:txBody>
      </p:sp>
    </p:spTree>
    <p:extLst>
      <p:ext uri="{BB962C8B-B14F-4D97-AF65-F5344CB8AC3E}">
        <p14:creationId xmlns:p14="http://schemas.microsoft.com/office/powerpoint/2010/main" val="724669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that during triage, medical life threatening emergencies come prior to radiation related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use any triage system however: Radiation dose or </a:t>
            </a:r>
            <a:r>
              <a:rPr lang="en-US" sz="1200" kern="1200" dirty="0">
                <a:solidFill>
                  <a:schemeClr val="tx1"/>
                </a:solidFill>
                <a:effectLst/>
                <a:latin typeface="+mn-lt"/>
                <a:ea typeface="+mn-ea"/>
                <a:cs typeface="+mn-cs"/>
              </a:rPr>
              <a:t>Burn &gt; 15% TBSA increases triage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t>
            </a:r>
            <a:r>
              <a:rPr lang="en-US" sz="1200" kern="1200" dirty="0" err="1">
                <a:solidFill>
                  <a:schemeClr val="tx1"/>
                </a:solidFill>
                <a:effectLst/>
                <a:latin typeface="+mn-lt"/>
                <a:ea typeface="+mn-ea"/>
                <a:cs typeface="+mn-cs"/>
              </a:rPr>
              <a:t>decon</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Standard PPE acceptable.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Standard </a:t>
            </a:r>
            <a:r>
              <a:rPr lang="en-US" sz="1200" kern="1200" dirty="0" err="1">
                <a:solidFill>
                  <a:schemeClr val="tx1"/>
                </a:solidFill>
                <a:effectLst/>
                <a:latin typeface="+mn-lt"/>
                <a:ea typeface="+mn-ea"/>
                <a:cs typeface="+mn-cs"/>
              </a:rPr>
              <a:t>decon</a:t>
            </a:r>
            <a:r>
              <a:rPr lang="en-US" sz="1200" kern="1200" dirty="0">
                <a:solidFill>
                  <a:schemeClr val="tx1"/>
                </a:solidFill>
                <a:effectLst/>
                <a:latin typeface="+mn-lt"/>
                <a:ea typeface="+mn-ea"/>
                <a:cs typeface="+mn-cs"/>
              </a:rPr>
              <a:t> procedures generally acceptable. Remove clothing and scrub with soap/water. Thoroughly clean wounds and mucosal surfaces. When repeated cleaning no longer decreases count then can stop OR if count (</a:t>
            </a:r>
            <a:r>
              <a:rPr lang="en-US" sz="1200" kern="1200" dirty="0" err="1">
                <a:solidFill>
                  <a:schemeClr val="tx1"/>
                </a:solidFill>
                <a:effectLst/>
                <a:latin typeface="+mn-lt"/>
                <a:ea typeface="+mn-ea"/>
                <a:cs typeface="+mn-cs"/>
              </a:rPr>
              <a:t>bequerel</a:t>
            </a:r>
            <a:r>
              <a:rPr lang="en-US" sz="1200" kern="1200" dirty="0">
                <a:solidFill>
                  <a:schemeClr val="tx1"/>
                </a:solidFill>
                <a:effectLst/>
                <a:latin typeface="+mn-lt"/>
                <a:ea typeface="+mn-ea"/>
                <a:cs typeface="+mn-cs"/>
              </a:rPr>
              <a:t>) 2-3x background rate.</a:t>
            </a:r>
          </a:p>
        </p:txBody>
      </p:sp>
      <p:sp>
        <p:nvSpPr>
          <p:cNvPr id="4" name="Slide Number Placeholder 3"/>
          <p:cNvSpPr>
            <a:spLocks noGrp="1"/>
          </p:cNvSpPr>
          <p:nvPr>
            <p:ph type="sldNum" sz="quarter" idx="5"/>
          </p:nvPr>
        </p:nvSpPr>
        <p:spPr/>
        <p:txBody>
          <a:bodyPr/>
          <a:lstStyle/>
          <a:p>
            <a:fld id="{7BBB71E3-0992-4B3B-BB10-114B66132E3A}" type="slidenum">
              <a:rPr lang="en-US" smtClean="0"/>
              <a:t>32</a:t>
            </a:fld>
            <a:endParaRPr lang="en-US"/>
          </a:p>
        </p:txBody>
      </p:sp>
    </p:spTree>
    <p:extLst>
      <p:ext uri="{BB962C8B-B14F-4D97-AF65-F5344CB8AC3E}">
        <p14:creationId xmlns:p14="http://schemas.microsoft.com/office/powerpoint/2010/main" val="2177543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will be a large part of the response, need to have a plan.</a:t>
            </a:r>
          </a:p>
          <a:p>
            <a:r>
              <a:rPr lang="en-US" dirty="0"/>
              <a:t>Tools like “</a:t>
            </a:r>
            <a:r>
              <a:rPr lang="en-US" dirty="0" err="1"/>
              <a:t>PsySTART</a:t>
            </a:r>
            <a:r>
              <a:rPr lang="en-US" dirty="0"/>
              <a:t>” can help in early response phase.</a:t>
            </a:r>
          </a:p>
        </p:txBody>
      </p:sp>
      <p:sp>
        <p:nvSpPr>
          <p:cNvPr id="4" name="Slide Number Placeholder 3"/>
          <p:cNvSpPr>
            <a:spLocks noGrp="1"/>
          </p:cNvSpPr>
          <p:nvPr>
            <p:ph type="sldNum" sz="quarter" idx="5"/>
          </p:nvPr>
        </p:nvSpPr>
        <p:spPr/>
        <p:txBody>
          <a:bodyPr/>
          <a:lstStyle/>
          <a:p>
            <a:fld id="{7BBB71E3-0992-4B3B-BB10-114B66132E3A}" type="slidenum">
              <a:rPr lang="en-US" smtClean="0"/>
              <a:t>33</a:t>
            </a:fld>
            <a:endParaRPr lang="en-US"/>
          </a:p>
        </p:txBody>
      </p:sp>
    </p:spTree>
    <p:extLst>
      <p:ext uri="{BB962C8B-B14F-4D97-AF65-F5344CB8AC3E}">
        <p14:creationId xmlns:p14="http://schemas.microsoft.com/office/powerpoint/2010/main" val="3653849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to talk about morgue services. Will be overwhelmed, need to have a plan.</a:t>
            </a:r>
          </a:p>
          <a:p>
            <a:r>
              <a:rPr lang="en-US" dirty="0"/>
              <a:t>Shows the flash burn imprint of person after nuclear explosion.</a:t>
            </a:r>
          </a:p>
        </p:txBody>
      </p:sp>
      <p:sp>
        <p:nvSpPr>
          <p:cNvPr id="4" name="Slide Number Placeholder 3"/>
          <p:cNvSpPr>
            <a:spLocks noGrp="1"/>
          </p:cNvSpPr>
          <p:nvPr>
            <p:ph type="sldNum" sz="quarter" idx="5"/>
          </p:nvPr>
        </p:nvSpPr>
        <p:spPr/>
        <p:txBody>
          <a:bodyPr/>
          <a:lstStyle/>
          <a:p>
            <a:fld id="{7BBB71E3-0992-4B3B-BB10-114B66132E3A}" type="slidenum">
              <a:rPr lang="en-US" smtClean="0"/>
              <a:t>34</a:t>
            </a:fld>
            <a:endParaRPr lang="en-US"/>
          </a:p>
        </p:txBody>
      </p:sp>
    </p:spTree>
    <p:extLst>
      <p:ext uri="{BB962C8B-B14F-4D97-AF65-F5344CB8AC3E}">
        <p14:creationId xmlns:p14="http://schemas.microsoft.com/office/powerpoint/2010/main" val="578992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estimation. Based on time to vomiting.</a:t>
            </a:r>
          </a:p>
          <a:p>
            <a:r>
              <a:rPr lang="en-US" dirty="0"/>
              <a:t>ARS = Acute radiation Syndrome</a:t>
            </a:r>
          </a:p>
          <a:p>
            <a:r>
              <a:rPr lang="en-US" dirty="0"/>
              <a:t>Note extremes, &lt; 10 min likely lethal; &gt; 2 hours likely mild</a:t>
            </a:r>
          </a:p>
        </p:txBody>
      </p:sp>
      <p:sp>
        <p:nvSpPr>
          <p:cNvPr id="4" name="Slide Number Placeholder 3"/>
          <p:cNvSpPr>
            <a:spLocks noGrp="1"/>
          </p:cNvSpPr>
          <p:nvPr>
            <p:ph type="sldNum" sz="quarter" idx="5"/>
          </p:nvPr>
        </p:nvSpPr>
        <p:spPr/>
        <p:txBody>
          <a:bodyPr/>
          <a:lstStyle/>
          <a:p>
            <a:fld id="{7BBB71E3-0992-4B3B-BB10-114B66132E3A}" type="slidenum">
              <a:rPr lang="en-US" smtClean="0"/>
              <a:t>36</a:t>
            </a:fld>
            <a:endParaRPr lang="en-US"/>
          </a:p>
        </p:txBody>
      </p:sp>
    </p:spTree>
    <p:extLst>
      <p:ext uri="{BB962C8B-B14F-4D97-AF65-F5344CB8AC3E}">
        <p14:creationId xmlns:p14="http://schemas.microsoft.com/office/powerpoint/2010/main" val="470547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Estimates radiation injury based on lymphocytes during first 48 hours.</a:t>
            </a:r>
          </a:p>
        </p:txBody>
      </p:sp>
      <p:sp>
        <p:nvSpPr>
          <p:cNvPr id="4" name="Slide Number Placeholder 3"/>
          <p:cNvSpPr>
            <a:spLocks noGrp="1"/>
          </p:cNvSpPr>
          <p:nvPr>
            <p:ph type="sldNum" sz="quarter" idx="5"/>
          </p:nvPr>
        </p:nvSpPr>
        <p:spPr/>
        <p:txBody>
          <a:bodyPr/>
          <a:lstStyle/>
          <a:p>
            <a:fld id="{7BBB71E3-0992-4B3B-BB10-114B66132E3A}" type="slidenum">
              <a:rPr lang="en-US" smtClean="0"/>
              <a:t>37</a:t>
            </a:fld>
            <a:endParaRPr lang="en-US"/>
          </a:p>
        </p:txBody>
      </p:sp>
    </p:spTree>
    <p:extLst>
      <p:ext uri="{BB962C8B-B14F-4D97-AF65-F5344CB8AC3E}">
        <p14:creationId xmlns:p14="http://schemas.microsoft.com/office/powerpoint/2010/main" val="19943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Google search.</a:t>
            </a:r>
          </a:p>
        </p:txBody>
      </p:sp>
      <p:sp>
        <p:nvSpPr>
          <p:cNvPr id="4" name="Slide Number Placeholder 3"/>
          <p:cNvSpPr>
            <a:spLocks noGrp="1"/>
          </p:cNvSpPr>
          <p:nvPr>
            <p:ph type="sldNum" sz="quarter" idx="5"/>
          </p:nvPr>
        </p:nvSpPr>
        <p:spPr/>
        <p:txBody>
          <a:bodyPr/>
          <a:lstStyle/>
          <a:p>
            <a:fld id="{7BBB71E3-0992-4B3B-BB10-114B66132E3A}" type="slidenum">
              <a:rPr lang="en-US" smtClean="0"/>
              <a:t>6</a:t>
            </a:fld>
            <a:endParaRPr lang="en-US"/>
          </a:p>
        </p:txBody>
      </p:sp>
    </p:spTree>
    <p:extLst>
      <p:ext uri="{BB962C8B-B14F-4D97-AF65-F5344CB8AC3E}">
        <p14:creationId xmlns:p14="http://schemas.microsoft.com/office/powerpoint/2010/main" val="2892686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Dicentric Chromosome Assay is based on the principle that radiation exposure causes DNA strand breaks, in particular double strand breaks. During repair of DNA strand breaks, </a:t>
            </a:r>
            <a:r>
              <a:rPr lang="en-US" sz="1200" b="0" i="0" kern="1200" dirty="0" err="1">
                <a:solidFill>
                  <a:schemeClr val="tx1"/>
                </a:solidFill>
                <a:effectLst/>
                <a:latin typeface="+mn-lt"/>
                <a:ea typeface="+mn-ea"/>
                <a:cs typeface="+mn-cs"/>
              </a:rPr>
              <a:t>misrepair</a:t>
            </a:r>
            <a:r>
              <a:rPr lang="en-US" sz="1200" b="0" i="0" kern="1200" dirty="0">
                <a:solidFill>
                  <a:schemeClr val="tx1"/>
                </a:solidFill>
                <a:effectLst/>
                <a:latin typeface="+mn-lt"/>
                <a:ea typeface="+mn-ea"/>
                <a:cs typeface="+mn-cs"/>
              </a:rPr>
              <a:t> of 2 chromosomes and abnormal chromosome replication can lead to dicentric chromosomes, that is, a chromosome with 2 centromeres.</a:t>
            </a:r>
          </a:p>
          <a:p>
            <a:r>
              <a:rPr lang="en-US" sz="1200" b="0" i="0" kern="1200" dirty="0">
                <a:solidFill>
                  <a:schemeClr val="tx1"/>
                </a:solidFill>
                <a:effectLst/>
                <a:latin typeface="+mn-lt"/>
                <a:ea typeface="+mn-ea"/>
                <a:cs typeface="+mn-cs"/>
              </a:rPr>
              <a:t>Increases in radiation dose produce increasing numbers of dicentric chromosomes.</a:t>
            </a:r>
          </a:p>
          <a:p>
            <a:r>
              <a:rPr lang="en-US" sz="1200" b="0" i="0" kern="1200" dirty="0">
                <a:solidFill>
                  <a:schemeClr val="tx1"/>
                </a:solidFill>
                <a:effectLst/>
                <a:latin typeface="+mn-lt"/>
                <a:ea typeface="+mn-ea"/>
                <a:cs typeface="+mn-cs"/>
              </a:rPr>
              <a:t>Although radiation induces many types of chromosomal changes in addition to dicentric chromosomes, dicentrics are considered the most sensitive and most specific for assessing radiation dose.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There is a good dose-effect relationship in the range of 0.05 </a:t>
            </a:r>
            <a:r>
              <a:rPr lang="en-US" sz="1200" b="0" i="0" kern="1200" dirty="0" err="1">
                <a:solidFill>
                  <a:schemeClr val="tx1"/>
                </a:solidFill>
                <a:effectLst/>
                <a:latin typeface="+mn-lt"/>
                <a:ea typeface="+mn-ea"/>
                <a:cs typeface="+mn-cs"/>
              </a:rPr>
              <a:t>Gy</a:t>
            </a:r>
            <a:r>
              <a:rPr lang="en-US" sz="1200" b="0" i="0" kern="1200" dirty="0">
                <a:solidFill>
                  <a:schemeClr val="tx1"/>
                </a:solidFill>
                <a:effectLst/>
                <a:latin typeface="+mn-lt"/>
                <a:ea typeface="+mn-ea"/>
                <a:cs typeface="+mn-cs"/>
              </a:rPr>
              <a:t> to 5.0 </a:t>
            </a:r>
            <a:r>
              <a:rPr lang="en-US" sz="1200" b="0" i="0" kern="1200" dirty="0" err="1">
                <a:solidFill>
                  <a:schemeClr val="tx1"/>
                </a:solidFill>
                <a:effectLst/>
                <a:latin typeface="+mn-lt"/>
                <a:ea typeface="+mn-ea"/>
                <a:cs typeface="+mn-cs"/>
              </a:rPr>
              <a:t>Gy</a:t>
            </a:r>
            <a:r>
              <a:rPr lang="en-US" sz="1200" b="0" i="0" kern="1200" dirty="0">
                <a:solidFill>
                  <a:schemeClr val="tx1"/>
                </a:solidFill>
                <a:effectLst/>
                <a:latin typeface="+mn-lt"/>
                <a:ea typeface="+mn-ea"/>
                <a:cs typeface="+mn-cs"/>
              </a:rPr>
              <a:t> for acute exposures to low linear energy transfer (LET) radiation</a:t>
            </a:r>
          </a:p>
          <a:p>
            <a:r>
              <a:rPr lang="en-US" dirty="0"/>
              <a:t>Requires 3-4 days for results to be received.</a:t>
            </a:r>
          </a:p>
          <a:p>
            <a:r>
              <a:rPr lang="en-US" dirty="0"/>
              <a:t>Few labs in the World capable of doing.</a:t>
            </a:r>
          </a:p>
        </p:txBody>
      </p:sp>
      <p:sp>
        <p:nvSpPr>
          <p:cNvPr id="4" name="Slide Number Placeholder 3"/>
          <p:cNvSpPr>
            <a:spLocks noGrp="1"/>
          </p:cNvSpPr>
          <p:nvPr>
            <p:ph type="sldNum" sz="quarter" idx="5"/>
          </p:nvPr>
        </p:nvSpPr>
        <p:spPr/>
        <p:txBody>
          <a:bodyPr/>
          <a:lstStyle/>
          <a:p>
            <a:fld id="{7BBB71E3-0992-4B3B-BB10-114B66132E3A}" type="slidenum">
              <a:rPr lang="en-US" smtClean="0"/>
              <a:t>38</a:t>
            </a:fld>
            <a:endParaRPr lang="en-US"/>
          </a:p>
        </p:txBody>
      </p:sp>
    </p:spTree>
    <p:extLst>
      <p:ext uri="{BB962C8B-B14F-4D97-AF65-F5344CB8AC3E}">
        <p14:creationId xmlns:p14="http://schemas.microsoft.com/office/powerpoint/2010/main" val="1357994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Ionizing radiation doses corresponding with risk of death by minimal, supportive, and intensive care received.</a:t>
            </a:r>
          </a:p>
          <a:p>
            <a:r>
              <a:rPr lang="en-US" sz="1200" b="0" i="0" kern="1200" dirty="0">
                <a:solidFill>
                  <a:schemeClr val="tx1"/>
                </a:solidFill>
                <a:effectLst/>
                <a:latin typeface="+mn-lt"/>
                <a:ea typeface="+mn-ea"/>
                <a:cs typeface="+mn-cs"/>
              </a:rPr>
              <a:t>Median lethal dose results in fatalities in 50% of an untreated population within 60 days.</a:t>
            </a:r>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40</a:t>
            </a:fld>
            <a:endParaRPr lang="en-US"/>
          </a:p>
        </p:txBody>
      </p:sp>
    </p:spTree>
    <p:extLst>
      <p:ext uri="{BB962C8B-B14F-4D97-AF65-F5344CB8AC3E}">
        <p14:creationId xmlns:p14="http://schemas.microsoft.com/office/powerpoint/2010/main" val="2093341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stages:</a:t>
            </a:r>
          </a:p>
          <a:p>
            <a:pPr marL="228600" indent="-228600">
              <a:buAutoNum type="arabicParenR"/>
            </a:pPr>
            <a:r>
              <a:rPr lang="en-US" dirty="0"/>
              <a:t>Prodromal stage: GI related symptoms lasts 1-3 days.</a:t>
            </a:r>
          </a:p>
          <a:p>
            <a:pPr marL="228600" indent="-228600">
              <a:buAutoNum type="arabicParenR"/>
            </a:pPr>
            <a:r>
              <a:rPr lang="en-US" dirty="0"/>
              <a:t>Latent stage: days to weeks, may have no symptoms</a:t>
            </a:r>
          </a:p>
          <a:p>
            <a:pPr marL="228600" indent="-228600">
              <a:buAutoNum type="arabicParenR"/>
            </a:pPr>
            <a:r>
              <a:rPr lang="en-US" dirty="0"/>
              <a:t>Manifest illness depending on dose as below.</a:t>
            </a:r>
          </a:p>
          <a:p>
            <a:pPr marL="228600" indent="-228600">
              <a:buAutoNum type="arabicParenR"/>
            </a:pPr>
            <a:r>
              <a:rPr lang="en-US" dirty="0"/>
              <a:t>Recover or death. Most common cause of death is Sepsis.</a:t>
            </a:r>
          </a:p>
          <a:p>
            <a:pPr marL="228600" indent="-228600">
              <a:buAutoNum type="arabicParenR"/>
            </a:pPr>
            <a:endParaRPr lang="en-US" dirty="0"/>
          </a:p>
          <a:p>
            <a:r>
              <a:rPr lang="en-US" dirty="0"/>
              <a:t>Hematopoietic Syndrome: Can have 1-6 week latent period. </a:t>
            </a:r>
            <a:r>
              <a:rPr lang="en-US" sz="1200" b="0" i="0" kern="1200" dirty="0">
                <a:solidFill>
                  <a:schemeClr val="tx1"/>
                </a:solidFill>
                <a:effectLst/>
                <a:latin typeface="+mn-lt"/>
                <a:ea typeface="+mn-ea"/>
                <a:cs typeface="+mn-cs"/>
              </a:rPr>
              <a:t>Symptoms are fever, and malaise. Drop in all blood cell counts occurs for several weeks. Primary cause of death is infection and hemorrhage. Most deaths occur within a few months after exposure.</a:t>
            </a:r>
          </a:p>
          <a:p>
            <a:endParaRPr lang="en-US" sz="1200" b="0" i="0" kern="1200" dirty="0">
              <a:solidFill>
                <a:schemeClr val="tx1"/>
              </a:solidFill>
              <a:effectLst/>
              <a:latin typeface="+mn-lt"/>
              <a:ea typeface="+mn-ea"/>
              <a:cs typeface="+mn-cs"/>
            </a:endParaRPr>
          </a:p>
          <a:p>
            <a:r>
              <a:rPr lang="en-US" dirty="0"/>
              <a:t>Gastrointestinal Syndrome: 1 week latent period. Symptoms are severe diarrhea, fever, dehydration, and electrolyte imbalance. Death is due to infection, dehydration, and electrolyte imbalance. Death occurs within 2 weeks of exposure.</a:t>
            </a:r>
          </a:p>
          <a:p>
            <a:endParaRPr lang="en-US" dirty="0"/>
          </a:p>
          <a:p>
            <a:r>
              <a:rPr lang="en-US" dirty="0"/>
              <a:t>Neurovascular Syndrome: </a:t>
            </a:r>
            <a:r>
              <a:rPr lang="en-US" sz="1200" b="0" i="0" kern="1200" dirty="0">
                <a:solidFill>
                  <a:schemeClr val="tx1"/>
                </a:solidFill>
                <a:effectLst/>
                <a:latin typeface="+mn-lt"/>
                <a:ea typeface="+mn-ea"/>
                <a:cs typeface="+mn-cs"/>
              </a:rPr>
              <a:t>Symptoms are return of watery diarrhea, convulsions, and coma. Onset occurs 5 to 6 hours after exposure. Death occurs within 3 days of exposure (cerebral edema and vascular leak).</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the local cutaneous injuries.</a:t>
            </a:r>
          </a:p>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41</a:t>
            </a:fld>
            <a:endParaRPr lang="en-US"/>
          </a:p>
        </p:txBody>
      </p:sp>
    </p:spTree>
    <p:extLst>
      <p:ext uri="{BB962C8B-B14F-4D97-AF65-F5344CB8AC3E}">
        <p14:creationId xmlns:p14="http://schemas.microsoft.com/office/powerpoint/2010/main" val="467909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shows outcomes of hematopoietic syndrome.</a:t>
            </a:r>
          </a:p>
        </p:txBody>
      </p:sp>
      <p:sp>
        <p:nvSpPr>
          <p:cNvPr id="4" name="Slide Number Placeholder 3"/>
          <p:cNvSpPr>
            <a:spLocks noGrp="1"/>
          </p:cNvSpPr>
          <p:nvPr>
            <p:ph type="sldNum" sz="quarter" idx="5"/>
          </p:nvPr>
        </p:nvSpPr>
        <p:spPr/>
        <p:txBody>
          <a:bodyPr/>
          <a:lstStyle/>
          <a:p>
            <a:fld id="{7BBB71E3-0992-4B3B-BB10-114B66132E3A}" type="slidenum">
              <a:rPr lang="en-US" smtClean="0"/>
              <a:t>42</a:t>
            </a:fld>
            <a:endParaRPr lang="en-US"/>
          </a:p>
        </p:txBody>
      </p:sp>
    </p:spTree>
    <p:extLst>
      <p:ext uri="{BB962C8B-B14F-4D97-AF65-F5344CB8AC3E}">
        <p14:creationId xmlns:p14="http://schemas.microsoft.com/office/powerpoint/2010/main" val="1120342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blood and platelets, normal transfusion guidelines.</a:t>
            </a:r>
          </a:p>
          <a:p>
            <a:endParaRPr lang="en-US" dirty="0"/>
          </a:p>
          <a:p>
            <a:r>
              <a:rPr lang="en-US" dirty="0"/>
              <a:t>Granulocyte colony-stimulating factor (G-CSF; filgrastim) and </a:t>
            </a:r>
            <a:r>
              <a:rPr lang="en-US" dirty="0" err="1"/>
              <a:t>pegfilgrastim</a:t>
            </a:r>
            <a:r>
              <a:rPr lang="en-US" dirty="0"/>
              <a:t> (the pegylated formulation of G-CSF) are approved by the US Food and Drug Administration (FDA) for patients acutely exposed to myelosuppressive doses of radiation (</a:t>
            </a:r>
            <a:r>
              <a:rPr lang="en-US" dirty="0" err="1"/>
              <a:t>eg</a:t>
            </a:r>
            <a:r>
              <a:rPr lang="en-US" dirty="0"/>
              <a:t>, &gt;2 </a:t>
            </a:r>
            <a:r>
              <a:rPr lang="en-US" dirty="0" err="1"/>
              <a:t>Gy</a:t>
            </a:r>
            <a:r>
              <a:rPr lang="en-US" dirty="0"/>
              <a:t>) (Approval timeline: Filgrastim (March 2015), </a:t>
            </a:r>
            <a:r>
              <a:rPr lang="en-US" dirty="0" err="1"/>
              <a:t>Pegfilgrastim</a:t>
            </a:r>
            <a:r>
              <a:rPr lang="en-US" dirty="0"/>
              <a:t> (Nov 2015), </a:t>
            </a:r>
            <a:r>
              <a:rPr lang="en-US" dirty="0" err="1"/>
              <a:t>Sargramostim</a:t>
            </a:r>
            <a:r>
              <a:rPr lang="en-US" dirty="0"/>
              <a:t> (March 2018))</a:t>
            </a:r>
          </a:p>
          <a:p>
            <a:endParaRPr lang="en-US" dirty="0"/>
          </a:p>
          <a:p>
            <a:r>
              <a:rPr lang="en-US" sz="1200" b="0" i="0" kern="1200" dirty="0">
                <a:solidFill>
                  <a:schemeClr val="tx1"/>
                </a:solidFill>
                <a:effectLst/>
                <a:latin typeface="+mn-lt"/>
                <a:ea typeface="+mn-ea"/>
                <a:cs typeface="+mn-cs"/>
              </a:rPr>
              <a:t>The benefit of recombinant human erythropoietin or darbepoetin in this setting has not been established, but can be considered in patients with persistent anemia and a hematocrit &lt;30 percent.</a:t>
            </a:r>
          </a:p>
          <a:p>
            <a:endParaRPr lang="en-US" dirty="0"/>
          </a:p>
          <a:p>
            <a:r>
              <a:rPr lang="en-US" dirty="0"/>
              <a:t>For those who experience significant neutropenia (</a:t>
            </a:r>
            <a:r>
              <a:rPr lang="en-US" dirty="0" err="1"/>
              <a:t>ie</a:t>
            </a:r>
            <a:r>
              <a:rPr lang="en-US" dirty="0"/>
              <a:t>, absolute neutrophil count &lt;500/</a:t>
            </a:r>
            <a:r>
              <a:rPr lang="en-US" dirty="0" err="1"/>
              <a:t>microL</a:t>
            </a:r>
            <a:r>
              <a:rPr lang="en-US" dirty="0"/>
              <a:t>), broad spectrum </a:t>
            </a:r>
            <a:r>
              <a:rPr lang="en-US" b="1" dirty="0"/>
              <a:t>prophylactic</a:t>
            </a:r>
            <a:r>
              <a:rPr lang="en-US" dirty="0"/>
              <a:t> antimicrobials should be employed, as the neutropenic duration is likely to be prolonged (table 9 and figure 1). Prophylaxis should include a fluoroquinolone (FQ) with streptococcal coverage (or penicillin or amoxicillin added to the FQ if it is not inherently covered by the FQ), an antiviral agent if the patient is herpes simplex virus (HSV) positive, and an antifungal agent</a:t>
            </a:r>
          </a:p>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44</a:t>
            </a:fld>
            <a:endParaRPr lang="en-US"/>
          </a:p>
        </p:txBody>
      </p:sp>
    </p:spTree>
    <p:extLst>
      <p:ext uri="{BB962C8B-B14F-4D97-AF65-F5344CB8AC3E}">
        <p14:creationId xmlns:p14="http://schemas.microsoft.com/office/powerpoint/2010/main" val="1504722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45</a:t>
            </a:fld>
            <a:endParaRPr lang="en-US"/>
          </a:p>
        </p:txBody>
      </p:sp>
    </p:spTree>
    <p:extLst>
      <p:ext uri="{BB962C8B-B14F-4D97-AF65-F5344CB8AC3E}">
        <p14:creationId xmlns:p14="http://schemas.microsoft.com/office/powerpoint/2010/main" val="3693019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protective effect of KI lasts approximately 24 hours. For optimal prophylaxis, KI should therefore be dosed daily, until a risk of significant exposure to </a:t>
            </a:r>
            <a:r>
              <a:rPr lang="en-US" dirty="0" err="1"/>
              <a:t>radioiodines</a:t>
            </a:r>
            <a:r>
              <a:rPr lang="en-US" dirty="0"/>
              <a:t> by either inhalation or ingestion no longer exists. </a:t>
            </a:r>
          </a:p>
          <a:p>
            <a:r>
              <a:rPr lang="en-US" dirty="0"/>
              <a:t>Most important in younger population as long term risk of thyroid cancer is higher.</a:t>
            </a:r>
          </a:p>
          <a:p>
            <a:endParaRPr lang="en-US" dirty="0"/>
          </a:p>
          <a:p>
            <a:r>
              <a:rPr lang="en-US" dirty="0"/>
              <a:t>The risks of stable iodine administration include sialadenitis (an inflammation of the salivary gland, of which no cases were reported in Poland among users after the Chernobyl accident), gastrointestinal disturbances, allergic reactions and minor rashes. </a:t>
            </a:r>
          </a:p>
        </p:txBody>
      </p:sp>
      <p:sp>
        <p:nvSpPr>
          <p:cNvPr id="4" name="Slide Number Placeholder 3"/>
          <p:cNvSpPr>
            <a:spLocks noGrp="1"/>
          </p:cNvSpPr>
          <p:nvPr>
            <p:ph type="sldNum" sz="quarter" idx="5"/>
          </p:nvPr>
        </p:nvSpPr>
        <p:spPr/>
        <p:txBody>
          <a:bodyPr/>
          <a:lstStyle/>
          <a:p>
            <a:fld id="{7BBB71E3-0992-4B3B-BB10-114B66132E3A}" type="slidenum">
              <a:rPr lang="en-US" smtClean="0"/>
              <a:t>46</a:t>
            </a:fld>
            <a:endParaRPr lang="en-US"/>
          </a:p>
        </p:txBody>
      </p:sp>
    </p:spTree>
    <p:extLst>
      <p:ext uri="{BB962C8B-B14F-4D97-AF65-F5344CB8AC3E}">
        <p14:creationId xmlns:p14="http://schemas.microsoft.com/office/powerpoint/2010/main" val="842559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Goiania Incident</a:t>
            </a:r>
          </a:p>
          <a:p>
            <a:r>
              <a:rPr lang="en-US" dirty="0"/>
              <a:t>1985 a private radiotherapy institute, the Institute </a:t>
            </a:r>
            <a:r>
              <a:rPr lang="en-US" dirty="0" err="1"/>
              <a:t>Goiano</a:t>
            </a:r>
            <a:r>
              <a:rPr lang="en-US" dirty="0"/>
              <a:t> de </a:t>
            </a:r>
            <a:r>
              <a:rPr lang="en-US" dirty="0" err="1"/>
              <a:t>Radioterapia</a:t>
            </a:r>
            <a:r>
              <a:rPr lang="en-US" dirty="0"/>
              <a:t> in Goiania, Brazil, moved to new premises, leaving in place a caesium-137 teletherapy unit without notifying the licensing authority.</a:t>
            </a:r>
          </a:p>
          <a:p>
            <a:r>
              <a:rPr lang="en-US" dirty="0"/>
              <a:t>The Cesium-137 source glowed blue in the dark. So it was shown to and given away to family/friends (size of grains of rice)</a:t>
            </a:r>
          </a:p>
          <a:p>
            <a:r>
              <a:rPr lang="en-US" dirty="0"/>
              <a:t>In total, some 112 000 persons were monitored, of whom 249 were contaminated either internally or externally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 persons were identified as needing hospital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dose estimates varied from zero up to 7 </a:t>
            </a:r>
            <a:r>
              <a:rPr lang="en-US" dirty="0" err="1"/>
              <a:t>Gy</a:t>
            </a:r>
            <a:endParaRPr lang="en-US" dirty="0"/>
          </a:p>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48</a:t>
            </a:fld>
            <a:endParaRPr lang="en-US"/>
          </a:p>
        </p:txBody>
      </p:sp>
    </p:spTree>
    <p:extLst>
      <p:ext uri="{BB962C8B-B14F-4D97-AF65-F5344CB8AC3E}">
        <p14:creationId xmlns:p14="http://schemas.microsoft.com/office/powerpoint/2010/main" val="2663675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February 1999, </a:t>
            </a:r>
            <a:r>
              <a:rPr lang="en-US" dirty="0" err="1"/>
              <a:t>Yanango</a:t>
            </a:r>
            <a:r>
              <a:rPr lang="en-US" dirty="0"/>
              <a:t> hydroelectric power plant in Peru when a worker (a welder) picked up an 192Ir industrial radiography source and put it in his pocket, where it remained for approx. 6 hours.</a:t>
            </a:r>
          </a:p>
          <a:p>
            <a:endParaRPr lang="en-US" dirty="0"/>
          </a:p>
          <a:p>
            <a:r>
              <a:rPr lang="en-US" dirty="0"/>
              <a:t>1.37 </a:t>
            </a:r>
            <a:r>
              <a:rPr lang="en-US" dirty="0" err="1"/>
              <a:t>TBq</a:t>
            </a:r>
            <a:r>
              <a:rPr lang="en-US" dirty="0"/>
              <a:t> of Ir-192</a:t>
            </a:r>
          </a:p>
        </p:txBody>
      </p:sp>
      <p:sp>
        <p:nvSpPr>
          <p:cNvPr id="4" name="Slide Number Placeholder 3"/>
          <p:cNvSpPr>
            <a:spLocks noGrp="1"/>
          </p:cNvSpPr>
          <p:nvPr>
            <p:ph type="sldNum" sz="quarter" idx="5"/>
          </p:nvPr>
        </p:nvSpPr>
        <p:spPr/>
        <p:txBody>
          <a:bodyPr/>
          <a:lstStyle/>
          <a:p>
            <a:fld id="{7BBB71E3-0992-4B3B-BB10-114B66132E3A}" type="slidenum">
              <a:rPr lang="en-US" smtClean="0"/>
              <a:t>49</a:t>
            </a:fld>
            <a:endParaRPr lang="en-US"/>
          </a:p>
        </p:txBody>
      </p:sp>
    </p:spTree>
    <p:extLst>
      <p:ext uri="{BB962C8B-B14F-4D97-AF65-F5344CB8AC3E}">
        <p14:creationId xmlns:p14="http://schemas.microsoft.com/office/powerpoint/2010/main" val="1870063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t>
            </a:r>
            <a:r>
              <a:rPr lang="en-US"/>
              <a:t>days later</a:t>
            </a:r>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50</a:t>
            </a:fld>
            <a:endParaRPr lang="en-US"/>
          </a:p>
        </p:txBody>
      </p:sp>
    </p:spTree>
    <p:extLst>
      <p:ext uri="{BB962C8B-B14F-4D97-AF65-F5344CB8AC3E}">
        <p14:creationId xmlns:p14="http://schemas.microsoft.com/office/powerpoint/2010/main" val="98194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particle -  two protons and two neutrons bound together into a particle identical to a helium-4 nucleus (no electrons)</a:t>
            </a:r>
          </a:p>
          <a:p>
            <a:r>
              <a:rPr lang="en-US" dirty="0"/>
              <a:t>Beta particle -  fast-moving electron emitted by radioactive decay of substances</a:t>
            </a:r>
          </a:p>
          <a:p>
            <a:r>
              <a:rPr lang="en-US" dirty="0"/>
              <a:t>Gamma ray – electromagnetic wave with shortest wavelength</a:t>
            </a:r>
          </a:p>
        </p:txBody>
      </p:sp>
      <p:sp>
        <p:nvSpPr>
          <p:cNvPr id="4" name="Slide Number Placeholder 3"/>
          <p:cNvSpPr>
            <a:spLocks noGrp="1"/>
          </p:cNvSpPr>
          <p:nvPr>
            <p:ph type="sldNum" sz="quarter" idx="5"/>
          </p:nvPr>
        </p:nvSpPr>
        <p:spPr/>
        <p:txBody>
          <a:bodyPr/>
          <a:lstStyle/>
          <a:p>
            <a:fld id="{7BBB71E3-0992-4B3B-BB10-114B66132E3A}" type="slidenum">
              <a:rPr lang="en-US" smtClean="0"/>
              <a:t>7</a:t>
            </a:fld>
            <a:endParaRPr lang="en-US"/>
          </a:p>
        </p:txBody>
      </p:sp>
    </p:spTree>
    <p:extLst>
      <p:ext uri="{BB962C8B-B14F-4D97-AF65-F5344CB8AC3E}">
        <p14:creationId xmlns:p14="http://schemas.microsoft.com/office/powerpoint/2010/main" val="2261709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March 1999</a:t>
            </a:r>
          </a:p>
        </p:txBody>
      </p:sp>
      <p:sp>
        <p:nvSpPr>
          <p:cNvPr id="4" name="Slide Number Placeholder 3"/>
          <p:cNvSpPr>
            <a:spLocks noGrp="1"/>
          </p:cNvSpPr>
          <p:nvPr>
            <p:ph type="sldNum" sz="quarter" idx="5"/>
          </p:nvPr>
        </p:nvSpPr>
        <p:spPr/>
        <p:txBody>
          <a:bodyPr/>
          <a:lstStyle/>
          <a:p>
            <a:fld id="{7BBB71E3-0992-4B3B-BB10-114B66132E3A}" type="slidenum">
              <a:rPr lang="en-US" smtClean="0"/>
              <a:t>51</a:t>
            </a:fld>
            <a:endParaRPr lang="en-US"/>
          </a:p>
        </p:txBody>
      </p:sp>
    </p:spTree>
    <p:extLst>
      <p:ext uri="{BB962C8B-B14F-4D97-AF65-F5344CB8AC3E}">
        <p14:creationId xmlns:p14="http://schemas.microsoft.com/office/powerpoint/2010/main" val="4089951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October 1999</a:t>
            </a:r>
          </a:p>
        </p:txBody>
      </p:sp>
      <p:sp>
        <p:nvSpPr>
          <p:cNvPr id="4" name="Slide Number Placeholder 3"/>
          <p:cNvSpPr>
            <a:spLocks noGrp="1"/>
          </p:cNvSpPr>
          <p:nvPr>
            <p:ph type="sldNum" sz="quarter" idx="5"/>
          </p:nvPr>
        </p:nvSpPr>
        <p:spPr/>
        <p:txBody>
          <a:bodyPr/>
          <a:lstStyle/>
          <a:p>
            <a:fld id="{7BBB71E3-0992-4B3B-BB10-114B66132E3A}" type="slidenum">
              <a:rPr lang="en-US" smtClean="0"/>
              <a:t>52</a:t>
            </a:fld>
            <a:endParaRPr lang="en-US"/>
          </a:p>
        </p:txBody>
      </p:sp>
    </p:spTree>
    <p:extLst>
      <p:ext uri="{BB962C8B-B14F-4D97-AF65-F5344CB8AC3E}">
        <p14:creationId xmlns:p14="http://schemas.microsoft.com/office/powerpoint/2010/main" val="602568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10kT surface blast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“Moderate damage (MD) zone” = misnomer, most residential buildings destroyed, concrete buildings severely damaged, significant morbidity/mortality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MD zone should be the focus of early life-saving operations. Early response activities should focus on medical triage with constant consideration of radiation dose minimization.</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53</a:t>
            </a:fld>
            <a:endParaRPr lang="en-US"/>
          </a:p>
        </p:txBody>
      </p:sp>
    </p:spTree>
    <p:extLst>
      <p:ext uri="{BB962C8B-B14F-4D97-AF65-F5344CB8AC3E}">
        <p14:creationId xmlns:p14="http://schemas.microsoft.com/office/powerpoint/2010/main" val="4247954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10kT surface blast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any given 24-hour period, there are approximately 78,919 people in the 1 psi range of the most recent detonation.</a:t>
            </a:r>
          </a:p>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54</a:t>
            </a:fld>
            <a:endParaRPr lang="en-US"/>
          </a:p>
        </p:txBody>
      </p:sp>
    </p:spTree>
    <p:extLst>
      <p:ext uri="{BB962C8B-B14F-4D97-AF65-F5344CB8AC3E}">
        <p14:creationId xmlns:p14="http://schemas.microsoft.com/office/powerpoint/2010/main" val="1132860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Fallout Estimation</a:t>
            </a:r>
          </a:p>
          <a:p>
            <a:r>
              <a:rPr lang="en-US" dirty="0"/>
              <a:t>“Dangerous fallout zone” considered when rate &gt; 0.1 </a:t>
            </a:r>
            <a:r>
              <a:rPr lang="en-US" dirty="0" err="1"/>
              <a:t>Gy</a:t>
            </a:r>
            <a:r>
              <a:rPr lang="en-US" dirty="0"/>
              <a:t>/</a:t>
            </a:r>
            <a:r>
              <a:rPr lang="en-US" dirty="0" err="1"/>
              <a:t>hr</a:t>
            </a:r>
            <a:r>
              <a:rPr lang="en-US" dirty="0"/>
              <a:t>  = acute radiation sickness risk</a:t>
            </a:r>
          </a:p>
          <a:p>
            <a:r>
              <a:rPr lang="en-US" dirty="0"/>
              <a:t>“Hot Zone” defined as rate &gt; 0.0001 </a:t>
            </a:r>
            <a:r>
              <a:rPr lang="en-US" dirty="0" err="1"/>
              <a:t>Gy</a:t>
            </a:r>
            <a:r>
              <a:rPr lang="en-US" dirty="0"/>
              <a:t>/</a:t>
            </a:r>
            <a:r>
              <a:rPr lang="en-US" dirty="0" err="1"/>
              <a:t>hr</a:t>
            </a:r>
            <a:endParaRPr lang="en-US" dirty="0"/>
          </a:p>
          <a:p>
            <a:endParaRPr lang="en-US" dirty="0">
              <a:hlinkClick r:id="rId3"/>
            </a:endParaRPr>
          </a:p>
          <a:p>
            <a:r>
              <a:rPr lang="en-US" dirty="0">
                <a:hlinkClick r:id="rId3"/>
              </a:rPr>
              <a:t>https://nuclearsecrecy.com/nukemap/</a:t>
            </a:r>
            <a:endParaRPr lang="en-US" dirty="0"/>
          </a:p>
          <a:p>
            <a:r>
              <a:rPr lang="en-US" sz="1200" b="0" i="0" kern="1200" dirty="0">
                <a:solidFill>
                  <a:schemeClr val="tx1"/>
                </a:solidFill>
                <a:effectLst/>
                <a:latin typeface="+mn-lt"/>
                <a:ea typeface="+mn-ea"/>
                <a:cs typeface="+mn-cs"/>
              </a:rPr>
              <a:t>10 kiloton surface burst with a 15 mph wind</a:t>
            </a:r>
          </a:p>
          <a:p>
            <a:r>
              <a:rPr lang="en-US" sz="1200" b="0" i="0" kern="1200" dirty="0">
                <a:solidFill>
                  <a:schemeClr val="tx1"/>
                </a:solidFill>
                <a:effectLst/>
                <a:latin typeface="+mn-lt"/>
                <a:ea typeface="+mn-ea"/>
                <a:cs typeface="+mn-cs"/>
              </a:rPr>
              <a:t>Surface burst has more fallout due to the fireball sucking up debris into the air/atmosphere</a:t>
            </a:r>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55</a:t>
            </a:fld>
            <a:endParaRPr lang="en-US"/>
          </a:p>
        </p:txBody>
      </p:sp>
    </p:spTree>
    <p:extLst>
      <p:ext uri="{BB962C8B-B14F-4D97-AF65-F5344CB8AC3E}">
        <p14:creationId xmlns:p14="http://schemas.microsoft.com/office/powerpoint/2010/main" val="3581597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10kT surface burst, modeling of a range of 185 scenarios with various nuclear detonation yields (0.1–10 </a:t>
            </a:r>
            <a:r>
              <a:rPr lang="en-US" dirty="0" err="1"/>
              <a:t>kT</a:t>
            </a:r>
            <a:r>
              <a:rPr lang="en-US" dirty="0"/>
              <a:t>), heights of burst (ground and air), and weather conditions, in several major US cities.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Adopted for planning purposes by </a:t>
            </a:r>
            <a:r>
              <a:rPr lang="en-US" sz="1200" b="1" i="0" u="none" strike="noStrike" kern="1200" dirty="0">
                <a:solidFill>
                  <a:schemeClr val="tx1"/>
                </a:solidFill>
                <a:effectLst/>
                <a:latin typeface="+mn-lt"/>
                <a:ea typeface="+mn-ea"/>
                <a:cs typeface="+mn-cs"/>
              </a:rPr>
              <a:t>Radiation Injury Treatment Network (RITN)</a:t>
            </a:r>
          </a:p>
        </p:txBody>
      </p:sp>
      <p:sp>
        <p:nvSpPr>
          <p:cNvPr id="4" name="Slide Number Placeholder 3"/>
          <p:cNvSpPr>
            <a:spLocks noGrp="1"/>
          </p:cNvSpPr>
          <p:nvPr>
            <p:ph type="sldNum" sz="quarter" idx="5"/>
          </p:nvPr>
        </p:nvSpPr>
        <p:spPr/>
        <p:txBody>
          <a:bodyPr/>
          <a:lstStyle/>
          <a:p>
            <a:fld id="{7BBB71E3-0992-4B3B-BB10-114B66132E3A}" type="slidenum">
              <a:rPr lang="en-US" smtClean="0"/>
              <a:t>56</a:t>
            </a:fld>
            <a:endParaRPr lang="en-US"/>
          </a:p>
        </p:txBody>
      </p:sp>
    </p:spTree>
    <p:extLst>
      <p:ext uri="{BB962C8B-B14F-4D97-AF65-F5344CB8AC3E}">
        <p14:creationId xmlns:p14="http://schemas.microsoft.com/office/powerpoint/2010/main" val="1581292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important ways to protect against irradiation.</a:t>
            </a:r>
          </a:p>
          <a:p>
            <a:r>
              <a:rPr lang="en-US" dirty="0"/>
              <a:t>Distance is most beneficial due to inverse square law. For example, if you are 4 feet away you receive 1/16</a:t>
            </a:r>
            <a:r>
              <a:rPr lang="en-US" baseline="30000" dirty="0"/>
              <a:t>th</a:t>
            </a:r>
            <a:r>
              <a:rPr lang="en-US" dirty="0"/>
              <a:t> the dose compared to 1 foot away.</a:t>
            </a:r>
          </a:p>
        </p:txBody>
      </p:sp>
      <p:sp>
        <p:nvSpPr>
          <p:cNvPr id="4" name="Slide Number Placeholder 3"/>
          <p:cNvSpPr>
            <a:spLocks noGrp="1"/>
          </p:cNvSpPr>
          <p:nvPr>
            <p:ph type="sldNum" sz="quarter" idx="5"/>
          </p:nvPr>
        </p:nvSpPr>
        <p:spPr/>
        <p:txBody>
          <a:bodyPr/>
          <a:lstStyle/>
          <a:p>
            <a:fld id="{7BBB71E3-0992-4B3B-BB10-114B66132E3A}" type="slidenum">
              <a:rPr lang="en-US" smtClean="0"/>
              <a:t>8</a:t>
            </a:fld>
            <a:endParaRPr lang="en-US"/>
          </a:p>
        </p:txBody>
      </p:sp>
    </p:spTree>
    <p:extLst>
      <p:ext uri="{BB962C8B-B14F-4D97-AF65-F5344CB8AC3E}">
        <p14:creationId xmlns:p14="http://schemas.microsoft.com/office/powerpoint/2010/main" val="411731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they drink the water contaminated, otherwise just irradiated.</a:t>
            </a:r>
          </a:p>
          <a:p>
            <a:r>
              <a:rPr lang="en-US" dirty="0"/>
              <a:t>Contaminated patients potentially dangerous to surrounding individuals.</a:t>
            </a:r>
          </a:p>
          <a:p>
            <a:r>
              <a:rPr lang="en-US" dirty="0"/>
              <a:t>Irradiated patients NOT dangerous to surrounding individuals.</a:t>
            </a:r>
          </a:p>
        </p:txBody>
      </p:sp>
      <p:sp>
        <p:nvSpPr>
          <p:cNvPr id="4" name="Slide Number Placeholder 3"/>
          <p:cNvSpPr>
            <a:spLocks noGrp="1"/>
          </p:cNvSpPr>
          <p:nvPr>
            <p:ph type="sldNum" sz="quarter" idx="5"/>
          </p:nvPr>
        </p:nvSpPr>
        <p:spPr/>
        <p:txBody>
          <a:bodyPr/>
          <a:lstStyle/>
          <a:p>
            <a:fld id="{7BBB71E3-0992-4B3B-BB10-114B66132E3A}" type="slidenum">
              <a:rPr lang="en-US" smtClean="0"/>
              <a:t>9</a:t>
            </a:fld>
            <a:endParaRPr lang="en-US"/>
          </a:p>
        </p:txBody>
      </p:sp>
    </p:spTree>
    <p:extLst>
      <p:ext uri="{BB962C8B-B14F-4D97-AF65-F5344CB8AC3E}">
        <p14:creationId xmlns:p14="http://schemas.microsoft.com/office/powerpoint/2010/main" val="667774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Cosmic radiation</a:t>
            </a:r>
          </a:p>
        </p:txBody>
      </p:sp>
      <p:sp>
        <p:nvSpPr>
          <p:cNvPr id="4" name="Slide Number Placeholder 3"/>
          <p:cNvSpPr>
            <a:spLocks noGrp="1"/>
          </p:cNvSpPr>
          <p:nvPr>
            <p:ph type="sldNum" sz="quarter" idx="5"/>
          </p:nvPr>
        </p:nvSpPr>
        <p:spPr/>
        <p:txBody>
          <a:bodyPr/>
          <a:lstStyle/>
          <a:p>
            <a:fld id="{7BBB71E3-0992-4B3B-BB10-114B66132E3A}" type="slidenum">
              <a:rPr lang="en-US" smtClean="0"/>
              <a:t>11</a:t>
            </a:fld>
            <a:endParaRPr lang="en-US"/>
          </a:p>
        </p:txBody>
      </p:sp>
    </p:spTree>
    <p:extLst>
      <p:ext uri="{BB962C8B-B14F-4D97-AF65-F5344CB8AC3E}">
        <p14:creationId xmlns:p14="http://schemas.microsoft.com/office/powerpoint/2010/main" val="2797272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Radon is the majority of non-medical radiation exposure for humans.</a:t>
            </a:r>
          </a:p>
          <a:p>
            <a:r>
              <a:rPr lang="en-US" dirty="0"/>
              <a:t>2</a:t>
            </a:r>
            <a:r>
              <a:rPr lang="en-US" baseline="30000" dirty="0"/>
              <a:t>nd</a:t>
            </a:r>
            <a:r>
              <a:rPr lang="en-US" dirty="0"/>
              <a:t> leading cause of lung cancer behind tobacco smoke.</a:t>
            </a:r>
          </a:p>
          <a:p>
            <a:r>
              <a:rPr lang="en-US" sz="1200" b="0" i="0" kern="1200" dirty="0">
                <a:solidFill>
                  <a:schemeClr val="tx1"/>
                </a:solidFill>
                <a:effectLst/>
                <a:latin typeface="+mn-lt"/>
                <a:ea typeface="+mn-ea"/>
                <a:cs typeface="+mn-cs"/>
              </a:rPr>
              <a:t>colorless, odorless, radioactive gas</a:t>
            </a:r>
          </a:p>
          <a:p>
            <a:endParaRPr lang="en-US" dirty="0"/>
          </a:p>
          <a:p>
            <a:r>
              <a:rPr lang="en-US" dirty="0"/>
              <a:t>Different zones of Radon potential as per Environmental Protection Agency (EPA)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San Antonio is in low risk area of the county (Zone 3), most of Texas is low risk except panhandle and far west are Zone 2 (moderate risk).</a:t>
            </a:r>
            <a:endParaRPr lang="en-US" dirty="0"/>
          </a:p>
          <a:p>
            <a:endParaRPr lang="en-US" dirty="0"/>
          </a:p>
        </p:txBody>
      </p:sp>
      <p:sp>
        <p:nvSpPr>
          <p:cNvPr id="4" name="Slide Number Placeholder 3"/>
          <p:cNvSpPr>
            <a:spLocks noGrp="1"/>
          </p:cNvSpPr>
          <p:nvPr>
            <p:ph type="sldNum" sz="quarter" idx="5"/>
          </p:nvPr>
        </p:nvSpPr>
        <p:spPr/>
        <p:txBody>
          <a:bodyPr/>
          <a:lstStyle/>
          <a:p>
            <a:fld id="{7BBB71E3-0992-4B3B-BB10-114B66132E3A}" type="slidenum">
              <a:rPr lang="en-US" smtClean="0"/>
              <a:t>12</a:t>
            </a:fld>
            <a:endParaRPr lang="en-US"/>
          </a:p>
        </p:txBody>
      </p:sp>
    </p:spTree>
    <p:extLst>
      <p:ext uri="{BB962C8B-B14F-4D97-AF65-F5344CB8AC3E}">
        <p14:creationId xmlns:p14="http://schemas.microsoft.com/office/powerpoint/2010/main" val="4101541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for living in USA, average of 3-3.5mSv per year, bulk of dose is from Radon, some from cosmic radiation depending on elevation.</a:t>
            </a:r>
          </a:p>
        </p:txBody>
      </p:sp>
      <p:sp>
        <p:nvSpPr>
          <p:cNvPr id="4" name="Slide Number Placeholder 3"/>
          <p:cNvSpPr>
            <a:spLocks noGrp="1"/>
          </p:cNvSpPr>
          <p:nvPr>
            <p:ph type="sldNum" sz="quarter" idx="5"/>
          </p:nvPr>
        </p:nvSpPr>
        <p:spPr/>
        <p:txBody>
          <a:bodyPr/>
          <a:lstStyle/>
          <a:p>
            <a:fld id="{7BBB71E3-0992-4B3B-BB10-114B66132E3A}" type="slidenum">
              <a:rPr lang="en-US" smtClean="0"/>
              <a:t>13</a:t>
            </a:fld>
            <a:endParaRPr lang="en-US"/>
          </a:p>
        </p:txBody>
      </p:sp>
    </p:spTree>
    <p:extLst>
      <p:ext uri="{BB962C8B-B14F-4D97-AF65-F5344CB8AC3E}">
        <p14:creationId xmlns:p14="http://schemas.microsoft.com/office/powerpoint/2010/main" val="385076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BC369F-6355-44FC-93E8-D817691AA7AA}"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40417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BC369F-6355-44FC-93E8-D817691AA7AA}"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177402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BC369F-6355-44FC-93E8-D817691AA7AA}"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1120529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7BC369F-6355-44FC-93E8-D817691AA7AA}"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2426445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7BC369F-6355-44FC-93E8-D817691AA7AA}"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4229011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BC369F-6355-44FC-93E8-D817691AA7AA}"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2755801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BC369F-6355-44FC-93E8-D817691AA7AA}"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3926295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BC369F-6355-44FC-93E8-D817691AA7AA}"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2550885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BC369F-6355-44FC-93E8-D817691AA7AA}"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4067396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FE59C-9EA5-4E41-A821-ACCD62DF4717}"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B66B5-62E1-453E-BB53-93520D080BB6}" type="slidenum">
              <a:rPr lang="en-US" smtClean="0"/>
              <a:t>‹#›</a:t>
            </a:fld>
            <a:endParaRPr lang="en-US"/>
          </a:p>
        </p:txBody>
      </p:sp>
    </p:spTree>
    <p:extLst>
      <p:ext uri="{BB962C8B-B14F-4D97-AF65-F5344CB8AC3E}">
        <p14:creationId xmlns:p14="http://schemas.microsoft.com/office/powerpoint/2010/main" val="218033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BC369F-6355-44FC-93E8-D817691AA7AA}"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206345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BC369F-6355-44FC-93E8-D817691AA7AA}"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3521856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BC369F-6355-44FC-93E8-D817691AA7AA}"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343923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BC369F-6355-44FC-93E8-D817691AA7AA}" type="datetimeFigureOut">
              <a:rPr lang="en-US" smtClean="0"/>
              <a:t>12/19/2019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138473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BC369F-6355-44FC-93E8-D817691AA7AA}" type="datetimeFigureOut">
              <a:rPr lang="en-US" smtClean="0"/>
              <a:t>12/19/2019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4273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C369F-6355-44FC-93E8-D817691AA7AA}" type="datetimeFigureOut">
              <a:rPr lang="en-US" smtClean="0"/>
              <a:t>12/19/2019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2823335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BC369F-6355-44FC-93E8-D817691AA7AA}"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2783974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7BC369F-6355-44FC-93E8-D817691AA7AA}" type="datetimeFigureOut">
              <a:rPr lang="en-US" smtClean="0"/>
              <a:t>12/19/2019</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AB35A8A-F965-4EEC-9E7A-CF638AD4E9BD}" type="slidenum">
              <a:rPr lang="en-US" smtClean="0"/>
              <a:t>‹#›</a:t>
            </a:fld>
            <a:endParaRPr lang="en-US"/>
          </a:p>
        </p:txBody>
      </p:sp>
    </p:spTree>
    <p:extLst>
      <p:ext uri="{BB962C8B-B14F-4D97-AF65-F5344CB8AC3E}">
        <p14:creationId xmlns:p14="http://schemas.microsoft.com/office/powerpoint/2010/main" val="249894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7BC369F-6355-44FC-93E8-D817691AA7AA}" type="datetimeFigureOut">
              <a:rPr lang="en-US" smtClean="0"/>
              <a:t>12/19/2019</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AB35A8A-F965-4EEC-9E7A-CF638AD4E9BD}" type="slidenum">
              <a:rPr lang="en-US" smtClean="0"/>
              <a:t>‹#›</a:t>
            </a:fld>
            <a:endParaRPr lang="en-US"/>
          </a:p>
        </p:txBody>
      </p:sp>
    </p:spTree>
    <p:extLst>
      <p:ext uri="{BB962C8B-B14F-4D97-AF65-F5344CB8AC3E}">
        <p14:creationId xmlns:p14="http://schemas.microsoft.com/office/powerpoint/2010/main" val="831923953"/>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7.gif"/><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E5D6-19C6-452F-B0A2-379AFFA1A00E}"/>
              </a:ext>
            </a:extLst>
          </p:cNvPr>
          <p:cNvSpPr>
            <a:spLocks noGrp="1"/>
          </p:cNvSpPr>
          <p:nvPr>
            <p:ph type="ctrTitle"/>
          </p:nvPr>
        </p:nvSpPr>
        <p:spPr/>
        <p:txBody>
          <a:bodyPr/>
          <a:lstStyle/>
          <a:p>
            <a:r>
              <a:rPr lang="en-US" dirty="0"/>
              <a:t>Response to Radiation Events</a:t>
            </a:r>
          </a:p>
        </p:txBody>
      </p:sp>
      <p:sp>
        <p:nvSpPr>
          <p:cNvPr id="3" name="Subtitle 2">
            <a:extLst>
              <a:ext uri="{FF2B5EF4-FFF2-40B4-BE49-F238E27FC236}">
                <a16:creationId xmlns:a16="http://schemas.microsoft.com/office/drawing/2014/main" id="{827F281A-644C-4BF1-BC16-B8741A0E4642}"/>
              </a:ext>
            </a:extLst>
          </p:cNvPr>
          <p:cNvSpPr>
            <a:spLocks noGrp="1"/>
          </p:cNvSpPr>
          <p:nvPr>
            <p:ph type="subTitle" idx="1"/>
          </p:nvPr>
        </p:nvSpPr>
        <p:spPr/>
        <p:txBody>
          <a:bodyPr/>
          <a:lstStyle/>
          <a:p>
            <a:r>
              <a:rPr lang="en-US" dirty="0"/>
              <a:t>Romeo Fairley, MD, MPH, FACEP</a:t>
            </a:r>
          </a:p>
          <a:p>
            <a:r>
              <a:rPr lang="en-US" dirty="0"/>
              <a:t>UT Health – San Antonio</a:t>
            </a:r>
          </a:p>
        </p:txBody>
      </p:sp>
    </p:spTree>
    <p:extLst>
      <p:ext uri="{BB962C8B-B14F-4D97-AF65-F5344CB8AC3E}">
        <p14:creationId xmlns:p14="http://schemas.microsoft.com/office/powerpoint/2010/main" val="147500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2CB0-2DE2-4911-A440-179C91F2C1E8}"/>
              </a:ext>
            </a:extLst>
          </p:cNvPr>
          <p:cNvSpPr>
            <a:spLocks noGrp="1"/>
          </p:cNvSpPr>
          <p:nvPr>
            <p:ph type="title"/>
          </p:nvPr>
        </p:nvSpPr>
        <p:spPr/>
        <p:txBody>
          <a:bodyPr/>
          <a:lstStyle/>
          <a:p>
            <a:r>
              <a:rPr lang="en-US" dirty="0"/>
              <a:t>Radiation Sources</a:t>
            </a:r>
          </a:p>
        </p:txBody>
      </p:sp>
      <p:sp>
        <p:nvSpPr>
          <p:cNvPr id="3" name="Text Placeholder 2">
            <a:extLst>
              <a:ext uri="{FF2B5EF4-FFF2-40B4-BE49-F238E27FC236}">
                <a16:creationId xmlns:a16="http://schemas.microsoft.com/office/drawing/2014/main" id="{B90DEEEE-7B30-452B-846D-22E1984D7DE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4072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earth">
            <a:extLst>
              <a:ext uri="{FF2B5EF4-FFF2-40B4-BE49-F238E27FC236}">
                <a16:creationId xmlns:a16="http://schemas.microsoft.com/office/drawing/2014/main" id="{48C3BB70-6B0F-4791-9E4D-DF79BB9F3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7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4CCC1B-2A50-4A49-B3E0-30CDE7AF24C6}"/>
              </a:ext>
            </a:extLst>
          </p:cNvPr>
          <p:cNvPicPr>
            <a:picLocks noChangeAspect="1"/>
          </p:cNvPicPr>
          <p:nvPr/>
        </p:nvPicPr>
        <p:blipFill rotWithShape="1">
          <a:blip r:embed="rId3">
            <a:clrChange>
              <a:clrFrom>
                <a:srgbClr val="D4DADC"/>
              </a:clrFrom>
              <a:clrTo>
                <a:srgbClr val="D4DADC">
                  <a:alpha val="0"/>
                </a:srgbClr>
              </a:clrTo>
            </a:clrChange>
          </a:blip>
          <a:srcRect l="23448" t="29660" r="41810" b="37931"/>
          <a:stretch/>
        </p:blipFill>
        <p:spPr>
          <a:xfrm>
            <a:off x="-38117" y="70615"/>
            <a:ext cx="12268233" cy="6437586"/>
          </a:xfrm>
          <a:prstGeom prst="rect">
            <a:avLst/>
          </a:prstGeom>
        </p:spPr>
      </p:pic>
      <p:grpSp>
        <p:nvGrpSpPr>
          <p:cNvPr id="9" name="Group 8">
            <a:extLst>
              <a:ext uri="{FF2B5EF4-FFF2-40B4-BE49-F238E27FC236}">
                <a16:creationId xmlns:a16="http://schemas.microsoft.com/office/drawing/2014/main" id="{1895458D-1E9A-40B3-8BF9-D519965A11F8}"/>
              </a:ext>
            </a:extLst>
          </p:cNvPr>
          <p:cNvGrpSpPr/>
          <p:nvPr/>
        </p:nvGrpSpPr>
        <p:grpSpPr>
          <a:xfrm>
            <a:off x="10321158" y="4886576"/>
            <a:ext cx="1702676" cy="978931"/>
            <a:chOff x="10058400" y="4834024"/>
            <a:chExt cx="1387366" cy="978931"/>
          </a:xfrm>
        </p:grpSpPr>
        <p:sp>
          <p:nvSpPr>
            <p:cNvPr id="3" name="Oval 2">
              <a:extLst>
                <a:ext uri="{FF2B5EF4-FFF2-40B4-BE49-F238E27FC236}">
                  <a16:creationId xmlns:a16="http://schemas.microsoft.com/office/drawing/2014/main" id="{FEB4A603-3DCB-463B-8E1F-8D0D8FD372E4}"/>
                </a:ext>
              </a:extLst>
            </p:cNvPr>
            <p:cNvSpPr/>
            <p:nvPr/>
          </p:nvSpPr>
          <p:spPr>
            <a:xfrm>
              <a:off x="10058400" y="4887310"/>
              <a:ext cx="241738" cy="262759"/>
            </a:xfrm>
            <a:prstGeom prst="ellipse">
              <a:avLst/>
            </a:prstGeom>
            <a:solidFill>
              <a:srgbClr val="F0EE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F03E658-BE14-4EF8-9E92-5AF714078B7A}"/>
                </a:ext>
              </a:extLst>
            </p:cNvPr>
            <p:cNvSpPr/>
            <p:nvPr/>
          </p:nvSpPr>
          <p:spPr>
            <a:xfrm>
              <a:off x="10058400" y="5192110"/>
              <a:ext cx="241738" cy="262759"/>
            </a:xfrm>
            <a:prstGeom prst="ellipse">
              <a:avLst/>
            </a:prstGeom>
            <a:solidFill>
              <a:srgbClr val="FCC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0C86FE2-08ED-4491-A642-BBD7B3D3E6D5}"/>
                </a:ext>
              </a:extLst>
            </p:cNvPr>
            <p:cNvSpPr/>
            <p:nvPr/>
          </p:nvSpPr>
          <p:spPr>
            <a:xfrm>
              <a:off x="10058400" y="5496910"/>
              <a:ext cx="241738" cy="262759"/>
            </a:xfrm>
            <a:prstGeom prst="ellipse">
              <a:avLst/>
            </a:prstGeom>
            <a:solidFill>
              <a:srgbClr val="FD7F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CC0027F-2669-4019-91C2-E6E8ECC77CB8}"/>
                </a:ext>
              </a:extLst>
            </p:cNvPr>
            <p:cNvSpPr txBox="1"/>
            <p:nvPr/>
          </p:nvSpPr>
          <p:spPr>
            <a:xfrm>
              <a:off x="10300138" y="4834024"/>
              <a:ext cx="1145628" cy="369332"/>
            </a:xfrm>
            <a:prstGeom prst="rect">
              <a:avLst/>
            </a:prstGeom>
            <a:noFill/>
          </p:spPr>
          <p:txBody>
            <a:bodyPr wrap="square" rtlCol="0">
              <a:spAutoFit/>
            </a:bodyPr>
            <a:lstStyle/>
            <a:p>
              <a:r>
                <a:rPr lang="en-US" dirty="0"/>
                <a:t>Low</a:t>
              </a:r>
            </a:p>
          </p:txBody>
        </p:sp>
        <p:sp>
          <p:nvSpPr>
            <p:cNvPr id="7" name="TextBox 6">
              <a:extLst>
                <a:ext uri="{FF2B5EF4-FFF2-40B4-BE49-F238E27FC236}">
                  <a16:creationId xmlns:a16="http://schemas.microsoft.com/office/drawing/2014/main" id="{45FAADE5-9565-45D2-98DC-935EE9ED8105}"/>
                </a:ext>
              </a:extLst>
            </p:cNvPr>
            <p:cNvSpPr txBox="1"/>
            <p:nvPr/>
          </p:nvSpPr>
          <p:spPr>
            <a:xfrm>
              <a:off x="10300138" y="5129103"/>
              <a:ext cx="1145628" cy="369332"/>
            </a:xfrm>
            <a:prstGeom prst="rect">
              <a:avLst/>
            </a:prstGeom>
            <a:noFill/>
          </p:spPr>
          <p:txBody>
            <a:bodyPr wrap="square" rtlCol="0">
              <a:spAutoFit/>
            </a:bodyPr>
            <a:lstStyle/>
            <a:p>
              <a:r>
                <a:rPr lang="en-US" dirty="0"/>
                <a:t>Moderate</a:t>
              </a:r>
            </a:p>
          </p:txBody>
        </p:sp>
        <p:sp>
          <p:nvSpPr>
            <p:cNvPr id="8" name="TextBox 7">
              <a:extLst>
                <a:ext uri="{FF2B5EF4-FFF2-40B4-BE49-F238E27FC236}">
                  <a16:creationId xmlns:a16="http://schemas.microsoft.com/office/drawing/2014/main" id="{08AE8067-34D6-4694-B60C-604AB0B82C5E}"/>
                </a:ext>
              </a:extLst>
            </p:cNvPr>
            <p:cNvSpPr txBox="1"/>
            <p:nvPr/>
          </p:nvSpPr>
          <p:spPr>
            <a:xfrm>
              <a:off x="10300138" y="5443623"/>
              <a:ext cx="1145628" cy="369332"/>
            </a:xfrm>
            <a:prstGeom prst="rect">
              <a:avLst/>
            </a:prstGeom>
            <a:noFill/>
          </p:spPr>
          <p:txBody>
            <a:bodyPr wrap="square" rtlCol="0">
              <a:spAutoFit/>
            </a:bodyPr>
            <a:lstStyle/>
            <a:p>
              <a:r>
                <a:rPr lang="en-US" dirty="0"/>
                <a:t>High</a:t>
              </a:r>
            </a:p>
          </p:txBody>
        </p:sp>
      </p:grpSp>
      <p:sp>
        <p:nvSpPr>
          <p:cNvPr id="11" name="Rectangle 10">
            <a:extLst>
              <a:ext uri="{FF2B5EF4-FFF2-40B4-BE49-F238E27FC236}">
                <a16:creationId xmlns:a16="http://schemas.microsoft.com/office/drawing/2014/main" id="{F755DFCC-AA6B-467F-97D9-FD6056CB68A4}"/>
              </a:ext>
            </a:extLst>
          </p:cNvPr>
          <p:cNvSpPr/>
          <p:nvPr/>
        </p:nvSpPr>
        <p:spPr>
          <a:xfrm>
            <a:off x="105149" y="6519446"/>
            <a:ext cx="4227439" cy="338554"/>
          </a:xfrm>
          <a:prstGeom prst="rect">
            <a:avLst/>
          </a:prstGeom>
        </p:spPr>
        <p:txBody>
          <a:bodyPr wrap="none">
            <a:spAutoFit/>
          </a:bodyPr>
          <a:lstStyle/>
          <a:p>
            <a:r>
              <a:rPr lang="en-US" sz="1600" dirty="0"/>
              <a:t>http://www.city-data.com/radon-zones/</a:t>
            </a:r>
          </a:p>
        </p:txBody>
      </p:sp>
    </p:spTree>
    <p:extLst>
      <p:ext uri="{BB962C8B-B14F-4D97-AF65-F5344CB8AC3E}">
        <p14:creationId xmlns:p14="http://schemas.microsoft.com/office/powerpoint/2010/main" val="1073071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united states">
            <a:extLst>
              <a:ext uri="{FF2B5EF4-FFF2-40B4-BE49-F238E27FC236}">
                <a16:creationId xmlns:a16="http://schemas.microsoft.com/office/drawing/2014/main" id="{DC980884-0DC1-43BA-A8A3-6CA58DF11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85" y="0"/>
            <a:ext cx="10958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956F9F-17C6-4BF3-AEC7-3BC41B315E8C}"/>
              </a:ext>
            </a:extLst>
          </p:cNvPr>
          <p:cNvSpPr txBox="1"/>
          <p:nvPr/>
        </p:nvSpPr>
        <p:spPr>
          <a:xfrm>
            <a:off x="6477741" y="0"/>
            <a:ext cx="4419668" cy="830997"/>
          </a:xfrm>
          <a:prstGeom prst="rect">
            <a:avLst/>
          </a:prstGeom>
          <a:noFill/>
        </p:spPr>
        <p:txBody>
          <a:bodyPr wrap="square" rtlCol="0">
            <a:spAutoFit/>
          </a:bodyPr>
          <a:lstStyle/>
          <a:p>
            <a:r>
              <a:rPr lang="en-US" sz="4800" dirty="0"/>
              <a:t>3.5 mSv / year</a:t>
            </a:r>
          </a:p>
        </p:txBody>
      </p:sp>
    </p:spTree>
    <p:extLst>
      <p:ext uri="{BB962C8B-B14F-4D97-AF65-F5344CB8AC3E}">
        <p14:creationId xmlns:p14="http://schemas.microsoft.com/office/powerpoint/2010/main" val="400896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united states">
            <a:extLst>
              <a:ext uri="{FF2B5EF4-FFF2-40B4-BE49-F238E27FC236}">
                <a16:creationId xmlns:a16="http://schemas.microsoft.com/office/drawing/2014/main" id="{74271D9B-3B3B-4C8E-AE30-CBBC93C6A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85" y="0"/>
            <a:ext cx="109585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a:extLst>
              <a:ext uri="{FF2B5EF4-FFF2-40B4-BE49-F238E27FC236}">
                <a16:creationId xmlns:a16="http://schemas.microsoft.com/office/drawing/2014/main" id="{0AE785B4-89DF-44FB-9FF5-666B860A13A2}"/>
              </a:ext>
            </a:extLst>
          </p:cNvPr>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967875" y="-321982"/>
            <a:ext cx="6544418" cy="260180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Curved Down 1">
            <a:extLst>
              <a:ext uri="{FF2B5EF4-FFF2-40B4-BE49-F238E27FC236}">
                <a16:creationId xmlns:a16="http://schemas.microsoft.com/office/drawing/2014/main" id="{0831BCEF-EBEB-49DF-88BE-FA9FFB43BAF1}"/>
              </a:ext>
            </a:extLst>
          </p:cNvPr>
          <p:cNvSpPr/>
          <p:nvPr/>
        </p:nvSpPr>
        <p:spPr>
          <a:xfrm flipH="1">
            <a:off x="695500" y="1676813"/>
            <a:ext cx="9631875" cy="2275179"/>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08567FF1-A761-4476-96C5-3E77EA136545}"/>
              </a:ext>
            </a:extLst>
          </p:cNvPr>
          <p:cNvSpPr/>
          <p:nvPr/>
        </p:nvSpPr>
        <p:spPr>
          <a:xfrm>
            <a:off x="7771805" y="361661"/>
            <a:ext cx="2555571" cy="769441"/>
          </a:xfrm>
          <a:prstGeom prst="rect">
            <a:avLst/>
          </a:prstGeom>
        </p:spPr>
        <p:txBody>
          <a:bodyPr wrap="none">
            <a:spAutoFit/>
          </a:bodyPr>
          <a:lstStyle/>
          <a:p>
            <a:r>
              <a:rPr lang="en-US" sz="4400" dirty="0"/>
              <a:t>0.035 mSv</a:t>
            </a:r>
          </a:p>
        </p:txBody>
      </p:sp>
    </p:spTree>
    <p:extLst>
      <p:ext uri="{BB962C8B-B14F-4D97-AF65-F5344CB8AC3E}">
        <p14:creationId xmlns:p14="http://schemas.microsoft.com/office/powerpoint/2010/main" val="3211659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D03A2D97-0BDA-4B9F-AFCF-EBCA3FDFCD7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0515" r="14920"/>
          <a:stretch/>
        </p:blipFill>
        <p:spPr bwMode="auto">
          <a:xfrm>
            <a:off x="838200" y="-341910"/>
            <a:ext cx="4762005" cy="73755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C1257E-8833-47E4-BBDA-B79CB028DAEA}"/>
              </a:ext>
            </a:extLst>
          </p:cNvPr>
          <p:cNvSpPr txBox="1"/>
          <p:nvPr/>
        </p:nvSpPr>
        <p:spPr>
          <a:xfrm>
            <a:off x="5689833" y="2644170"/>
            <a:ext cx="6502167" cy="1569660"/>
          </a:xfrm>
          <a:prstGeom prst="rect">
            <a:avLst/>
          </a:prstGeom>
          <a:noFill/>
        </p:spPr>
        <p:txBody>
          <a:bodyPr wrap="square" rtlCol="0">
            <a:spAutoFit/>
          </a:bodyPr>
          <a:lstStyle/>
          <a:p>
            <a:r>
              <a:rPr lang="en-US" sz="4800" dirty="0"/>
              <a:t>CXR = 0.1 mSv</a:t>
            </a:r>
          </a:p>
          <a:p>
            <a:r>
              <a:rPr lang="en-US" sz="4800" dirty="0"/>
              <a:t>Extremity = 0.001 mSv</a:t>
            </a:r>
          </a:p>
        </p:txBody>
      </p:sp>
    </p:spTree>
    <p:extLst>
      <p:ext uri="{BB962C8B-B14F-4D97-AF65-F5344CB8AC3E}">
        <p14:creationId xmlns:p14="http://schemas.microsoft.com/office/powerpoint/2010/main" val="783785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2A7737-0DF2-4A2D-9084-7C1ED846BEB5}"/>
              </a:ext>
            </a:extLst>
          </p:cNvPr>
          <p:cNvSpPr txBox="1"/>
          <p:nvPr/>
        </p:nvSpPr>
        <p:spPr>
          <a:xfrm>
            <a:off x="1440873" y="1714100"/>
            <a:ext cx="4655127" cy="923330"/>
          </a:xfrm>
          <a:prstGeom prst="rect">
            <a:avLst/>
          </a:prstGeom>
          <a:noFill/>
        </p:spPr>
        <p:txBody>
          <a:bodyPr wrap="square" rtlCol="0">
            <a:spAutoFit/>
          </a:bodyPr>
          <a:lstStyle/>
          <a:p>
            <a:r>
              <a:rPr lang="en-US" sz="5400" dirty="0"/>
              <a:t>2 to 30 mSv</a:t>
            </a:r>
          </a:p>
        </p:txBody>
      </p:sp>
      <p:pic>
        <p:nvPicPr>
          <p:cNvPr id="2050" name="Picture 2" descr="Image result for ct scanner">
            <a:extLst>
              <a:ext uri="{FF2B5EF4-FFF2-40B4-BE49-F238E27FC236}">
                <a16:creationId xmlns:a16="http://schemas.microsoft.com/office/drawing/2014/main" id="{F1A855D0-CC97-4118-A5CD-09A7CC2DBA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42" t="19070" r="7201" b="17527"/>
          <a:stretch/>
        </p:blipFill>
        <p:spPr bwMode="auto">
          <a:xfrm>
            <a:off x="42705" y="150126"/>
            <a:ext cx="121065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742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gleneagles.hk/images/46_Linac_7392a.jpg.pagespeed.ce.anUX-MK1S4.jpg">
            <a:extLst>
              <a:ext uri="{FF2B5EF4-FFF2-40B4-BE49-F238E27FC236}">
                <a16:creationId xmlns:a16="http://schemas.microsoft.com/office/drawing/2014/main" id="{70FB8858-99BA-42DA-8960-343D42954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4611"/>
            <a:ext cx="12192000" cy="813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953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pa.gov/sites/production/files/2019-02/tritium_in_exit_signs_exit_sign.jpg">
            <a:extLst>
              <a:ext uri="{FF2B5EF4-FFF2-40B4-BE49-F238E27FC236}">
                <a16:creationId xmlns:a16="http://schemas.microsoft.com/office/drawing/2014/main" id="{3DE26884-242D-4EA2-BA47-EB140ED20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5" y="-1229710"/>
            <a:ext cx="12412717" cy="930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51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epa.gov/sites/production/files/2019-02/americium_smoke_detector.jpg">
            <a:extLst>
              <a:ext uri="{FF2B5EF4-FFF2-40B4-BE49-F238E27FC236}">
                <a16:creationId xmlns:a16="http://schemas.microsoft.com/office/drawing/2014/main" id="{FB45F269-AF42-4C93-9594-E3F1D27F9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48" y="-695683"/>
            <a:ext cx="12444248" cy="8847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60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Disclosures</a:t>
            </a:r>
          </a:p>
        </p:txBody>
      </p:sp>
      <p:pic>
        <p:nvPicPr>
          <p:cNvPr id="1026" name="Picture 2" descr="Image result for broke man"/>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961898" y="67733"/>
            <a:ext cx="6265027" cy="672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92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vaseline glass">
            <a:extLst>
              <a:ext uri="{FF2B5EF4-FFF2-40B4-BE49-F238E27FC236}">
                <a16:creationId xmlns:a16="http://schemas.microsoft.com/office/drawing/2014/main" id="{AD450A86-DF35-4651-B66B-9050D8766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94" y="0"/>
            <a:ext cx="12286594" cy="691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130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F862D9-E86B-487C-9E77-D7FA6B3A6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647" y="1799101"/>
            <a:ext cx="9716705" cy="3259798"/>
          </a:xfrm>
          <a:prstGeom prst="rect">
            <a:avLst/>
          </a:prstGeom>
        </p:spPr>
      </p:pic>
    </p:spTree>
    <p:extLst>
      <p:ext uri="{BB962C8B-B14F-4D97-AF65-F5344CB8AC3E}">
        <p14:creationId xmlns:p14="http://schemas.microsoft.com/office/powerpoint/2010/main" val="3006256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4B07-AB73-4BE3-9729-37EB0C5AE53E}"/>
              </a:ext>
            </a:extLst>
          </p:cNvPr>
          <p:cNvSpPr>
            <a:spLocks noGrp="1"/>
          </p:cNvSpPr>
          <p:nvPr>
            <p:ph type="title"/>
          </p:nvPr>
        </p:nvSpPr>
        <p:spPr/>
        <p:txBody>
          <a:bodyPr/>
          <a:lstStyle/>
          <a:p>
            <a:r>
              <a:rPr lang="en-US" dirty="0"/>
              <a:t>Threat Level</a:t>
            </a:r>
          </a:p>
        </p:txBody>
      </p:sp>
      <p:sp>
        <p:nvSpPr>
          <p:cNvPr id="3" name="Text Placeholder 2">
            <a:extLst>
              <a:ext uri="{FF2B5EF4-FFF2-40B4-BE49-F238E27FC236}">
                <a16:creationId xmlns:a16="http://schemas.microsoft.com/office/drawing/2014/main" id="{98AD0A10-0A1E-4087-9B86-48E7FA1CE44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120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7CCC-308E-4788-9BCD-C5161B84D47C}"/>
              </a:ext>
            </a:extLst>
          </p:cNvPr>
          <p:cNvSpPr>
            <a:spLocks noGrp="1"/>
          </p:cNvSpPr>
          <p:nvPr>
            <p:ph type="title"/>
          </p:nvPr>
        </p:nvSpPr>
        <p:spPr/>
        <p:txBody>
          <a:bodyPr/>
          <a:lstStyle/>
          <a:p>
            <a:r>
              <a:rPr lang="en-US" dirty="0"/>
              <a:t>International Incident and Trafficking Database (ITDB) of IAEA </a:t>
            </a:r>
          </a:p>
        </p:txBody>
      </p:sp>
      <p:sp>
        <p:nvSpPr>
          <p:cNvPr id="3" name="Content Placeholder 2">
            <a:extLst>
              <a:ext uri="{FF2B5EF4-FFF2-40B4-BE49-F238E27FC236}">
                <a16:creationId xmlns:a16="http://schemas.microsoft.com/office/drawing/2014/main" id="{A28A1674-5488-40DA-8C75-EE728E515126}"/>
              </a:ext>
            </a:extLst>
          </p:cNvPr>
          <p:cNvSpPr>
            <a:spLocks noGrp="1"/>
          </p:cNvSpPr>
          <p:nvPr>
            <p:ph idx="1"/>
          </p:nvPr>
        </p:nvSpPr>
        <p:spPr>
          <a:xfrm>
            <a:off x="1141413" y="2514601"/>
            <a:ext cx="9905998" cy="914400"/>
          </a:xfrm>
        </p:spPr>
        <p:txBody>
          <a:bodyPr/>
          <a:lstStyle/>
          <a:p>
            <a:r>
              <a:rPr lang="en-US" dirty="0"/>
              <a:t>Since 1993, over 2890 confirmed incidents</a:t>
            </a:r>
          </a:p>
          <a:p>
            <a:r>
              <a:rPr lang="en-US" dirty="0"/>
              <a:t>Over 15% are unauthorized possession and related criminal activities</a:t>
            </a:r>
          </a:p>
        </p:txBody>
      </p:sp>
      <p:sp>
        <p:nvSpPr>
          <p:cNvPr id="4" name="TextBox 3">
            <a:extLst>
              <a:ext uri="{FF2B5EF4-FFF2-40B4-BE49-F238E27FC236}">
                <a16:creationId xmlns:a16="http://schemas.microsoft.com/office/drawing/2014/main" id="{5F89590F-7E30-491B-A556-8039A6640342}"/>
              </a:ext>
            </a:extLst>
          </p:cNvPr>
          <p:cNvSpPr txBox="1"/>
          <p:nvPr/>
        </p:nvSpPr>
        <p:spPr>
          <a:xfrm>
            <a:off x="627992" y="6176963"/>
            <a:ext cx="5709746" cy="369332"/>
          </a:xfrm>
          <a:prstGeom prst="rect">
            <a:avLst/>
          </a:prstGeom>
          <a:noFill/>
        </p:spPr>
        <p:txBody>
          <a:bodyPr wrap="square" rtlCol="0">
            <a:spAutoFit/>
          </a:bodyPr>
          <a:lstStyle/>
          <a:p>
            <a:r>
              <a:rPr lang="en-US" dirty="0"/>
              <a:t>https://www.iaea.org/publications/factsheets</a:t>
            </a:r>
          </a:p>
        </p:txBody>
      </p:sp>
    </p:spTree>
    <p:extLst>
      <p:ext uri="{BB962C8B-B14F-4D97-AF65-F5344CB8AC3E}">
        <p14:creationId xmlns:p14="http://schemas.microsoft.com/office/powerpoint/2010/main" val="3057970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96D3-748A-4D88-99A1-AC15FD194E9E}"/>
              </a:ext>
            </a:extLst>
          </p:cNvPr>
          <p:cNvSpPr>
            <a:spLocks noGrp="1"/>
          </p:cNvSpPr>
          <p:nvPr>
            <p:ph type="title"/>
          </p:nvPr>
        </p:nvSpPr>
        <p:spPr/>
        <p:txBody>
          <a:bodyPr/>
          <a:lstStyle/>
          <a:p>
            <a:r>
              <a:rPr lang="en-US" dirty="0"/>
              <a:t>Texas Department of State Health Services</a:t>
            </a:r>
          </a:p>
        </p:txBody>
      </p:sp>
      <p:sp>
        <p:nvSpPr>
          <p:cNvPr id="3" name="Content Placeholder 2">
            <a:extLst>
              <a:ext uri="{FF2B5EF4-FFF2-40B4-BE49-F238E27FC236}">
                <a16:creationId xmlns:a16="http://schemas.microsoft.com/office/drawing/2014/main" id="{91A897B3-DBBC-420B-9662-B7FD536246ED}"/>
              </a:ext>
            </a:extLst>
          </p:cNvPr>
          <p:cNvSpPr>
            <a:spLocks noGrp="1"/>
          </p:cNvSpPr>
          <p:nvPr>
            <p:ph idx="1"/>
          </p:nvPr>
        </p:nvSpPr>
        <p:spPr>
          <a:xfrm>
            <a:off x="1141413" y="2514601"/>
            <a:ext cx="9905998" cy="914400"/>
          </a:xfrm>
        </p:spPr>
        <p:txBody>
          <a:bodyPr>
            <a:normAutofit/>
          </a:bodyPr>
          <a:lstStyle/>
          <a:p>
            <a:r>
              <a:rPr lang="en-US" dirty="0"/>
              <a:t>2011-2014: 370 incidents (licensed and reported)</a:t>
            </a:r>
          </a:p>
          <a:p>
            <a:r>
              <a:rPr lang="en-US" dirty="0"/>
              <a:t>43 involved stolen or lost material</a:t>
            </a:r>
          </a:p>
        </p:txBody>
      </p:sp>
      <p:sp>
        <p:nvSpPr>
          <p:cNvPr id="4" name="TextBox 3">
            <a:extLst>
              <a:ext uri="{FF2B5EF4-FFF2-40B4-BE49-F238E27FC236}">
                <a16:creationId xmlns:a16="http://schemas.microsoft.com/office/drawing/2014/main" id="{EC155936-4969-40F0-A94D-E2CFD2110C86}"/>
              </a:ext>
            </a:extLst>
          </p:cNvPr>
          <p:cNvSpPr txBox="1"/>
          <p:nvPr/>
        </p:nvSpPr>
        <p:spPr>
          <a:xfrm>
            <a:off x="630620" y="6176963"/>
            <a:ext cx="4635063" cy="369332"/>
          </a:xfrm>
          <a:prstGeom prst="rect">
            <a:avLst/>
          </a:prstGeom>
          <a:noFill/>
        </p:spPr>
        <p:txBody>
          <a:bodyPr wrap="square" rtlCol="0">
            <a:spAutoFit/>
          </a:bodyPr>
          <a:lstStyle/>
          <a:p>
            <a:r>
              <a:rPr lang="en-US" dirty="0"/>
              <a:t>https://www.dshs.texas.gov/radiation/</a:t>
            </a:r>
          </a:p>
        </p:txBody>
      </p:sp>
    </p:spTree>
    <p:extLst>
      <p:ext uri="{BB962C8B-B14F-4D97-AF65-F5344CB8AC3E}">
        <p14:creationId xmlns:p14="http://schemas.microsoft.com/office/powerpoint/2010/main" val="140001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s 1946 film shows actual footage of the atomic bomb destruction of Hiroshima and Nagasaki Japan-1">
            <a:hlinkClick r:id="" action="ppaction://media"/>
            <a:extLst>
              <a:ext uri="{FF2B5EF4-FFF2-40B4-BE49-F238E27FC236}">
                <a16:creationId xmlns:a16="http://schemas.microsoft.com/office/drawing/2014/main" id="{B6A41ED1-8C45-4956-8704-EA5627E0E1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2795" y="0"/>
            <a:ext cx="9146410" cy="6859807"/>
          </a:xfrm>
          <a:prstGeom prst="rect">
            <a:avLst/>
          </a:prstGeom>
        </p:spPr>
      </p:pic>
    </p:spTree>
    <p:extLst>
      <p:ext uri="{BB962C8B-B14F-4D97-AF65-F5344CB8AC3E}">
        <p14:creationId xmlns:p14="http://schemas.microsoft.com/office/powerpoint/2010/main" val="295063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qph.fs.quoracdn.net/main-qimg-c921c7aaacc6823ea5369aacfea90f1c-c">
            <a:extLst>
              <a:ext uri="{FF2B5EF4-FFF2-40B4-BE49-F238E27FC236}">
                <a16:creationId xmlns:a16="http://schemas.microsoft.com/office/drawing/2014/main" id="{BBF5C789-F456-44C4-B768-3B3ECC6B9D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8" r="1506"/>
          <a:stretch/>
        </p:blipFill>
        <p:spPr bwMode="auto">
          <a:xfrm>
            <a:off x="2417379" y="159083"/>
            <a:ext cx="7325711" cy="653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24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AB0F-CE6D-4F0C-821E-24890ECBE7DE}"/>
              </a:ext>
            </a:extLst>
          </p:cNvPr>
          <p:cNvSpPr>
            <a:spLocks noGrp="1"/>
          </p:cNvSpPr>
          <p:nvPr>
            <p:ph type="title"/>
          </p:nvPr>
        </p:nvSpPr>
        <p:spPr/>
        <p:txBody>
          <a:bodyPr/>
          <a:lstStyle/>
          <a:p>
            <a:r>
              <a:rPr lang="en-US" dirty="0"/>
              <a:t>Initial Response</a:t>
            </a:r>
          </a:p>
        </p:txBody>
      </p:sp>
      <p:sp>
        <p:nvSpPr>
          <p:cNvPr id="3" name="Text Placeholder 2">
            <a:extLst>
              <a:ext uri="{FF2B5EF4-FFF2-40B4-BE49-F238E27FC236}">
                <a16:creationId xmlns:a16="http://schemas.microsoft.com/office/drawing/2014/main" id="{B61D2DCF-9D70-4922-B8F7-90F96005EDB2}"/>
              </a:ext>
            </a:extLst>
          </p:cNvPr>
          <p:cNvSpPr>
            <a:spLocks noGrp="1"/>
          </p:cNvSpPr>
          <p:nvPr>
            <p:ph type="body" idx="1"/>
          </p:nvPr>
        </p:nvSpPr>
        <p:spPr/>
        <p:txBody>
          <a:bodyPr/>
          <a:lstStyle/>
          <a:p>
            <a:r>
              <a:rPr lang="en-US" dirty="0"/>
              <a:t>(Nuclear Warfare)</a:t>
            </a:r>
          </a:p>
        </p:txBody>
      </p:sp>
    </p:spTree>
    <p:extLst>
      <p:ext uri="{BB962C8B-B14F-4D97-AF65-F5344CB8AC3E}">
        <p14:creationId xmlns:p14="http://schemas.microsoft.com/office/powerpoint/2010/main" val="646941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85A8-AC5E-4728-90AE-EC2CDB0410D4}"/>
              </a:ext>
            </a:extLst>
          </p:cNvPr>
          <p:cNvSpPr>
            <a:spLocks noGrp="1"/>
          </p:cNvSpPr>
          <p:nvPr>
            <p:ph type="title"/>
          </p:nvPr>
        </p:nvSpPr>
        <p:spPr>
          <a:xfrm>
            <a:off x="1143001" y="-277849"/>
            <a:ext cx="9905998" cy="1905000"/>
          </a:xfrm>
        </p:spPr>
        <p:txBody>
          <a:bodyPr/>
          <a:lstStyle/>
          <a:p>
            <a:pPr algn="ctr"/>
            <a:r>
              <a:rPr lang="en-US" dirty="0"/>
              <a:t>Nuclear Detonation Damage Pattern</a:t>
            </a:r>
          </a:p>
        </p:txBody>
      </p:sp>
      <p:sp>
        <p:nvSpPr>
          <p:cNvPr id="9" name="Oval 8">
            <a:extLst>
              <a:ext uri="{FF2B5EF4-FFF2-40B4-BE49-F238E27FC236}">
                <a16:creationId xmlns:a16="http://schemas.microsoft.com/office/drawing/2014/main" id="{3854DC5D-4CAE-4064-859C-4E327022A34E}"/>
              </a:ext>
            </a:extLst>
          </p:cNvPr>
          <p:cNvSpPr/>
          <p:nvPr/>
        </p:nvSpPr>
        <p:spPr>
          <a:xfrm rot="1182714">
            <a:off x="786363" y="2334569"/>
            <a:ext cx="5783283" cy="1959428"/>
          </a:xfrm>
          <a:prstGeom prst="ellipse">
            <a:avLst/>
          </a:prstGeom>
          <a:gradFill flip="none" rotWithShape="1">
            <a:gsLst>
              <a:gs pos="0">
                <a:srgbClr val="B8847C">
                  <a:tint val="66000"/>
                  <a:satMod val="160000"/>
                </a:srgbClr>
              </a:gs>
              <a:gs pos="50000">
                <a:srgbClr val="B8847C">
                  <a:tint val="44500"/>
                  <a:satMod val="160000"/>
                </a:srgbClr>
              </a:gs>
              <a:gs pos="100000">
                <a:srgbClr val="B8847C">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782058DB-31C8-4472-8458-CC08BC22FAD3}"/>
              </a:ext>
            </a:extLst>
          </p:cNvPr>
          <p:cNvGraphicFramePr/>
          <p:nvPr>
            <p:extLst>
              <p:ext uri="{D42A27DB-BD31-4B8C-83A1-F6EECF244321}">
                <p14:modId xmlns:p14="http://schemas.microsoft.com/office/powerpoint/2010/main" val="1447066138"/>
              </p:ext>
            </p:extLst>
          </p:nvPr>
        </p:nvGraphicFramePr>
        <p:xfrm>
          <a:off x="4265881" y="110668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Right 6">
            <a:extLst>
              <a:ext uri="{FF2B5EF4-FFF2-40B4-BE49-F238E27FC236}">
                <a16:creationId xmlns:a16="http://schemas.microsoft.com/office/drawing/2014/main" id="{54A48FE3-4023-472C-95F3-247F0B83C7C1}"/>
              </a:ext>
            </a:extLst>
          </p:cNvPr>
          <p:cNvSpPr/>
          <p:nvPr/>
        </p:nvSpPr>
        <p:spPr>
          <a:xfrm rot="11902072">
            <a:off x="8540550" y="5299020"/>
            <a:ext cx="1351367" cy="6291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A2D6CA1-6E33-4046-92CD-5315F21C4771}"/>
              </a:ext>
            </a:extLst>
          </p:cNvPr>
          <p:cNvSpPr txBox="1"/>
          <p:nvPr/>
        </p:nvSpPr>
        <p:spPr>
          <a:xfrm>
            <a:off x="9821466" y="5613613"/>
            <a:ext cx="1353787" cy="523220"/>
          </a:xfrm>
          <a:prstGeom prst="rect">
            <a:avLst/>
          </a:prstGeom>
          <a:noFill/>
        </p:spPr>
        <p:txBody>
          <a:bodyPr wrap="square" rtlCol="0">
            <a:spAutoFit/>
          </a:bodyPr>
          <a:lstStyle/>
          <a:p>
            <a:r>
              <a:rPr lang="en-US" sz="2800" dirty="0">
                <a:latin typeface="Calibri" panose="020F0502020204030204"/>
              </a:rPr>
              <a:t>Wind</a:t>
            </a:r>
            <a:endParaRPr lang="en-US" sz="2100" dirty="0">
              <a:latin typeface="Calibri" panose="020F0502020204030204"/>
            </a:endParaRPr>
          </a:p>
        </p:txBody>
      </p:sp>
      <p:sp>
        <p:nvSpPr>
          <p:cNvPr id="10" name="TextBox 9">
            <a:extLst>
              <a:ext uri="{FF2B5EF4-FFF2-40B4-BE49-F238E27FC236}">
                <a16:creationId xmlns:a16="http://schemas.microsoft.com/office/drawing/2014/main" id="{EE2C1A84-1114-49B2-848A-6F3F4215F8F6}"/>
              </a:ext>
            </a:extLst>
          </p:cNvPr>
          <p:cNvSpPr txBox="1"/>
          <p:nvPr/>
        </p:nvSpPr>
        <p:spPr>
          <a:xfrm>
            <a:off x="2176458" y="2598003"/>
            <a:ext cx="3003091" cy="830997"/>
          </a:xfrm>
          <a:prstGeom prst="rect">
            <a:avLst/>
          </a:prstGeom>
          <a:noFill/>
        </p:spPr>
        <p:txBody>
          <a:bodyPr wrap="square" rtlCol="0">
            <a:spAutoFit/>
          </a:bodyPr>
          <a:lstStyle/>
          <a:p>
            <a:r>
              <a:rPr lang="en-US" sz="2400" dirty="0">
                <a:solidFill>
                  <a:schemeClr val="bg1"/>
                </a:solidFill>
              </a:rPr>
              <a:t>Radioactive Fallout</a:t>
            </a:r>
          </a:p>
        </p:txBody>
      </p:sp>
    </p:spTree>
    <p:extLst>
      <p:ext uri="{BB962C8B-B14F-4D97-AF65-F5344CB8AC3E}">
        <p14:creationId xmlns:p14="http://schemas.microsoft.com/office/powerpoint/2010/main" val="3835314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EE1F73-8FBF-4C78-9CFA-48B4C19DFCE6}"/>
              </a:ext>
            </a:extLst>
          </p:cNvPr>
          <p:cNvSpPr txBox="1"/>
          <p:nvPr/>
        </p:nvSpPr>
        <p:spPr>
          <a:xfrm>
            <a:off x="1355834" y="1074509"/>
            <a:ext cx="4908331" cy="4708981"/>
          </a:xfrm>
          <a:prstGeom prst="rect">
            <a:avLst/>
          </a:prstGeom>
          <a:noFill/>
        </p:spPr>
        <p:txBody>
          <a:bodyPr wrap="square" rtlCol="0">
            <a:spAutoFit/>
          </a:bodyPr>
          <a:lstStyle/>
          <a:p>
            <a:r>
              <a:rPr lang="en-US" sz="6000" dirty="0"/>
              <a:t>Be First.</a:t>
            </a:r>
          </a:p>
          <a:p>
            <a:endParaRPr lang="en-US" sz="6000" dirty="0"/>
          </a:p>
          <a:p>
            <a:r>
              <a:rPr lang="en-US" sz="6000" dirty="0"/>
              <a:t>Be Right.</a:t>
            </a:r>
          </a:p>
          <a:p>
            <a:endParaRPr lang="en-US" sz="6000" dirty="0"/>
          </a:p>
          <a:p>
            <a:r>
              <a:rPr lang="en-US" sz="6000" dirty="0"/>
              <a:t>Be Credible.</a:t>
            </a:r>
          </a:p>
        </p:txBody>
      </p:sp>
    </p:spTree>
    <p:extLst>
      <p:ext uri="{BB962C8B-B14F-4D97-AF65-F5344CB8AC3E}">
        <p14:creationId xmlns:p14="http://schemas.microsoft.com/office/powerpoint/2010/main" val="1145123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BEE48-20E3-483D-BC92-55B2E8720ABA}"/>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A5542265-9281-4B21-811F-F1EFE7F94DE8}"/>
              </a:ext>
            </a:extLst>
          </p:cNvPr>
          <p:cNvSpPr>
            <a:spLocks noGrp="1"/>
          </p:cNvSpPr>
          <p:nvPr>
            <p:ph idx="1"/>
          </p:nvPr>
        </p:nvSpPr>
        <p:spPr/>
        <p:txBody>
          <a:bodyPr/>
          <a:lstStyle/>
          <a:p>
            <a:r>
              <a:rPr lang="en-US" dirty="0"/>
              <a:t>Radiation Basics</a:t>
            </a:r>
          </a:p>
          <a:p>
            <a:r>
              <a:rPr lang="en-US" dirty="0"/>
              <a:t>Radiation Sources</a:t>
            </a:r>
          </a:p>
          <a:p>
            <a:r>
              <a:rPr lang="en-US" dirty="0"/>
              <a:t>Threat Level</a:t>
            </a:r>
          </a:p>
          <a:p>
            <a:r>
              <a:rPr lang="en-US" dirty="0"/>
              <a:t>Initial Response</a:t>
            </a:r>
          </a:p>
          <a:p>
            <a:r>
              <a:rPr lang="en-US" dirty="0"/>
              <a:t>Dose Estimation</a:t>
            </a:r>
          </a:p>
          <a:p>
            <a:r>
              <a:rPr lang="en-US" dirty="0"/>
              <a:t>Acute Radiation Syndrome</a:t>
            </a:r>
          </a:p>
          <a:p>
            <a:r>
              <a:rPr lang="en-US" dirty="0"/>
              <a:t>Real Life Situations</a:t>
            </a:r>
          </a:p>
          <a:p>
            <a:endParaRPr lang="en-US" dirty="0"/>
          </a:p>
        </p:txBody>
      </p:sp>
    </p:spTree>
    <p:extLst>
      <p:ext uri="{BB962C8B-B14F-4D97-AF65-F5344CB8AC3E}">
        <p14:creationId xmlns:p14="http://schemas.microsoft.com/office/powerpoint/2010/main" val="117216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8E44C3-C4F9-45EF-A79F-89813BDFB798}"/>
              </a:ext>
            </a:extLst>
          </p:cNvPr>
          <p:cNvPicPr>
            <a:picLocks noChangeAspect="1"/>
          </p:cNvPicPr>
          <p:nvPr/>
        </p:nvPicPr>
        <p:blipFill rotWithShape="1">
          <a:blip r:embed="rId3">
            <a:extLst>
              <a:ext uri="{28A0092B-C50C-407E-A947-70E740481C1C}">
                <a14:useLocalDpi xmlns:a14="http://schemas.microsoft.com/office/drawing/2010/main" val="0"/>
              </a:ext>
            </a:extLst>
          </a:blip>
          <a:srcRect t="3260" b="6750"/>
          <a:stretch/>
        </p:blipFill>
        <p:spPr>
          <a:xfrm>
            <a:off x="1942605" y="0"/>
            <a:ext cx="10249395" cy="6858000"/>
          </a:xfrm>
          <a:prstGeom prst="rect">
            <a:avLst/>
          </a:prstGeom>
        </p:spPr>
      </p:pic>
      <p:sp>
        <p:nvSpPr>
          <p:cNvPr id="2" name="Title 1">
            <a:extLst>
              <a:ext uri="{FF2B5EF4-FFF2-40B4-BE49-F238E27FC236}">
                <a16:creationId xmlns:a16="http://schemas.microsoft.com/office/drawing/2014/main" id="{603725F1-890A-4F3D-A322-8B685269A962}"/>
              </a:ext>
            </a:extLst>
          </p:cNvPr>
          <p:cNvSpPr>
            <a:spLocks noGrp="1"/>
          </p:cNvSpPr>
          <p:nvPr>
            <p:ph type="title"/>
          </p:nvPr>
        </p:nvSpPr>
        <p:spPr>
          <a:xfrm>
            <a:off x="877171" y="204272"/>
            <a:ext cx="9905998" cy="1905000"/>
          </a:xfrm>
        </p:spPr>
        <p:txBody>
          <a:bodyPr/>
          <a:lstStyle/>
          <a:p>
            <a:r>
              <a:rPr lang="en-US" dirty="0">
                <a:solidFill>
                  <a:schemeClr val="bg1"/>
                </a:solidFill>
              </a:rPr>
              <a:t>Building Dose Reduction Factor</a:t>
            </a:r>
          </a:p>
        </p:txBody>
      </p:sp>
      <p:sp>
        <p:nvSpPr>
          <p:cNvPr id="5" name="TextBox 4">
            <a:extLst>
              <a:ext uri="{FF2B5EF4-FFF2-40B4-BE49-F238E27FC236}">
                <a16:creationId xmlns:a16="http://schemas.microsoft.com/office/drawing/2014/main" id="{60F2A8B1-7E32-463B-B96B-03BD075CEDCD}"/>
              </a:ext>
            </a:extLst>
          </p:cNvPr>
          <p:cNvSpPr txBox="1"/>
          <p:nvPr/>
        </p:nvSpPr>
        <p:spPr>
          <a:xfrm>
            <a:off x="-34142" y="6123543"/>
            <a:ext cx="7101444" cy="738664"/>
          </a:xfrm>
          <a:prstGeom prst="rect">
            <a:avLst/>
          </a:prstGeom>
          <a:noFill/>
        </p:spPr>
        <p:txBody>
          <a:bodyPr wrap="square" rtlCol="0">
            <a:spAutoFit/>
          </a:bodyPr>
          <a:lstStyle/>
          <a:p>
            <a:r>
              <a:rPr lang="en-US" sz="1400" dirty="0" err="1">
                <a:solidFill>
                  <a:schemeClr val="bg1"/>
                </a:solidFill>
              </a:rPr>
              <a:t>Buddemeier</a:t>
            </a:r>
            <a:r>
              <a:rPr lang="en-US" sz="1400" dirty="0">
                <a:solidFill>
                  <a:schemeClr val="bg1"/>
                </a:solidFill>
              </a:rPr>
              <a:t>, B. R., &amp; Dillon, M. B. (2009). </a:t>
            </a:r>
            <a:r>
              <a:rPr lang="en-US" sz="1400" i="1" dirty="0">
                <a:solidFill>
                  <a:schemeClr val="bg1"/>
                </a:solidFill>
              </a:rPr>
              <a:t>Key response planning factors for the aftermath of nuclear terrorism</a:t>
            </a:r>
            <a:r>
              <a:rPr lang="en-US" sz="1400" dirty="0">
                <a:solidFill>
                  <a:schemeClr val="bg1"/>
                </a:solidFill>
              </a:rPr>
              <a:t> (No. LLNL-TR-410067). Lawrence Livermore National Lab.(LLNL), Livermore, CA (United States).</a:t>
            </a:r>
          </a:p>
        </p:txBody>
      </p:sp>
      <p:sp>
        <p:nvSpPr>
          <p:cNvPr id="6" name="TextBox 5">
            <a:extLst>
              <a:ext uri="{FF2B5EF4-FFF2-40B4-BE49-F238E27FC236}">
                <a16:creationId xmlns:a16="http://schemas.microsoft.com/office/drawing/2014/main" id="{B4104927-9DFB-4E29-B330-0E942CC43BBD}"/>
              </a:ext>
            </a:extLst>
          </p:cNvPr>
          <p:cNvSpPr txBox="1"/>
          <p:nvPr/>
        </p:nvSpPr>
        <p:spPr>
          <a:xfrm>
            <a:off x="393251" y="1984978"/>
            <a:ext cx="5436919" cy="1323439"/>
          </a:xfrm>
          <a:prstGeom prst="rect">
            <a:avLst/>
          </a:prstGeom>
          <a:noFill/>
        </p:spPr>
        <p:txBody>
          <a:bodyPr wrap="square" rtlCol="0">
            <a:spAutoFit/>
          </a:bodyPr>
          <a:lstStyle/>
          <a:p>
            <a:r>
              <a:rPr lang="en-US" sz="2000" dirty="0">
                <a:ln>
                  <a:solidFill>
                    <a:schemeClr val="bg1"/>
                  </a:solidFill>
                </a:ln>
                <a:solidFill>
                  <a:schemeClr val="bg1"/>
                </a:solidFill>
              </a:rPr>
              <a:t>Numbers represent dose reduction factors. Reduction factor of “10” indicates that a person in that area would receive 1/10</a:t>
            </a:r>
            <a:r>
              <a:rPr lang="en-US" sz="2000" baseline="30000" dirty="0">
                <a:ln>
                  <a:solidFill>
                    <a:schemeClr val="bg1"/>
                  </a:solidFill>
                </a:ln>
                <a:solidFill>
                  <a:schemeClr val="bg1"/>
                </a:solidFill>
              </a:rPr>
              <a:t>th</a:t>
            </a:r>
            <a:r>
              <a:rPr lang="en-US" sz="2000" dirty="0">
                <a:ln>
                  <a:solidFill>
                    <a:schemeClr val="bg1"/>
                  </a:solidFill>
                </a:ln>
                <a:solidFill>
                  <a:schemeClr val="bg1"/>
                </a:solidFill>
              </a:rPr>
              <a:t> the dose compared to no shielding.</a:t>
            </a:r>
          </a:p>
        </p:txBody>
      </p:sp>
    </p:spTree>
    <p:extLst>
      <p:ext uri="{BB962C8B-B14F-4D97-AF65-F5344CB8AC3E}">
        <p14:creationId xmlns:p14="http://schemas.microsoft.com/office/powerpoint/2010/main" val="3018453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8C4F-3725-4099-8FEF-6D4D9D12E301}"/>
              </a:ext>
            </a:extLst>
          </p:cNvPr>
          <p:cNvSpPr>
            <a:spLocks noGrp="1"/>
          </p:cNvSpPr>
          <p:nvPr>
            <p:ph type="title"/>
          </p:nvPr>
        </p:nvSpPr>
        <p:spPr>
          <a:xfrm>
            <a:off x="1141413" y="233429"/>
            <a:ext cx="9905998" cy="1905000"/>
          </a:xfrm>
        </p:spPr>
        <p:txBody>
          <a:bodyPr/>
          <a:lstStyle/>
          <a:p>
            <a:pPr algn="ctr"/>
            <a:r>
              <a:rPr lang="en-US" dirty="0"/>
              <a:t>Fallout Decay Rate</a:t>
            </a:r>
          </a:p>
        </p:txBody>
      </p:sp>
      <p:sp>
        <p:nvSpPr>
          <p:cNvPr id="3" name="TextBox 2">
            <a:extLst>
              <a:ext uri="{FF2B5EF4-FFF2-40B4-BE49-F238E27FC236}">
                <a16:creationId xmlns:a16="http://schemas.microsoft.com/office/drawing/2014/main" id="{DF3745D5-0868-46C0-95D7-C7E1F1B4BC84}"/>
              </a:ext>
            </a:extLst>
          </p:cNvPr>
          <p:cNvSpPr txBox="1"/>
          <p:nvPr/>
        </p:nvSpPr>
        <p:spPr>
          <a:xfrm>
            <a:off x="1104405" y="2256312"/>
            <a:ext cx="10249395" cy="3479470"/>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754EFED5-DE27-4973-B0F5-0ED326212B09}"/>
              </a:ext>
            </a:extLst>
          </p:cNvPr>
          <p:cNvSpPr/>
          <p:nvPr/>
        </p:nvSpPr>
        <p:spPr>
          <a:xfrm>
            <a:off x="459179" y="5978240"/>
            <a:ext cx="11083636" cy="646331"/>
          </a:xfrm>
          <a:prstGeom prst="rect">
            <a:avLst/>
          </a:prstGeom>
        </p:spPr>
        <p:txBody>
          <a:bodyPr wrap="square">
            <a:spAutoFit/>
          </a:bodyPr>
          <a:lstStyle/>
          <a:p>
            <a:r>
              <a:rPr lang="en-US" dirty="0" err="1">
                <a:latin typeface="Arial" panose="020B0604020202020204" pitchFamily="34" charset="0"/>
              </a:rPr>
              <a:t>Glasstone</a:t>
            </a:r>
            <a:r>
              <a:rPr lang="en-US" dirty="0">
                <a:latin typeface="Arial" panose="020B0604020202020204" pitchFamily="34" charset="0"/>
              </a:rPr>
              <a:t>, S., &amp; Dolan, P. J. (1977). </a:t>
            </a:r>
            <a:r>
              <a:rPr lang="en-US" i="1" dirty="0">
                <a:latin typeface="Arial" panose="020B0604020202020204" pitchFamily="34" charset="0"/>
              </a:rPr>
              <a:t>The effects of nuclear weapons</a:t>
            </a:r>
            <a:r>
              <a:rPr lang="en-US" dirty="0">
                <a:latin typeface="Arial" panose="020B0604020202020204" pitchFamily="34" charset="0"/>
              </a:rPr>
              <a:t>. DEPARTMENT OF DEFENSE WASHINGTON DC.</a:t>
            </a:r>
            <a:endParaRPr lang="en-US" dirty="0"/>
          </a:p>
        </p:txBody>
      </p:sp>
      <p:graphicFrame>
        <p:nvGraphicFramePr>
          <p:cNvPr id="6" name="Table 5">
            <a:extLst>
              <a:ext uri="{FF2B5EF4-FFF2-40B4-BE49-F238E27FC236}">
                <a16:creationId xmlns:a16="http://schemas.microsoft.com/office/drawing/2014/main" id="{C3B415FA-973D-428F-BD58-4C544A69ACA5}"/>
              </a:ext>
            </a:extLst>
          </p:cNvPr>
          <p:cNvGraphicFramePr>
            <a:graphicFrameLocks noGrp="1"/>
          </p:cNvGraphicFramePr>
          <p:nvPr>
            <p:extLst>
              <p:ext uri="{D42A27DB-BD31-4B8C-83A1-F6EECF244321}">
                <p14:modId xmlns:p14="http://schemas.microsoft.com/office/powerpoint/2010/main" val="450893419"/>
              </p:ext>
            </p:extLst>
          </p:nvPr>
        </p:nvGraphicFramePr>
        <p:xfrm>
          <a:off x="552594" y="1894490"/>
          <a:ext cx="11083636" cy="3657600"/>
        </p:xfrm>
        <a:graphic>
          <a:graphicData uri="http://schemas.openxmlformats.org/drawingml/2006/table">
            <a:tbl>
              <a:tblPr firstRow="1" firstCol="1" bandRow="1">
                <a:tableStyleId>{69012ECD-51FC-41F1-AA8D-1B2483CD663E}</a:tableStyleId>
              </a:tblPr>
              <a:tblGrid>
                <a:gridCol w="2770316">
                  <a:extLst>
                    <a:ext uri="{9D8B030D-6E8A-4147-A177-3AD203B41FA5}">
                      <a16:colId xmlns:a16="http://schemas.microsoft.com/office/drawing/2014/main" val="2820650764"/>
                    </a:ext>
                  </a:extLst>
                </a:gridCol>
                <a:gridCol w="2770316">
                  <a:extLst>
                    <a:ext uri="{9D8B030D-6E8A-4147-A177-3AD203B41FA5}">
                      <a16:colId xmlns:a16="http://schemas.microsoft.com/office/drawing/2014/main" val="3048246191"/>
                    </a:ext>
                  </a:extLst>
                </a:gridCol>
                <a:gridCol w="2771502">
                  <a:extLst>
                    <a:ext uri="{9D8B030D-6E8A-4147-A177-3AD203B41FA5}">
                      <a16:colId xmlns:a16="http://schemas.microsoft.com/office/drawing/2014/main" val="3056465087"/>
                    </a:ext>
                  </a:extLst>
                </a:gridCol>
                <a:gridCol w="2771502">
                  <a:extLst>
                    <a:ext uri="{9D8B030D-6E8A-4147-A177-3AD203B41FA5}">
                      <a16:colId xmlns:a16="http://schemas.microsoft.com/office/drawing/2014/main" val="1734975359"/>
                    </a:ext>
                  </a:extLst>
                </a:gridCol>
              </a:tblGrid>
              <a:tr h="324196">
                <a:tc>
                  <a:txBody>
                    <a:bodyPr/>
                    <a:lstStyle/>
                    <a:p>
                      <a:pPr marL="0" marR="0">
                        <a:spcBef>
                          <a:spcPts val="0"/>
                        </a:spcBef>
                        <a:spcAft>
                          <a:spcPts val="0"/>
                        </a:spcAft>
                      </a:pPr>
                      <a:r>
                        <a:rPr lang="en-US" sz="2400">
                          <a:effectLst/>
                        </a:rPr>
                        <a:t>Time (hours)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Dose Rate (</a:t>
                      </a:r>
                      <a:r>
                        <a:rPr lang="en-US" sz="2400" dirty="0" err="1">
                          <a:effectLst/>
                        </a:rPr>
                        <a:t>Gy</a:t>
                      </a:r>
                      <a:r>
                        <a:rPr lang="en-US" sz="2400" dirty="0">
                          <a:effectLst/>
                        </a:rPr>
                        <a:t>/h)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Time (hours)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Dose Rate (Gy/h)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1895587"/>
                  </a:ext>
                </a:extLst>
              </a:tr>
              <a:tr h="324196">
                <a:tc>
                  <a:txBody>
                    <a:bodyPr/>
                    <a:lstStyle/>
                    <a:p>
                      <a:pPr marL="0" marR="0">
                        <a:spcBef>
                          <a:spcPts val="0"/>
                        </a:spcBef>
                        <a:spcAft>
                          <a:spcPts val="0"/>
                        </a:spcAft>
                      </a:pPr>
                      <a:r>
                        <a:rPr lang="en-US" sz="2400" b="0">
                          <a:effectLst/>
                        </a:rPr>
                        <a:t>1</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36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0.15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098146"/>
                  </a:ext>
                </a:extLst>
              </a:tr>
              <a:tr h="324196">
                <a:tc>
                  <a:txBody>
                    <a:bodyPr/>
                    <a:lstStyle/>
                    <a:p>
                      <a:pPr marL="0" marR="0">
                        <a:spcBef>
                          <a:spcPts val="0"/>
                        </a:spcBef>
                        <a:spcAft>
                          <a:spcPts val="0"/>
                        </a:spcAft>
                      </a:pPr>
                      <a:r>
                        <a:rPr lang="en-US" sz="2400" b="0">
                          <a:effectLst/>
                        </a:rPr>
                        <a:t>1.5</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6.1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48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c>
                  <a:txBody>
                    <a:bodyPr/>
                    <a:lstStyle/>
                    <a:p>
                      <a:pPr marL="0" marR="0">
                        <a:spcBef>
                          <a:spcPts val="0"/>
                        </a:spcBef>
                        <a:spcAft>
                          <a:spcPts val="0"/>
                        </a:spcAft>
                      </a:pPr>
                      <a:r>
                        <a:rPr lang="en-US" sz="2400" dirty="0">
                          <a:effectLst/>
                        </a:rPr>
                        <a:t>0.10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extLst>
                  <a:ext uri="{0D108BD9-81ED-4DB2-BD59-A6C34878D82A}">
                    <a16:rowId xmlns:a16="http://schemas.microsoft.com/office/drawing/2014/main" val="2089195107"/>
                  </a:ext>
                </a:extLst>
              </a:tr>
              <a:tr h="324196">
                <a:tc>
                  <a:txBody>
                    <a:bodyPr/>
                    <a:lstStyle/>
                    <a:p>
                      <a:pPr marL="0" marR="0">
                        <a:spcBef>
                          <a:spcPts val="0"/>
                        </a:spcBef>
                        <a:spcAft>
                          <a:spcPts val="0"/>
                        </a:spcAft>
                      </a:pPr>
                      <a:r>
                        <a:rPr lang="en-US" sz="2400" b="0">
                          <a:effectLst/>
                        </a:rPr>
                        <a:t>2</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72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0.062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480573"/>
                  </a:ext>
                </a:extLst>
              </a:tr>
              <a:tr h="324196">
                <a:tc>
                  <a:txBody>
                    <a:bodyPr/>
                    <a:lstStyle/>
                    <a:p>
                      <a:pPr marL="0" marR="0">
                        <a:spcBef>
                          <a:spcPts val="0"/>
                        </a:spcBef>
                        <a:spcAft>
                          <a:spcPts val="0"/>
                        </a:spcAft>
                      </a:pPr>
                      <a:r>
                        <a:rPr lang="en-US" sz="2400" b="0">
                          <a:effectLst/>
                        </a:rPr>
                        <a:t>3</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2.3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100 (~4 days)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0.040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120888"/>
                  </a:ext>
                </a:extLst>
              </a:tr>
              <a:tr h="324196">
                <a:tc>
                  <a:txBody>
                    <a:bodyPr/>
                    <a:lstStyle/>
                    <a:p>
                      <a:pPr marL="0" marR="0">
                        <a:spcBef>
                          <a:spcPts val="0"/>
                        </a:spcBef>
                        <a:spcAft>
                          <a:spcPts val="0"/>
                        </a:spcAft>
                      </a:pPr>
                      <a:r>
                        <a:rPr lang="en-US" sz="2400" b="0">
                          <a:effectLst/>
                        </a:rPr>
                        <a:t>5</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1.3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200 (~8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0.017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0907059"/>
                  </a:ext>
                </a:extLst>
              </a:tr>
              <a:tr h="324196">
                <a:tc>
                  <a:txBody>
                    <a:bodyPr/>
                    <a:lstStyle/>
                    <a:p>
                      <a:pPr marL="0" marR="0">
                        <a:spcBef>
                          <a:spcPts val="0"/>
                        </a:spcBef>
                        <a:spcAft>
                          <a:spcPts val="0"/>
                        </a:spcAft>
                      </a:pPr>
                      <a:r>
                        <a:rPr lang="en-US" sz="2400" b="0">
                          <a:effectLst/>
                        </a:rPr>
                        <a:t>6</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400 (~17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0.0069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6487469"/>
                  </a:ext>
                </a:extLst>
              </a:tr>
              <a:tr h="324196">
                <a:tc>
                  <a:txBody>
                    <a:bodyPr/>
                    <a:lstStyle/>
                    <a:p>
                      <a:pPr marL="0" marR="0">
                        <a:spcBef>
                          <a:spcPts val="0"/>
                        </a:spcBef>
                        <a:spcAft>
                          <a:spcPts val="0"/>
                        </a:spcAft>
                      </a:pPr>
                      <a:r>
                        <a:rPr lang="en-US" sz="2400" b="0">
                          <a:effectLst/>
                        </a:rPr>
                        <a:t>10</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0.63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600 (~25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dirty="0">
                          <a:effectLst/>
                        </a:rPr>
                        <a:t>0.0040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2860456"/>
                  </a:ext>
                </a:extLst>
              </a:tr>
              <a:tr h="324196">
                <a:tc>
                  <a:txBody>
                    <a:bodyPr/>
                    <a:lstStyle/>
                    <a:p>
                      <a:pPr marL="0" marR="0">
                        <a:spcBef>
                          <a:spcPts val="0"/>
                        </a:spcBef>
                        <a:spcAft>
                          <a:spcPts val="0"/>
                        </a:spcAft>
                      </a:pPr>
                      <a:r>
                        <a:rPr lang="en-US" sz="2400" b="0">
                          <a:effectLst/>
                        </a:rPr>
                        <a:t>15</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0.40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800 (~33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400" dirty="0">
                          <a:effectLst/>
                        </a:rPr>
                        <a:t>0.0031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96953140"/>
                  </a:ext>
                </a:extLst>
              </a:tr>
              <a:tr h="324196">
                <a:tc>
                  <a:txBody>
                    <a:bodyPr/>
                    <a:lstStyle/>
                    <a:p>
                      <a:pPr marL="0" marR="0">
                        <a:spcBef>
                          <a:spcPts val="0"/>
                        </a:spcBef>
                        <a:spcAft>
                          <a:spcPts val="0"/>
                        </a:spcAft>
                      </a:pPr>
                      <a:r>
                        <a:rPr lang="en-US" sz="2400" b="0" dirty="0">
                          <a:effectLst/>
                        </a:rPr>
                        <a:t>24</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0.23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a:effectLst/>
                        </a:rPr>
                        <a:t>1000 (~42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0.0024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4630728"/>
                  </a:ext>
                </a:extLst>
              </a:tr>
            </a:tbl>
          </a:graphicData>
        </a:graphic>
      </p:graphicFrame>
    </p:spTree>
    <p:extLst>
      <p:ext uri="{BB962C8B-B14F-4D97-AF65-F5344CB8AC3E}">
        <p14:creationId xmlns:p14="http://schemas.microsoft.com/office/powerpoint/2010/main" val="612632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D8AE4F-B7F4-4C6B-9872-DECE4084BDD5}"/>
              </a:ext>
            </a:extLst>
          </p:cNvPr>
          <p:cNvPicPr>
            <a:picLocks noChangeAspect="1"/>
          </p:cNvPicPr>
          <p:nvPr/>
        </p:nvPicPr>
        <p:blipFill rotWithShape="1">
          <a:blip r:embed="rId3"/>
          <a:srcRect l="4052" t="16245" r="3189" b="8352"/>
          <a:stretch/>
        </p:blipFill>
        <p:spPr>
          <a:xfrm>
            <a:off x="0" y="0"/>
            <a:ext cx="12182601" cy="6858000"/>
          </a:xfrm>
          <a:prstGeom prst="rect">
            <a:avLst/>
          </a:prstGeom>
        </p:spPr>
      </p:pic>
    </p:spTree>
    <p:extLst>
      <p:ext uri="{BB962C8B-B14F-4D97-AF65-F5344CB8AC3E}">
        <p14:creationId xmlns:p14="http://schemas.microsoft.com/office/powerpoint/2010/main" val="2168370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mage result for mental health">
            <a:extLst>
              <a:ext uri="{FF2B5EF4-FFF2-40B4-BE49-F238E27FC236}">
                <a16:creationId xmlns:a16="http://schemas.microsoft.com/office/drawing/2014/main" id="{E1D2B266-5491-4F42-A8CE-125496147D88}"/>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770497" y="-264173"/>
            <a:ext cx="6411604" cy="7122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840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hiroshima body shadows">
            <a:extLst>
              <a:ext uri="{FF2B5EF4-FFF2-40B4-BE49-F238E27FC236}">
                <a16:creationId xmlns:a16="http://schemas.microsoft.com/office/drawing/2014/main" id="{FDBE7EFF-FB8F-4429-8950-26C1288CE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0"/>
            <a:ext cx="7188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90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1276F-03ED-4614-8E85-4DED31FA9F7D}"/>
              </a:ext>
            </a:extLst>
          </p:cNvPr>
          <p:cNvSpPr>
            <a:spLocks noGrp="1"/>
          </p:cNvSpPr>
          <p:nvPr>
            <p:ph type="title"/>
          </p:nvPr>
        </p:nvSpPr>
        <p:spPr/>
        <p:txBody>
          <a:bodyPr/>
          <a:lstStyle/>
          <a:p>
            <a:r>
              <a:rPr lang="en-US" dirty="0"/>
              <a:t>Dose Estimation</a:t>
            </a:r>
          </a:p>
        </p:txBody>
      </p:sp>
      <p:sp>
        <p:nvSpPr>
          <p:cNvPr id="3" name="Text Placeholder 2">
            <a:extLst>
              <a:ext uri="{FF2B5EF4-FFF2-40B4-BE49-F238E27FC236}">
                <a16:creationId xmlns:a16="http://schemas.microsoft.com/office/drawing/2014/main" id="{AA092140-5C0B-46F8-A019-8FC5684581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13546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EE025-542D-413F-90AA-D51F38CB02C2}"/>
              </a:ext>
            </a:extLst>
          </p:cNvPr>
          <p:cNvPicPr>
            <a:picLocks noChangeAspect="1"/>
          </p:cNvPicPr>
          <p:nvPr/>
        </p:nvPicPr>
        <p:blipFill>
          <a:blip r:embed="rId3">
            <a:clrChange>
              <a:clrFrom>
                <a:srgbClr val="C2C6CF"/>
              </a:clrFrom>
              <a:clrTo>
                <a:srgbClr val="C2C6CF">
                  <a:alpha val="0"/>
                </a:srgbClr>
              </a:clrTo>
            </a:clrChange>
            <a:extLst>
              <a:ext uri="{28A0092B-C50C-407E-A947-70E740481C1C}">
                <a14:useLocalDpi xmlns:a14="http://schemas.microsoft.com/office/drawing/2010/main" val="0"/>
              </a:ext>
            </a:extLst>
          </a:blip>
          <a:stretch>
            <a:fillRect/>
          </a:stretch>
        </p:blipFill>
        <p:spPr>
          <a:xfrm>
            <a:off x="328388" y="182791"/>
            <a:ext cx="6705284" cy="6492418"/>
          </a:xfrm>
          <a:prstGeom prst="rect">
            <a:avLst/>
          </a:prstGeom>
          <a:solidFill>
            <a:schemeClr val="tx2">
              <a:lumMod val="90000"/>
            </a:schemeClr>
          </a:solidFill>
        </p:spPr>
      </p:pic>
      <p:sp>
        <p:nvSpPr>
          <p:cNvPr id="4" name="TextBox 3">
            <a:extLst>
              <a:ext uri="{FF2B5EF4-FFF2-40B4-BE49-F238E27FC236}">
                <a16:creationId xmlns:a16="http://schemas.microsoft.com/office/drawing/2014/main" id="{D1AE608E-7150-4E66-BE3A-F4013ED49812}"/>
              </a:ext>
            </a:extLst>
          </p:cNvPr>
          <p:cNvSpPr txBox="1"/>
          <p:nvPr/>
        </p:nvSpPr>
        <p:spPr>
          <a:xfrm>
            <a:off x="7033672" y="5351770"/>
            <a:ext cx="5078089" cy="1323439"/>
          </a:xfrm>
          <a:prstGeom prst="rect">
            <a:avLst/>
          </a:prstGeom>
          <a:noFill/>
        </p:spPr>
        <p:txBody>
          <a:bodyPr wrap="square" rtlCol="0">
            <a:spAutoFit/>
          </a:bodyPr>
          <a:lstStyle/>
          <a:p>
            <a:r>
              <a:rPr lang="en-US" sz="1600" dirty="0"/>
              <a:t>Adapted from: Berger Me, et al. Hospital Triage in the First 24 Hours After a Nuclear or Radiological Disaster. REAC/TS (Radiation Emergency Assistance Center/Training Site); https://www.orau.gov/reacts: 2004</a:t>
            </a:r>
          </a:p>
        </p:txBody>
      </p:sp>
      <p:sp>
        <p:nvSpPr>
          <p:cNvPr id="2" name="Rectangle 1">
            <a:extLst>
              <a:ext uri="{FF2B5EF4-FFF2-40B4-BE49-F238E27FC236}">
                <a16:creationId xmlns:a16="http://schemas.microsoft.com/office/drawing/2014/main" id="{521178FF-3F2C-432D-AE53-70230D802650}"/>
              </a:ext>
            </a:extLst>
          </p:cNvPr>
          <p:cNvSpPr/>
          <p:nvPr/>
        </p:nvSpPr>
        <p:spPr>
          <a:xfrm>
            <a:off x="320634" y="855023"/>
            <a:ext cx="6713038" cy="93815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999F3D3-D266-4603-8C0E-986CDC6DEB56}"/>
              </a:ext>
            </a:extLst>
          </p:cNvPr>
          <p:cNvSpPr/>
          <p:nvPr/>
        </p:nvSpPr>
        <p:spPr>
          <a:xfrm>
            <a:off x="320634" y="5450774"/>
            <a:ext cx="6713038" cy="122443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83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F004D-6CCA-4A15-A521-38793DD66D44}"/>
              </a:ext>
            </a:extLst>
          </p:cNvPr>
          <p:cNvSpPr>
            <a:spLocks noGrp="1"/>
          </p:cNvSpPr>
          <p:nvPr>
            <p:ph type="title"/>
          </p:nvPr>
        </p:nvSpPr>
        <p:spPr/>
        <p:txBody>
          <a:bodyPr/>
          <a:lstStyle/>
          <a:p>
            <a:r>
              <a:rPr lang="en-US" dirty="0"/>
              <a:t>Andrews Nomogram</a:t>
            </a:r>
          </a:p>
        </p:txBody>
      </p:sp>
      <p:pic>
        <p:nvPicPr>
          <p:cNvPr id="4" name="Picture 3">
            <a:extLst>
              <a:ext uri="{FF2B5EF4-FFF2-40B4-BE49-F238E27FC236}">
                <a16:creationId xmlns:a16="http://schemas.microsoft.com/office/drawing/2014/main" id="{8DC5B29D-EDBF-4657-8156-9A5CFDCF875C}"/>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378257" y="188075"/>
            <a:ext cx="5473318" cy="6580860"/>
          </a:xfrm>
          <a:prstGeom prst="rect">
            <a:avLst/>
          </a:prstGeom>
          <a:solidFill>
            <a:schemeClr val="accent3">
              <a:lumMod val="75000"/>
            </a:schemeClr>
          </a:solidFill>
        </p:spPr>
      </p:pic>
      <p:sp>
        <p:nvSpPr>
          <p:cNvPr id="5" name="TextBox 4">
            <a:extLst>
              <a:ext uri="{FF2B5EF4-FFF2-40B4-BE49-F238E27FC236}">
                <a16:creationId xmlns:a16="http://schemas.microsoft.com/office/drawing/2014/main" id="{B39198DF-A416-43B4-96C5-C42BCA8CD871}"/>
              </a:ext>
            </a:extLst>
          </p:cNvPr>
          <p:cNvSpPr txBox="1"/>
          <p:nvPr/>
        </p:nvSpPr>
        <p:spPr>
          <a:xfrm>
            <a:off x="55124" y="5171182"/>
            <a:ext cx="6323133" cy="1077218"/>
          </a:xfrm>
          <a:prstGeom prst="rect">
            <a:avLst/>
          </a:prstGeom>
          <a:noFill/>
        </p:spPr>
        <p:txBody>
          <a:bodyPr wrap="square" rtlCol="0">
            <a:spAutoFit/>
          </a:bodyPr>
          <a:lstStyle/>
          <a:p>
            <a:r>
              <a:rPr lang="en-US" sz="1600" dirty="0"/>
              <a:t>Andrews GA, </a:t>
            </a:r>
            <a:r>
              <a:rPr lang="en-US" sz="1600" dirty="0" err="1"/>
              <a:t>Auxier</a:t>
            </a:r>
            <a:r>
              <a:rPr lang="en-US" sz="1600" dirty="0"/>
              <a:t> JA, </a:t>
            </a:r>
            <a:r>
              <a:rPr lang="en-US" sz="1600" dirty="0" err="1"/>
              <a:t>Lushbaugh</a:t>
            </a:r>
            <a:r>
              <a:rPr lang="en-US" sz="1600" dirty="0"/>
              <a:t> CC. The Importance</a:t>
            </a:r>
          </a:p>
          <a:p>
            <a:r>
              <a:rPr lang="en-US" sz="1600" dirty="0"/>
              <a:t>of Dosimetry to the Medical Management of Persons Exposed</a:t>
            </a:r>
          </a:p>
          <a:p>
            <a:r>
              <a:rPr lang="en-US" sz="1600" dirty="0"/>
              <a:t>to High Levels of Radiation. In Personal Dosimetry for Radiation</a:t>
            </a:r>
          </a:p>
          <a:p>
            <a:r>
              <a:rPr lang="en-US" sz="1600" dirty="0"/>
              <a:t>Accidents. Vienna: International Atomic Energy Agency; 1965.</a:t>
            </a:r>
          </a:p>
        </p:txBody>
      </p:sp>
    </p:spTree>
    <p:extLst>
      <p:ext uri="{BB962C8B-B14F-4D97-AF65-F5344CB8AC3E}">
        <p14:creationId xmlns:p14="http://schemas.microsoft.com/office/powerpoint/2010/main" val="3573684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centric Chromosomes">
            <a:extLst>
              <a:ext uri="{FF2B5EF4-FFF2-40B4-BE49-F238E27FC236}">
                <a16:creationId xmlns:a16="http://schemas.microsoft.com/office/drawing/2014/main" id="{A2952D5E-6035-4B49-A3BB-49CBF6A3B7C3}"/>
              </a:ext>
            </a:extLst>
          </p:cNvPr>
          <p:cNvPicPr>
            <a:picLocks noChangeAspect="1" noChangeArrowheads="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5650" t="25163" r="20065" b="9368"/>
          <a:stretch/>
        </p:blipFill>
        <p:spPr bwMode="auto">
          <a:xfrm>
            <a:off x="1400313" y="925278"/>
            <a:ext cx="9391373" cy="4782207"/>
          </a:xfrm>
          <a:prstGeom prst="rect">
            <a:avLst/>
          </a:prstGeom>
          <a:noFill/>
        </p:spPr>
      </p:pic>
      <p:sp>
        <p:nvSpPr>
          <p:cNvPr id="2" name="TextBox 1">
            <a:extLst>
              <a:ext uri="{FF2B5EF4-FFF2-40B4-BE49-F238E27FC236}">
                <a16:creationId xmlns:a16="http://schemas.microsoft.com/office/drawing/2014/main" id="{88F8E821-7F4C-4983-A872-0F08947B34BE}"/>
              </a:ext>
            </a:extLst>
          </p:cNvPr>
          <p:cNvSpPr txBox="1"/>
          <p:nvPr/>
        </p:nvSpPr>
        <p:spPr>
          <a:xfrm>
            <a:off x="526605" y="1074979"/>
            <a:ext cx="4557051" cy="584775"/>
          </a:xfrm>
          <a:prstGeom prst="rect">
            <a:avLst/>
          </a:prstGeom>
          <a:noFill/>
        </p:spPr>
        <p:txBody>
          <a:bodyPr wrap="square" rtlCol="0">
            <a:spAutoFit/>
          </a:bodyPr>
          <a:lstStyle/>
          <a:p>
            <a:r>
              <a:rPr lang="en-US" sz="3200" dirty="0"/>
              <a:t>Normal Chromosome</a:t>
            </a:r>
          </a:p>
        </p:txBody>
      </p:sp>
      <p:sp>
        <p:nvSpPr>
          <p:cNvPr id="4" name="TextBox 3">
            <a:extLst>
              <a:ext uri="{FF2B5EF4-FFF2-40B4-BE49-F238E27FC236}">
                <a16:creationId xmlns:a16="http://schemas.microsoft.com/office/drawing/2014/main" id="{BE456FAB-62CA-496A-B541-960D85DD0570}"/>
              </a:ext>
            </a:extLst>
          </p:cNvPr>
          <p:cNvSpPr txBox="1"/>
          <p:nvPr/>
        </p:nvSpPr>
        <p:spPr>
          <a:xfrm>
            <a:off x="7108346" y="490204"/>
            <a:ext cx="4892885" cy="584775"/>
          </a:xfrm>
          <a:prstGeom prst="rect">
            <a:avLst/>
          </a:prstGeom>
          <a:noFill/>
        </p:spPr>
        <p:txBody>
          <a:bodyPr wrap="square" rtlCol="0">
            <a:spAutoFit/>
          </a:bodyPr>
          <a:lstStyle/>
          <a:p>
            <a:r>
              <a:rPr lang="en-US" sz="3200" dirty="0"/>
              <a:t>Dicentric Chromosome</a:t>
            </a:r>
          </a:p>
        </p:txBody>
      </p:sp>
      <p:sp>
        <p:nvSpPr>
          <p:cNvPr id="5" name="Rectangle 4">
            <a:extLst>
              <a:ext uri="{FF2B5EF4-FFF2-40B4-BE49-F238E27FC236}">
                <a16:creationId xmlns:a16="http://schemas.microsoft.com/office/drawing/2014/main" id="{20BA0798-051A-4EA7-8913-44C6D0552800}"/>
              </a:ext>
            </a:extLst>
          </p:cNvPr>
          <p:cNvSpPr/>
          <p:nvPr/>
        </p:nvSpPr>
        <p:spPr>
          <a:xfrm>
            <a:off x="526605" y="6437586"/>
            <a:ext cx="4798173" cy="369332"/>
          </a:xfrm>
          <a:prstGeom prst="rect">
            <a:avLst/>
          </a:prstGeom>
        </p:spPr>
        <p:txBody>
          <a:bodyPr wrap="none">
            <a:spAutoFit/>
          </a:bodyPr>
          <a:lstStyle/>
          <a:p>
            <a:r>
              <a:rPr lang="en-US" dirty="0"/>
              <a:t>https://www.remm.nlm.gov/aboutdicentrics.htm</a:t>
            </a:r>
          </a:p>
        </p:txBody>
      </p:sp>
      <p:grpSp>
        <p:nvGrpSpPr>
          <p:cNvPr id="10" name="Group 9">
            <a:extLst>
              <a:ext uri="{FF2B5EF4-FFF2-40B4-BE49-F238E27FC236}">
                <a16:creationId xmlns:a16="http://schemas.microsoft.com/office/drawing/2014/main" id="{587BE5BA-BD73-498D-96C3-7D294DDF8B53}"/>
              </a:ext>
            </a:extLst>
          </p:cNvPr>
          <p:cNvGrpSpPr/>
          <p:nvPr/>
        </p:nvGrpSpPr>
        <p:grpSpPr>
          <a:xfrm>
            <a:off x="3817472" y="1767925"/>
            <a:ext cx="4557056" cy="3287551"/>
            <a:chOff x="3525680" y="1772444"/>
            <a:chExt cx="4557056" cy="3287551"/>
          </a:xfrm>
        </p:grpSpPr>
        <p:pic>
          <p:nvPicPr>
            <p:cNvPr id="1028" name="Picture 4" descr="Conventional Lymphocyte Metaphase-Dicentric Assay">
              <a:extLst>
                <a:ext uri="{FF2B5EF4-FFF2-40B4-BE49-F238E27FC236}">
                  <a16:creationId xmlns:a16="http://schemas.microsoft.com/office/drawing/2014/main" id="{959019DD-41E4-4790-9B00-9B25E24422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152" b="7951"/>
            <a:stretch/>
          </p:blipFill>
          <p:spPr bwMode="auto">
            <a:xfrm>
              <a:off x="3525680" y="1772444"/>
              <a:ext cx="4557056" cy="32875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B3110B3B-4292-4814-B958-2591C640497B}"/>
                </a:ext>
              </a:extLst>
            </p:cNvPr>
            <p:cNvCxnSpPr>
              <a:cxnSpLocks/>
            </p:cNvCxnSpPr>
            <p:nvPr/>
          </p:nvCxnSpPr>
          <p:spPr>
            <a:xfrm>
              <a:off x="3525680" y="1772444"/>
              <a:ext cx="0" cy="320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0985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F0B2-EA95-4670-A29F-B51FEBF0A48A}"/>
              </a:ext>
            </a:extLst>
          </p:cNvPr>
          <p:cNvSpPr>
            <a:spLocks noGrp="1"/>
          </p:cNvSpPr>
          <p:nvPr>
            <p:ph type="title"/>
          </p:nvPr>
        </p:nvSpPr>
        <p:spPr/>
        <p:txBody>
          <a:bodyPr/>
          <a:lstStyle/>
          <a:p>
            <a:r>
              <a:rPr lang="en-US" dirty="0"/>
              <a:t>Acute Radiation Syndrome</a:t>
            </a:r>
          </a:p>
        </p:txBody>
      </p:sp>
      <p:sp>
        <p:nvSpPr>
          <p:cNvPr id="3" name="Text Placeholder 2">
            <a:extLst>
              <a:ext uri="{FF2B5EF4-FFF2-40B4-BE49-F238E27FC236}">
                <a16:creationId xmlns:a16="http://schemas.microsoft.com/office/drawing/2014/main" id="{618D2DA7-3039-4798-BA7A-931595B0FD98}"/>
              </a:ext>
            </a:extLst>
          </p:cNvPr>
          <p:cNvSpPr>
            <a:spLocks noGrp="1"/>
          </p:cNvSpPr>
          <p:nvPr>
            <p:ph type="body" idx="1"/>
          </p:nvPr>
        </p:nvSpPr>
        <p:spPr/>
        <p:txBody>
          <a:bodyPr/>
          <a:lstStyle/>
          <a:p>
            <a:r>
              <a:rPr lang="en-US" dirty="0"/>
              <a:t>(ARS)</a:t>
            </a:r>
          </a:p>
        </p:txBody>
      </p:sp>
    </p:spTree>
    <p:extLst>
      <p:ext uri="{BB962C8B-B14F-4D97-AF65-F5344CB8AC3E}">
        <p14:creationId xmlns:p14="http://schemas.microsoft.com/office/powerpoint/2010/main" val="251951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AB9B-60FF-40E2-B270-2BABAF13415B}"/>
              </a:ext>
            </a:extLst>
          </p:cNvPr>
          <p:cNvSpPr>
            <a:spLocks noGrp="1"/>
          </p:cNvSpPr>
          <p:nvPr>
            <p:ph type="title"/>
          </p:nvPr>
        </p:nvSpPr>
        <p:spPr/>
        <p:txBody>
          <a:bodyPr/>
          <a:lstStyle/>
          <a:p>
            <a:r>
              <a:rPr lang="en-US" dirty="0"/>
              <a:t>Radiation Basics</a:t>
            </a:r>
          </a:p>
        </p:txBody>
      </p:sp>
      <p:sp>
        <p:nvSpPr>
          <p:cNvPr id="3" name="Text Placeholder 2">
            <a:extLst>
              <a:ext uri="{FF2B5EF4-FFF2-40B4-BE49-F238E27FC236}">
                <a16:creationId xmlns:a16="http://schemas.microsoft.com/office/drawing/2014/main" id="{693F905B-D7F4-494C-952B-C796E6CF6D9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54280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9" name="New picture">
            <a:extLst>
              <a:ext uri="{FF2B5EF4-FFF2-40B4-BE49-F238E27FC236}">
                <a16:creationId xmlns:a16="http://schemas.microsoft.com/office/drawing/2014/main" id="{E47E45F3-C4DA-4BC5-A3CD-8816AB34FD8F}"/>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922068" y="194934"/>
            <a:ext cx="9759282" cy="61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Rectangle 1">
            <a:extLst>
              <a:ext uri="{FF2B5EF4-FFF2-40B4-BE49-F238E27FC236}">
                <a16:creationId xmlns:a16="http://schemas.microsoft.com/office/drawing/2014/main" id="{552561ED-5AD3-4119-B3AB-91A1E0524224}"/>
              </a:ext>
            </a:extLst>
          </p:cNvPr>
          <p:cNvSpPr/>
          <p:nvPr/>
        </p:nvSpPr>
        <p:spPr>
          <a:xfrm>
            <a:off x="546539" y="6355289"/>
            <a:ext cx="6096000" cy="307777"/>
          </a:xfrm>
          <a:prstGeom prst="rect">
            <a:avLst/>
          </a:prstGeom>
        </p:spPr>
        <p:txBody>
          <a:bodyPr>
            <a:spAutoFit/>
          </a:bodyPr>
          <a:lstStyle/>
          <a:p>
            <a:pPr lvl="0" defTabSz="914400">
              <a:defRPr/>
            </a:pPr>
            <a:r>
              <a:rPr lang="en-US" sz="1400" dirty="0">
                <a:ln w="0"/>
                <a:effectLst>
                  <a:outerShdw blurRad="38100" dist="19050" dir="2700000" algn="tl" rotWithShape="0">
                    <a:schemeClr val="dk1">
                      <a:alpha val="40000"/>
                    </a:schemeClr>
                  </a:outerShdw>
                </a:effectLst>
                <a:latin typeface="Helvetica" charset="0"/>
                <a:ea typeface="Arial"/>
                <a:cs typeface="Helvetica"/>
                <a:sym typeface="Wingdings"/>
              </a:rPr>
              <a:t>J Am Osteopath Assoc. 2014;114(9):702-711. doi:10.7556/jaoa.2014.138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B6AAC"/>
        </a:solidFill>
        <a:effectLst/>
      </p:bgPr>
    </p:bg>
    <p:spTree>
      <p:nvGrpSpPr>
        <p:cNvPr id="1" name=""/>
        <p:cNvGrpSpPr/>
        <p:nvPr/>
      </p:nvGrpSpPr>
      <p:grpSpPr>
        <a:xfrm>
          <a:off x="0" y="0"/>
          <a:ext cx="0" cy="0"/>
          <a:chOff x="0" y="0"/>
          <a:chExt cx="0" cy="0"/>
        </a:xfrm>
      </p:grpSpPr>
      <p:pic>
        <p:nvPicPr>
          <p:cNvPr id="2050" name="Picture 2" descr="Image result for acute radiation syndrome">
            <a:extLst>
              <a:ext uri="{FF2B5EF4-FFF2-40B4-BE49-F238E27FC236}">
                <a16:creationId xmlns:a16="http://schemas.microsoft.com/office/drawing/2014/main" id="{68BB5C87-91DE-4F80-BD2D-9FCBE9DC5B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36"/>
          <a:stretch/>
        </p:blipFill>
        <p:spPr bwMode="auto">
          <a:xfrm>
            <a:off x="819806" y="34326"/>
            <a:ext cx="10848699" cy="68236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39DB8EB-670C-428A-AF39-6B7CE1DE4964}"/>
              </a:ext>
            </a:extLst>
          </p:cNvPr>
          <p:cNvSpPr/>
          <p:nvPr/>
        </p:nvSpPr>
        <p:spPr>
          <a:xfrm>
            <a:off x="11193517" y="6337738"/>
            <a:ext cx="178677" cy="147145"/>
          </a:xfrm>
          <a:prstGeom prst="rect">
            <a:avLst/>
          </a:prstGeom>
          <a:solidFill>
            <a:srgbClr val="51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3335395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833B-B685-4500-84B8-BE7996674C0E}"/>
              </a:ext>
            </a:extLst>
          </p:cNvPr>
          <p:cNvSpPr>
            <a:spLocks noGrp="1"/>
          </p:cNvSpPr>
          <p:nvPr>
            <p:ph type="title"/>
          </p:nvPr>
        </p:nvSpPr>
        <p:spPr/>
        <p:txBody>
          <a:bodyPr/>
          <a:lstStyle/>
          <a:p>
            <a:r>
              <a:rPr lang="en-US" dirty="0"/>
              <a:t>Hematologic Course with ~3Gy Dose</a:t>
            </a:r>
          </a:p>
        </p:txBody>
      </p:sp>
      <p:pic>
        <p:nvPicPr>
          <p:cNvPr id="4" name="Picture 3">
            <a:extLst>
              <a:ext uri="{FF2B5EF4-FFF2-40B4-BE49-F238E27FC236}">
                <a16:creationId xmlns:a16="http://schemas.microsoft.com/office/drawing/2014/main" id="{2B4B8923-5DAA-42DA-A873-8B951906B103}"/>
              </a:ext>
            </a:extLst>
          </p:cNvPr>
          <p:cNvPicPr>
            <a:picLocks noChangeAspect="1"/>
          </p:cNvPicPr>
          <p:nvPr/>
        </p:nvPicPr>
        <p:blipFill rotWithShape="1">
          <a:blip r:embed="rId3">
            <a:extLst>
              <a:ext uri="{28A0092B-C50C-407E-A947-70E740481C1C}">
                <a14:useLocalDpi xmlns:a14="http://schemas.microsoft.com/office/drawing/2010/main" val="0"/>
              </a:ext>
            </a:extLst>
          </a:blip>
          <a:srcRect l="3114" t="24310" r="3260" b="15910"/>
          <a:stretch/>
        </p:blipFill>
        <p:spPr>
          <a:xfrm>
            <a:off x="1173158" y="609600"/>
            <a:ext cx="9874253" cy="4728516"/>
          </a:xfrm>
          <a:prstGeom prst="rect">
            <a:avLst/>
          </a:prstGeom>
        </p:spPr>
      </p:pic>
      <p:sp>
        <p:nvSpPr>
          <p:cNvPr id="5" name="TextBox 4">
            <a:extLst>
              <a:ext uri="{FF2B5EF4-FFF2-40B4-BE49-F238E27FC236}">
                <a16:creationId xmlns:a16="http://schemas.microsoft.com/office/drawing/2014/main" id="{2044F007-9927-4516-B86C-5814D4D463F9}"/>
              </a:ext>
            </a:extLst>
          </p:cNvPr>
          <p:cNvSpPr txBox="1"/>
          <p:nvPr/>
        </p:nvSpPr>
        <p:spPr>
          <a:xfrm>
            <a:off x="285437" y="6095448"/>
            <a:ext cx="11649694" cy="523220"/>
          </a:xfrm>
          <a:prstGeom prst="rect">
            <a:avLst/>
          </a:prstGeom>
          <a:noFill/>
        </p:spPr>
        <p:txBody>
          <a:bodyPr wrap="square" rtlCol="0">
            <a:spAutoFit/>
          </a:bodyPr>
          <a:lstStyle/>
          <a:p>
            <a:r>
              <a:rPr lang="en-US" sz="1400" dirty="0"/>
              <a:t>Andrews GA, </a:t>
            </a:r>
            <a:r>
              <a:rPr lang="en-US" sz="1400" dirty="0" err="1"/>
              <a:t>Auxier</a:t>
            </a:r>
            <a:r>
              <a:rPr lang="en-US" sz="1400" dirty="0"/>
              <a:t> JA, </a:t>
            </a:r>
            <a:r>
              <a:rPr lang="en-US" sz="1400" dirty="0" err="1"/>
              <a:t>Lushbaugh</a:t>
            </a:r>
            <a:r>
              <a:rPr lang="en-US" sz="1400" dirty="0"/>
              <a:t> CC. The Importance of Dosimetry to the Medical Management of Persons Exposed to High Levels of Radiation. In Personal Dosimetry for Radiation Accidents. Vienna: International Atomic Energy Agency; 1965.</a:t>
            </a:r>
          </a:p>
        </p:txBody>
      </p:sp>
    </p:spTree>
    <p:extLst>
      <p:ext uri="{BB962C8B-B14F-4D97-AF65-F5344CB8AC3E}">
        <p14:creationId xmlns:p14="http://schemas.microsoft.com/office/powerpoint/2010/main" val="4156204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88DDE-20A3-47C7-A821-0EFE5D0BAE62}"/>
              </a:ext>
            </a:extLst>
          </p:cNvPr>
          <p:cNvSpPr>
            <a:spLocks noGrp="1"/>
          </p:cNvSpPr>
          <p:nvPr>
            <p:ph type="title"/>
          </p:nvPr>
        </p:nvSpPr>
        <p:spPr/>
        <p:txBody>
          <a:bodyPr/>
          <a:lstStyle/>
          <a:p>
            <a:r>
              <a:rPr lang="en-US" dirty="0"/>
              <a:t>Medical Therapies</a:t>
            </a:r>
          </a:p>
        </p:txBody>
      </p:sp>
      <p:sp>
        <p:nvSpPr>
          <p:cNvPr id="3" name="Text Placeholder 2">
            <a:extLst>
              <a:ext uri="{FF2B5EF4-FFF2-40B4-BE49-F238E27FC236}">
                <a16:creationId xmlns:a16="http://schemas.microsoft.com/office/drawing/2014/main" id="{D8F3DCBE-24DC-4BC7-A80C-4692BF50C7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30573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C186FF5D-75F7-48B3-9B24-5B5EE0A67D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1" t="2817" r="29172" b="4310"/>
          <a:stretch/>
        </p:blipFill>
        <p:spPr bwMode="auto">
          <a:xfrm>
            <a:off x="683172" y="672661"/>
            <a:ext cx="3592900" cy="2932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tibiotic">
            <a:extLst>
              <a:ext uri="{FF2B5EF4-FFF2-40B4-BE49-F238E27FC236}">
                <a16:creationId xmlns:a16="http://schemas.microsoft.com/office/drawing/2014/main" id="{ED301E9B-B05F-44CD-8625-BDBE873B2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21" y="483475"/>
            <a:ext cx="4151906" cy="346720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BBEE083-FA58-482F-A851-C8F15B46CD1E}"/>
              </a:ext>
            </a:extLst>
          </p:cNvPr>
          <p:cNvGrpSpPr/>
          <p:nvPr/>
        </p:nvGrpSpPr>
        <p:grpSpPr>
          <a:xfrm>
            <a:off x="3714750" y="4207422"/>
            <a:ext cx="4762500" cy="1783474"/>
            <a:chOff x="3714750" y="3776498"/>
            <a:chExt cx="4762500" cy="1783474"/>
          </a:xfrm>
        </p:grpSpPr>
        <p:pic>
          <p:nvPicPr>
            <p:cNvPr id="1030" name="Picture 6" descr="Image result for Granulocyte colony-stimulating factor">
              <a:extLst>
                <a:ext uri="{FF2B5EF4-FFF2-40B4-BE49-F238E27FC236}">
                  <a16:creationId xmlns:a16="http://schemas.microsoft.com/office/drawing/2014/main" id="{445A97BA-D0AC-4992-B834-898958B3DA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7587"/>
            <a:stretch/>
          </p:blipFill>
          <p:spPr bwMode="auto">
            <a:xfrm>
              <a:off x="3714750" y="3776498"/>
              <a:ext cx="4762500" cy="178347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D92B8EA8-F2DB-4181-943A-1C64CB9B61C7}"/>
                </a:ext>
              </a:extLst>
            </p:cNvPr>
            <p:cNvCxnSpPr/>
            <p:nvPr/>
          </p:nvCxnSpPr>
          <p:spPr>
            <a:xfrm>
              <a:off x="3725917" y="5559972"/>
              <a:ext cx="4740165" cy="0"/>
            </a:xfrm>
            <a:prstGeom prst="line">
              <a:avLst/>
            </a:prstGeom>
            <a:ln w="28575">
              <a:solidFill>
                <a:srgbClr val="A5A5A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1771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3F62F7-0124-4185-AEDE-F7CDE49461B7}"/>
              </a:ext>
            </a:extLst>
          </p:cNvPr>
          <p:cNvSpPr/>
          <p:nvPr/>
        </p:nvSpPr>
        <p:spPr>
          <a:xfrm>
            <a:off x="493594" y="6581001"/>
            <a:ext cx="11902965" cy="276999"/>
          </a:xfrm>
          <a:prstGeom prst="rect">
            <a:avLst/>
          </a:prstGeom>
        </p:spPr>
        <p:txBody>
          <a:bodyPr wrap="square">
            <a:spAutoFit/>
          </a:bodyPr>
          <a:lstStyle/>
          <a:p>
            <a:r>
              <a:rPr lang="en-US" sz="1200" i="1" dirty="0">
                <a:latin typeface="Verdana" panose="020B0604030504040204" pitchFamily="34" charset="0"/>
              </a:rPr>
              <a:t>Revised from: Gusev I, </a:t>
            </a:r>
            <a:r>
              <a:rPr lang="en-US" sz="1200" i="1" dirty="0" err="1">
                <a:latin typeface="Verdana" panose="020B0604030504040204" pitchFamily="34" charset="0"/>
              </a:rPr>
              <a:t>Guskova</a:t>
            </a:r>
            <a:r>
              <a:rPr lang="en-US" sz="1200" i="1" dirty="0">
                <a:latin typeface="Verdana" panose="020B0604030504040204" pitchFamily="34" charset="0"/>
              </a:rPr>
              <a:t> AK, Mettler FA (Eds). Medical Management of Radiation Accidents, 2nd ed, CRC Press, Boca Raton, FL 2001.</a:t>
            </a:r>
            <a:endParaRPr lang="en-US" sz="1200" dirty="0"/>
          </a:p>
        </p:txBody>
      </p:sp>
      <p:graphicFrame>
        <p:nvGraphicFramePr>
          <p:cNvPr id="4" name="Table 3">
            <a:extLst>
              <a:ext uri="{FF2B5EF4-FFF2-40B4-BE49-F238E27FC236}">
                <a16:creationId xmlns:a16="http://schemas.microsoft.com/office/drawing/2014/main" id="{09079CEE-B4A1-414B-BBBD-3B4D44841B96}"/>
              </a:ext>
            </a:extLst>
          </p:cNvPr>
          <p:cNvGraphicFramePr>
            <a:graphicFrameLocks noGrp="1"/>
          </p:cNvGraphicFramePr>
          <p:nvPr>
            <p:extLst>
              <p:ext uri="{D42A27DB-BD31-4B8C-83A1-F6EECF244321}">
                <p14:modId xmlns:p14="http://schemas.microsoft.com/office/powerpoint/2010/main" val="4198814236"/>
              </p:ext>
            </p:extLst>
          </p:nvPr>
        </p:nvGraphicFramePr>
        <p:xfrm>
          <a:off x="493594" y="1206576"/>
          <a:ext cx="11204812" cy="5227094"/>
        </p:xfrm>
        <a:graphic>
          <a:graphicData uri="http://schemas.openxmlformats.org/drawingml/2006/table">
            <a:tbl>
              <a:tblPr firstRow="1" firstCol="1" bandRow="1">
                <a:tableStyleId>{5C22544A-7EE6-4342-B048-85BDC9FD1C3A}</a:tableStyleId>
              </a:tblPr>
              <a:tblGrid>
                <a:gridCol w="2576059">
                  <a:extLst>
                    <a:ext uri="{9D8B030D-6E8A-4147-A177-3AD203B41FA5}">
                      <a16:colId xmlns:a16="http://schemas.microsoft.com/office/drawing/2014/main" val="2715861392"/>
                    </a:ext>
                  </a:extLst>
                </a:gridCol>
                <a:gridCol w="4263671">
                  <a:extLst>
                    <a:ext uri="{9D8B030D-6E8A-4147-A177-3AD203B41FA5}">
                      <a16:colId xmlns:a16="http://schemas.microsoft.com/office/drawing/2014/main" val="3346859078"/>
                    </a:ext>
                  </a:extLst>
                </a:gridCol>
                <a:gridCol w="4365082">
                  <a:extLst>
                    <a:ext uri="{9D8B030D-6E8A-4147-A177-3AD203B41FA5}">
                      <a16:colId xmlns:a16="http://schemas.microsoft.com/office/drawing/2014/main" val="2013290855"/>
                    </a:ext>
                  </a:extLst>
                </a:gridCol>
              </a:tblGrid>
              <a:tr h="348473">
                <a:tc>
                  <a:txBody>
                    <a:bodyPr/>
                    <a:lstStyle/>
                    <a:p>
                      <a:pPr marL="0" marR="0">
                        <a:spcBef>
                          <a:spcPts val="0"/>
                        </a:spcBef>
                        <a:spcAft>
                          <a:spcPts val="0"/>
                        </a:spcAft>
                      </a:pPr>
                      <a:r>
                        <a:rPr lang="en-US" sz="1800">
                          <a:effectLst/>
                        </a:rPr>
                        <a:t>Contaminant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Treatment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Principal action(s)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0217452"/>
                  </a:ext>
                </a:extLst>
              </a:tr>
              <a:tr h="348473">
                <a:tc>
                  <a:txBody>
                    <a:bodyPr/>
                    <a:lstStyle/>
                    <a:p>
                      <a:pPr marL="0" marR="0">
                        <a:spcBef>
                          <a:spcPts val="0"/>
                        </a:spcBef>
                        <a:spcAft>
                          <a:spcPts val="0"/>
                        </a:spcAft>
                      </a:pPr>
                      <a:r>
                        <a:rPr lang="en-US" sz="1800" b="0">
                          <a:effectLst/>
                        </a:rPr>
                        <a:t>Americium</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5">
                  <a:txBody>
                    <a:bodyPr/>
                    <a:lstStyle/>
                    <a:p>
                      <a:pPr marL="0" marR="0">
                        <a:spcBef>
                          <a:spcPts val="0"/>
                        </a:spcBef>
                        <a:spcAft>
                          <a:spcPts val="0"/>
                        </a:spcAft>
                      </a:pPr>
                      <a:r>
                        <a:rPr lang="en-US" sz="1800" dirty="0">
                          <a:effectLst/>
                        </a:rPr>
                        <a:t>Wound excision, Ca-DTPA or Zn-DTPA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a:spcBef>
                          <a:spcPts val="0"/>
                        </a:spcBef>
                        <a:spcAft>
                          <a:spcPts val="0"/>
                        </a:spcAft>
                      </a:pPr>
                      <a:r>
                        <a:rPr lang="en-US" sz="1800">
                          <a:effectLst/>
                        </a:rPr>
                        <a:t>Chelation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2653299"/>
                  </a:ext>
                </a:extLst>
              </a:tr>
              <a:tr h="348473">
                <a:tc>
                  <a:txBody>
                    <a:bodyPr/>
                    <a:lstStyle/>
                    <a:p>
                      <a:pPr marL="0" marR="0">
                        <a:spcBef>
                          <a:spcPts val="0"/>
                        </a:spcBef>
                        <a:spcAft>
                          <a:spcPts val="0"/>
                        </a:spcAft>
                      </a:pPr>
                      <a:r>
                        <a:rPr lang="en-US" sz="1800" b="0">
                          <a:effectLst/>
                        </a:rPr>
                        <a:t>Californium</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05720948"/>
                  </a:ext>
                </a:extLst>
              </a:tr>
              <a:tr h="348473">
                <a:tc>
                  <a:txBody>
                    <a:bodyPr/>
                    <a:lstStyle/>
                    <a:p>
                      <a:pPr marL="0" marR="0">
                        <a:spcBef>
                          <a:spcPts val="0"/>
                        </a:spcBef>
                        <a:spcAft>
                          <a:spcPts val="0"/>
                        </a:spcAft>
                      </a:pPr>
                      <a:r>
                        <a:rPr lang="en-US" sz="1800" b="0">
                          <a:effectLst/>
                        </a:rPr>
                        <a:t>Cerium</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36533062"/>
                  </a:ext>
                </a:extLst>
              </a:tr>
              <a:tr h="348473">
                <a:tc>
                  <a:txBody>
                    <a:bodyPr/>
                    <a:lstStyle/>
                    <a:p>
                      <a:pPr marL="0" marR="0">
                        <a:spcBef>
                          <a:spcPts val="0"/>
                        </a:spcBef>
                        <a:spcAft>
                          <a:spcPts val="0"/>
                        </a:spcAft>
                      </a:pPr>
                      <a:r>
                        <a:rPr lang="en-US" sz="1800" b="0">
                          <a:effectLst/>
                        </a:rPr>
                        <a:t>Curium</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72135942"/>
                  </a:ext>
                </a:extLst>
              </a:tr>
              <a:tr h="348473">
                <a:tc>
                  <a:txBody>
                    <a:bodyPr/>
                    <a:lstStyle/>
                    <a:p>
                      <a:pPr marL="0" marR="0">
                        <a:spcBef>
                          <a:spcPts val="0"/>
                        </a:spcBef>
                        <a:spcAft>
                          <a:spcPts val="0"/>
                        </a:spcAft>
                      </a:pPr>
                      <a:r>
                        <a:rPr lang="en-US" sz="1800" b="0" dirty="0">
                          <a:effectLst/>
                        </a:rPr>
                        <a:t>Plutonium</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94808784"/>
                  </a:ext>
                </a:extLst>
              </a:tr>
              <a:tr h="348473">
                <a:tc>
                  <a:txBody>
                    <a:bodyPr/>
                    <a:lstStyle/>
                    <a:p>
                      <a:pPr marL="0" marR="0">
                        <a:spcBef>
                          <a:spcPts val="0"/>
                        </a:spcBef>
                        <a:spcAft>
                          <a:spcPts val="0"/>
                        </a:spcAft>
                      </a:pPr>
                      <a:r>
                        <a:rPr lang="en-US" sz="1800" b="0">
                          <a:effectLst/>
                        </a:rPr>
                        <a:t>Cesium</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marL="0" marR="0">
                        <a:spcBef>
                          <a:spcPts val="0"/>
                        </a:spcBef>
                        <a:spcAft>
                          <a:spcPts val="0"/>
                        </a:spcAft>
                      </a:pPr>
                      <a:r>
                        <a:rPr lang="en-US" sz="1800" dirty="0">
                          <a:effectLst/>
                        </a:rPr>
                        <a:t>Prussian Blue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spcBef>
                          <a:spcPts val="0"/>
                        </a:spcBef>
                        <a:spcAft>
                          <a:spcPts val="0"/>
                        </a:spcAft>
                      </a:pPr>
                      <a:r>
                        <a:rPr lang="en-US" sz="1800">
                          <a:effectLst/>
                        </a:rPr>
                        <a:t>Accelerates removal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83559994"/>
                  </a:ext>
                </a:extLst>
              </a:tr>
              <a:tr h="348473">
                <a:tc>
                  <a:txBody>
                    <a:bodyPr/>
                    <a:lstStyle/>
                    <a:p>
                      <a:pPr marL="0" marR="0">
                        <a:spcBef>
                          <a:spcPts val="0"/>
                        </a:spcBef>
                        <a:spcAft>
                          <a:spcPts val="0"/>
                        </a:spcAft>
                      </a:pPr>
                      <a:r>
                        <a:rPr lang="en-US" sz="1800" b="0">
                          <a:effectLst/>
                        </a:rPr>
                        <a:t>Rubidium</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5434412"/>
                  </a:ext>
                </a:extLst>
              </a:tr>
              <a:tr h="348473">
                <a:tc>
                  <a:txBody>
                    <a:bodyPr/>
                    <a:lstStyle/>
                    <a:p>
                      <a:pPr marL="0" marR="0">
                        <a:spcBef>
                          <a:spcPts val="0"/>
                        </a:spcBef>
                        <a:spcAft>
                          <a:spcPts val="0"/>
                        </a:spcAft>
                      </a:pPr>
                      <a:r>
                        <a:rPr lang="en-US" sz="1800" b="0">
                          <a:effectLst/>
                        </a:rPr>
                        <a:t>Thallium</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71794442"/>
                  </a:ext>
                </a:extLst>
              </a:tr>
              <a:tr h="348473">
                <a:tc>
                  <a:txBody>
                    <a:bodyPr/>
                    <a:lstStyle/>
                    <a:p>
                      <a:pPr marL="0" marR="0">
                        <a:spcBef>
                          <a:spcPts val="0"/>
                        </a:spcBef>
                        <a:spcAft>
                          <a:spcPts val="0"/>
                        </a:spcAft>
                      </a:pPr>
                      <a:r>
                        <a:rPr lang="en-US" sz="1800" b="0">
                          <a:effectLst/>
                        </a:rPr>
                        <a:t>Iodine</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Potassium Iodide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rPr>
                        <a:t>Blocks thyroid uptake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1517607"/>
                  </a:ext>
                </a:extLst>
              </a:tr>
              <a:tr h="1045418">
                <a:tc>
                  <a:txBody>
                    <a:bodyPr/>
                    <a:lstStyle/>
                    <a:p>
                      <a:pPr marL="0" marR="0">
                        <a:spcBef>
                          <a:spcPts val="0"/>
                        </a:spcBef>
                        <a:spcAft>
                          <a:spcPts val="0"/>
                        </a:spcAft>
                      </a:pPr>
                      <a:r>
                        <a:rPr lang="en-US" sz="1800" b="0">
                          <a:effectLst/>
                        </a:rPr>
                        <a:t>Strontium</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Aluminum antacids, Ammonium chloride, Calcium, Barium sulfate, Phosphate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rPr>
                        <a:t>Blocks GI absorption, promotes urinary excretion and mobilization from bone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9589696"/>
                  </a:ext>
                </a:extLst>
              </a:tr>
              <a:tr h="348473">
                <a:tc>
                  <a:txBody>
                    <a:bodyPr/>
                    <a:lstStyle/>
                    <a:p>
                      <a:pPr marL="0" marR="0">
                        <a:spcBef>
                          <a:spcPts val="0"/>
                        </a:spcBef>
                        <a:spcAft>
                          <a:spcPts val="0"/>
                        </a:spcAft>
                      </a:pPr>
                      <a:r>
                        <a:rPr lang="en-US" sz="1800" b="0">
                          <a:effectLst/>
                        </a:rPr>
                        <a:t>Tritium</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Fluids, Diuretics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rPr>
                        <a:t>Dilutes isotope and promotes diuresis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9160546"/>
                  </a:ext>
                </a:extLst>
              </a:tr>
              <a:tr h="348473">
                <a:tc>
                  <a:txBody>
                    <a:bodyPr/>
                    <a:lstStyle/>
                    <a:p>
                      <a:pPr marL="0" marR="0">
                        <a:spcBef>
                          <a:spcPts val="0"/>
                        </a:spcBef>
                        <a:spcAft>
                          <a:spcPts val="0"/>
                        </a:spcAft>
                      </a:pPr>
                      <a:r>
                        <a:rPr lang="en-US" sz="1800" b="0" dirty="0">
                          <a:effectLst/>
                        </a:rPr>
                        <a:t>Uranium</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Sodium bicarbonate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rPr>
                        <a:t>Decreases Uranyl nephrotoxicity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6221055"/>
                  </a:ext>
                </a:extLst>
              </a:tr>
            </a:tbl>
          </a:graphicData>
        </a:graphic>
      </p:graphicFrame>
      <p:sp>
        <p:nvSpPr>
          <p:cNvPr id="5" name="Rectangle 4">
            <a:extLst>
              <a:ext uri="{FF2B5EF4-FFF2-40B4-BE49-F238E27FC236}">
                <a16:creationId xmlns:a16="http://schemas.microsoft.com/office/drawing/2014/main" id="{5A1549F2-5B6E-4670-AA21-A8221203D1C2}"/>
              </a:ext>
            </a:extLst>
          </p:cNvPr>
          <p:cNvSpPr/>
          <p:nvPr/>
        </p:nvSpPr>
        <p:spPr>
          <a:xfrm>
            <a:off x="1662735" y="289804"/>
            <a:ext cx="8866530" cy="769441"/>
          </a:xfrm>
          <a:prstGeom prst="rect">
            <a:avLst/>
          </a:prstGeom>
        </p:spPr>
        <p:txBody>
          <a:bodyPr wrap="none">
            <a:spAutoFit/>
          </a:bodyPr>
          <a:lstStyle/>
          <a:p>
            <a:pPr algn="ctr"/>
            <a:r>
              <a:rPr lang="en-US" sz="4400" dirty="0">
                <a:ln w="0"/>
                <a:effectLst>
                  <a:outerShdw blurRad="38100" dist="19050" dir="2700000" algn="tl" rotWithShape="0">
                    <a:schemeClr val="dk1">
                      <a:alpha val="40000"/>
                    </a:schemeClr>
                  </a:outerShdw>
                </a:effectLst>
              </a:rPr>
              <a:t>Internal Contamination Therapy</a:t>
            </a:r>
          </a:p>
        </p:txBody>
      </p:sp>
      <p:cxnSp>
        <p:nvCxnSpPr>
          <p:cNvPr id="6" name="Straight Connector 5">
            <a:extLst>
              <a:ext uri="{FF2B5EF4-FFF2-40B4-BE49-F238E27FC236}">
                <a16:creationId xmlns:a16="http://schemas.microsoft.com/office/drawing/2014/main" id="{A15AA93B-E648-4C16-902B-3DE629A73B66}"/>
              </a:ext>
            </a:extLst>
          </p:cNvPr>
          <p:cNvCxnSpPr/>
          <p:nvPr/>
        </p:nvCxnSpPr>
        <p:spPr>
          <a:xfrm>
            <a:off x="493594" y="3277590"/>
            <a:ext cx="1128672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26F7060-41D6-421B-B562-6AE00D81F176}"/>
              </a:ext>
            </a:extLst>
          </p:cNvPr>
          <p:cNvCxnSpPr/>
          <p:nvPr/>
        </p:nvCxnSpPr>
        <p:spPr>
          <a:xfrm>
            <a:off x="452636" y="4332515"/>
            <a:ext cx="1128672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69F831-180A-4E42-8121-1FB8ED109770}"/>
              </a:ext>
            </a:extLst>
          </p:cNvPr>
          <p:cNvCxnSpPr/>
          <p:nvPr/>
        </p:nvCxnSpPr>
        <p:spPr>
          <a:xfrm>
            <a:off x="543075" y="4676899"/>
            <a:ext cx="1128672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555497-5052-4B14-970F-33B4AA48FE0B}"/>
              </a:ext>
            </a:extLst>
          </p:cNvPr>
          <p:cNvCxnSpPr/>
          <p:nvPr/>
        </p:nvCxnSpPr>
        <p:spPr>
          <a:xfrm>
            <a:off x="411678" y="5733802"/>
            <a:ext cx="1128672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8640B0-C0A6-4177-9BC1-64199DAA9B6D}"/>
              </a:ext>
            </a:extLst>
          </p:cNvPr>
          <p:cNvCxnSpPr/>
          <p:nvPr/>
        </p:nvCxnSpPr>
        <p:spPr>
          <a:xfrm>
            <a:off x="411678" y="6054437"/>
            <a:ext cx="1128672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750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4D13F4-05E5-452B-B028-ED5FEE9484FE}"/>
              </a:ext>
            </a:extLst>
          </p:cNvPr>
          <p:cNvSpPr/>
          <p:nvPr/>
        </p:nvSpPr>
        <p:spPr>
          <a:xfrm>
            <a:off x="709448" y="6203382"/>
            <a:ext cx="10762593" cy="523220"/>
          </a:xfrm>
          <a:prstGeom prst="rect">
            <a:avLst/>
          </a:prstGeom>
        </p:spPr>
        <p:txBody>
          <a:bodyPr wrap="square">
            <a:spAutoFit/>
          </a:bodyPr>
          <a:lstStyle/>
          <a:p>
            <a:r>
              <a:rPr lang="en-US" sz="1400" dirty="0"/>
              <a:t>Adapted from: https://www.fda.gov/regulatory-information/search-fda-guidance-documents/potassium-iodide-thyroid-blocking-agent-radiation-emergencies</a:t>
            </a:r>
          </a:p>
        </p:txBody>
      </p:sp>
      <p:graphicFrame>
        <p:nvGraphicFramePr>
          <p:cNvPr id="3" name="Table 2">
            <a:extLst>
              <a:ext uri="{FF2B5EF4-FFF2-40B4-BE49-F238E27FC236}">
                <a16:creationId xmlns:a16="http://schemas.microsoft.com/office/drawing/2014/main" id="{4E0C4430-8B85-4916-A1BA-E585AC628777}"/>
              </a:ext>
            </a:extLst>
          </p:cNvPr>
          <p:cNvGraphicFramePr>
            <a:graphicFrameLocks noGrp="1"/>
          </p:cNvGraphicFramePr>
          <p:nvPr>
            <p:extLst>
              <p:ext uri="{D42A27DB-BD31-4B8C-83A1-F6EECF244321}">
                <p14:modId xmlns:p14="http://schemas.microsoft.com/office/powerpoint/2010/main" val="2438184128"/>
              </p:ext>
            </p:extLst>
          </p:nvPr>
        </p:nvGraphicFramePr>
        <p:xfrm>
          <a:off x="501984" y="1313752"/>
          <a:ext cx="11177517" cy="4230496"/>
        </p:xfrm>
        <a:graphic>
          <a:graphicData uri="http://schemas.openxmlformats.org/drawingml/2006/table">
            <a:tbl>
              <a:tblPr firstRow="1" firstCol="1" bandRow="1">
                <a:tableStyleId>{5C22544A-7EE6-4342-B048-85BDC9FD1C3A}</a:tableStyleId>
              </a:tblPr>
              <a:tblGrid>
                <a:gridCol w="4677593">
                  <a:extLst>
                    <a:ext uri="{9D8B030D-6E8A-4147-A177-3AD203B41FA5}">
                      <a16:colId xmlns:a16="http://schemas.microsoft.com/office/drawing/2014/main" val="2853241065"/>
                    </a:ext>
                  </a:extLst>
                </a:gridCol>
                <a:gridCol w="3325543">
                  <a:extLst>
                    <a:ext uri="{9D8B030D-6E8A-4147-A177-3AD203B41FA5}">
                      <a16:colId xmlns:a16="http://schemas.microsoft.com/office/drawing/2014/main" val="2810580992"/>
                    </a:ext>
                  </a:extLst>
                </a:gridCol>
                <a:gridCol w="3174381">
                  <a:extLst>
                    <a:ext uri="{9D8B030D-6E8A-4147-A177-3AD203B41FA5}">
                      <a16:colId xmlns:a16="http://schemas.microsoft.com/office/drawing/2014/main" val="3644353360"/>
                    </a:ext>
                  </a:extLst>
                </a:gridCol>
              </a:tblGrid>
              <a:tr h="851124">
                <a:tc>
                  <a:txBody>
                    <a:bodyPr/>
                    <a:lstStyle/>
                    <a:p>
                      <a:pPr marL="0" marR="0">
                        <a:spcBef>
                          <a:spcPts val="0"/>
                        </a:spcBef>
                        <a:spcAft>
                          <a:spcPts val="0"/>
                        </a:spcAft>
                      </a:pPr>
                      <a:r>
                        <a:rPr lang="en-US" sz="2400" dirty="0">
                          <a:effectLst/>
                        </a:rPr>
                        <a:t> Patient’s Age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Predicted Thyroid exposure (cGy)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Potassium Iodide dose (mg)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5513797"/>
                  </a:ext>
                </a:extLst>
              </a:tr>
              <a:tr h="425562">
                <a:tc>
                  <a:txBody>
                    <a:bodyPr/>
                    <a:lstStyle/>
                    <a:p>
                      <a:pPr marL="0" marR="0">
                        <a:spcBef>
                          <a:spcPts val="0"/>
                        </a:spcBef>
                        <a:spcAft>
                          <a:spcPts val="0"/>
                        </a:spcAft>
                      </a:pPr>
                      <a:r>
                        <a:rPr lang="en-US" sz="2400" b="0" dirty="0">
                          <a:effectLst/>
                        </a:rPr>
                        <a:t>Over 40 </a:t>
                      </a:r>
                      <a:r>
                        <a:rPr lang="en-US" sz="2400" b="0" dirty="0" err="1">
                          <a:effectLst/>
                        </a:rPr>
                        <a:t>yrs</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&gt; 500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spcBef>
                          <a:spcPts val="0"/>
                        </a:spcBef>
                        <a:spcAft>
                          <a:spcPts val="0"/>
                        </a:spcAft>
                      </a:pPr>
                      <a:r>
                        <a:rPr lang="en-US" sz="2400" dirty="0">
                          <a:effectLst/>
                        </a:rPr>
                        <a:t>130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5085206"/>
                  </a:ext>
                </a:extLst>
              </a:tr>
              <a:tr h="425562">
                <a:tc>
                  <a:txBody>
                    <a:bodyPr/>
                    <a:lstStyle/>
                    <a:p>
                      <a:pPr marL="0" marR="0">
                        <a:spcBef>
                          <a:spcPts val="0"/>
                        </a:spcBef>
                        <a:spcAft>
                          <a:spcPts val="0"/>
                        </a:spcAft>
                      </a:pPr>
                      <a:r>
                        <a:rPr lang="en-US" sz="2400" b="0" dirty="0">
                          <a:effectLst/>
                        </a:rPr>
                        <a:t>18 – 40 </a:t>
                      </a:r>
                      <a:r>
                        <a:rPr lang="en-US" sz="2400" b="0" dirty="0" err="1">
                          <a:effectLst/>
                        </a:rPr>
                        <a:t>yrs</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&gt; 10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1899746873"/>
                  </a:ext>
                </a:extLst>
              </a:tr>
              <a:tr h="416567">
                <a:tc>
                  <a:txBody>
                    <a:bodyPr/>
                    <a:lstStyle/>
                    <a:p>
                      <a:pPr marL="0" marR="0">
                        <a:spcBef>
                          <a:spcPts val="0"/>
                        </a:spcBef>
                        <a:spcAft>
                          <a:spcPts val="0"/>
                        </a:spcAft>
                      </a:pPr>
                      <a:r>
                        <a:rPr lang="en-US" sz="2400" b="0" dirty="0">
                          <a:effectLst/>
                        </a:rPr>
                        <a:t>Pregnant or lactating women</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5">
                  <a:txBody>
                    <a:bodyPr/>
                    <a:lstStyle/>
                    <a:p>
                      <a:pPr marL="0" marR="0">
                        <a:spcBef>
                          <a:spcPts val="0"/>
                        </a:spcBef>
                        <a:spcAft>
                          <a:spcPts val="0"/>
                        </a:spcAft>
                      </a:pPr>
                      <a:r>
                        <a:rPr lang="en-US" sz="2400" dirty="0">
                          <a:effectLst/>
                        </a:rPr>
                        <a:t>&gt; 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1780570717"/>
                  </a:ext>
                </a:extLst>
              </a:tr>
              <a:tr h="409433">
                <a:tc>
                  <a:txBody>
                    <a:bodyPr/>
                    <a:lstStyle/>
                    <a:p>
                      <a:pPr marL="0" marR="0">
                        <a:spcBef>
                          <a:spcPts val="0"/>
                        </a:spcBef>
                        <a:spcAft>
                          <a:spcPts val="0"/>
                        </a:spcAft>
                      </a:pPr>
                      <a:r>
                        <a:rPr lang="en-US" sz="2400" b="0" dirty="0">
                          <a:effectLst/>
                        </a:rPr>
                        <a:t>12 – 18 </a:t>
                      </a:r>
                      <a:r>
                        <a:rPr lang="en-US" sz="2400" b="0" dirty="0" err="1">
                          <a:effectLst/>
                        </a:rPr>
                        <a:t>yrs</a:t>
                      </a:r>
                      <a:r>
                        <a:rPr lang="en-US" sz="2400" b="0" dirty="0">
                          <a:effectLst/>
                        </a:rPr>
                        <a:t>*</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rowSpan="2">
                  <a:txBody>
                    <a:bodyPr/>
                    <a:lstStyle/>
                    <a:p>
                      <a:pPr marL="0" marR="0">
                        <a:spcBef>
                          <a:spcPts val="0"/>
                        </a:spcBef>
                        <a:spcAft>
                          <a:spcPts val="0"/>
                        </a:spcAft>
                      </a:pPr>
                      <a:r>
                        <a:rPr lang="en-US" sz="2400" dirty="0">
                          <a:effectLst/>
                        </a:rPr>
                        <a:t>65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2477616"/>
                  </a:ext>
                </a:extLst>
              </a:tr>
              <a:tr h="425562">
                <a:tc>
                  <a:txBody>
                    <a:bodyPr/>
                    <a:lstStyle/>
                    <a:p>
                      <a:pPr marL="0" marR="0">
                        <a:spcBef>
                          <a:spcPts val="0"/>
                        </a:spcBef>
                        <a:spcAft>
                          <a:spcPts val="0"/>
                        </a:spcAft>
                      </a:pPr>
                      <a:r>
                        <a:rPr lang="en-US" sz="2400" b="0" dirty="0">
                          <a:effectLst/>
                        </a:rPr>
                        <a:t>3 – 12 </a:t>
                      </a:r>
                      <a:r>
                        <a:rPr lang="en-US" sz="2400" b="0" dirty="0" err="1">
                          <a:effectLst/>
                        </a:rPr>
                        <a:t>yrs</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52361058"/>
                  </a:ext>
                </a:extLst>
              </a:tr>
              <a:tr h="425562">
                <a:tc>
                  <a:txBody>
                    <a:bodyPr/>
                    <a:lstStyle/>
                    <a:p>
                      <a:pPr marL="0" marR="0">
                        <a:spcBef>
                          <a:spcPts val="0"/>
                        </a:spcBef>
                        <a:spcAft>
                          <a:spcPts val="0"/>
                        </a:spcAft>
                      </a:pPr>
                      <a:r>
                        <a:rPr lang="en-US" sz="2400" b="0" dirty="0">
                          <a:effectLst/>
                        </a:rPr>
                        <a:t>1 – 3 </a:t>
                      </a:r>
                      <a:r>
                        <a:rPr lang="en-US" sz="2400" b="0" dirty="0" err="1">
                          <a:effectLst/>
                        </a:rPr>
                        <a:t>yrs</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a:spcBef>
                          <a:spcPts val="0"/>
                        </a:spcBef>
                        <a:spcAft>
                          <a:spcPts val="0"/>
                        </a:spcAft>
                      </a:pPr>
                      <a:r>
                        <a:rPr lang="en-US" sz="2400" dirty="0">
                          <a:effectLst/>
                        </a:rPr>
                        <a:t>32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5D5D5"/>
                    </a:solidFill>
                  </a:tcPr>
                </a:tc>
                <a:extLst>
                  <a:ext uri="{0D108BD9-81ED-4DB2-BD59-A6C34878D82A}">
                    <a16:rowId xmlns:a16="http://schemas.microsoft.com/office/drawing/2014/main" val="2690137287"/>
                  </a:ext>
                </a:extLst>
              </a:tr>
              <a:tr h="425562">
                <a:tc>
                  <a:txBody>
                    <a:bodyPr/>
                    <a:lstStyle/>
                    <a:p>
                      <a:pPr marL="0" marR="0">
                        <a:spcBef>
                          <a:spcPts val="0"/>
                        </a:spcBef>
                        <a:spcAft>
                          <a:spcPts val="0"/>
                        </a:spcAft>
                      </a:pPr>
                      <a:r>
                        <a:rPr lang="en-US" sz="2400" b="0" dirty="0">
                          <a:effectLst/>
                        </a:rPr>
                        <a:t>0 – 1 month</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a:spcBef>
                          <a:spcPts val="0"/>
                        </a:spcBef>
                        <a:spcAft>
                          <a:spcPts val="0"/>
                        </a:spcAft>
                      </a:pPr>
                      <a:r>
                        <a:rPr lang="en-US" sz="2400" dirty="0">
                          <a:effectLst/>
                        </a:rPr>
                        <a:t>16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BEBEB"/>
                    </a:solidFill>
                  </a:tcPr>
                </a:tc>
                <a:extLst>
                  <a:ext uri="{0D108BD9-81ED-4DB2-BD59-A6C34878D82A}">
                    <a16:rowId xmlns:a16="http://schemas.microsoft.com/office/drawing/2014/main" val="3254116660"/>
                  </a:ext>
                </a:extLst>
              </a:tr>
              <a:tr h="425562">
                <a:tc gridSpan="3">
                  <a:txBody>
                    <a:bodyPr/>
                    <a:lstStyle/>
                    <a:p>
                      <a:pPr marL="0" marR="0">
                        <a:spcBef>
                          <a:spcPts val="0"/>
                        </a:spcBef>
                        <a:spcAft>
                          <a:spcPts val="0"/>
                        </a:spcAft>
                      </a:pPr>
                      <a:r>
                        <a:rPr lang="en-US" sz="2400" dirty="0">
                          <a:effectLst/>
                        </a:rPr>
                        <a:t>* Teen near adult size (&gt;70kg) should receive adult dose (130mg)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6336130"/>
                  </a:ext>
                </a:extLst>
              </a:tr>
            </a:tbl>
          </a:graphicData>
        </a:graphic>
      </p:graphicFrame>
      <p:sp>
        <p:nvSpPr>
          <p:cNvPr id="5" name="Rectangle 4">
            <a:extLst>
              <a:ext uri="{FF2B5EF4-FFF2-40B4-BE49-F238E27FC236}">
                <a16:creationId xmlns:a16="http://schemas.microsoft.com/office/drawing/2014/main" id="{94DCDD1D-06ED-4FD8-B129-2E9CCD4A61FF}"/>
              </a:ext>
            </a:extLst>
          </p:cNvPr>
          <p:cNvSpPr/>
          <p:nvPr/>
        </p:nvSpPr>
        <p:spPr>
          <a:xfrm>
            <a:off x="1592555" y="269897"/>
            <a:ext cx="8996374"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Potassium Iodide Therapy Guide</a:t>
            </a:r>
            <a:endParaRPr lang="en-US"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47558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846C-4D41-47ED-B502-01EC95DBCCC9}"/>
              </a:ext>
            </a:extLst>
          </p:cNvPr>
          <p:cNvSpPr>
            <a:spLocks noGrp="1"/>
          </p:cNvSpPr>
          <p:nvPr>
            <p:ph type="title"/>
          </p:nvPr>
        </p:nvSpPr>
        <p:spPr/>
        <p:txBody>
          <a:bodyPr/>
          <a:lstStyle/>
          <a:p>
            <a:r>
              <a:rPr lang="en-US" dirty="0"/>
              <a:t>Real Life</a:t>
            </a:r>
          </a:p>
        </p:txBody>
      </p:sp>
      <p:sp>
        <p:nvSpPr>
          <p:cNvPr id="3" name="Text Placeholder 2">
            <a:extLst>
              <a:ext uri="{FF2B5EF4-FFF2-40B4-BE49-F238E27FC236}">
                <a16:creationId xmlns:a16="http://schemas.microsoft.com/office/drawing/2014/main" id="{C59B6CE6-D277-445B-BE94-C195B9E2D80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12804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oiania radiation incident">
            <a:extLst>
              <a:ext uri="{FF2B5EF4-FFF2-40B4-BE49-F238E27FC236}">
                <a16:creationId xmlns:a16="http://schemas.microsoft.com/office/drawing/2014/main" id="{FABFA9BF-4BEB-4EAA-B996-912963EBE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2265572" cy="71868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D539A0-CF88-4860-9777-129E8E5073A2}"/>
              </a:ext>
            </a:extLst>
          </p:cNvPr>
          <p:cNvSpPr txBox="1"/>
          <p:nvPr/>
        </p:nvSpPr>
        <p:spPr>
          <a:xfrm>
            <a:off x="-1" y="6674652"/>
            <a:ext cx="2532993" cy="369332"/>
          </a:xfrm>
          <a:prstGeom prst="rect">
            <a:avLst/>
          </a:prstGeom>
          <a:noFill/>
        </p:spPr>
        <p:txBody>
          <a:bodyPr wrap="square" rtlCol="0">
            <a:spAutoFit/>
          </a:bodyPr>
          <a:lstStyle/>
          <a:p>
            <a:r>
              <a:rPr lang="en-US" dirty="0"/>
              <a:t>Goiania, Brazil, 1985</a:t>
            </a:r>
          </a:p>
        </p:txBody>
      </p:sp>
    </p:spTree>
    <p:extLst>
      <p:ext uri="{BB962C8B-B14F-4D97-AF65-F5344CB8AC3E}">
        <p14:creationId xmlns:p14="http://schemas.microsoft.com/office/powerpoint/2010/main" val="89960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71AEC3-168A-4BF7-BBBB-8A5558C67A5C}"/>
              </a:ext>
            </a:extLst>
          </p:cNvPr>
          <p:cNvPicPr>
            <a:picLocks noChangeAspect="1"/>
          </p:cNvPicPr>
          <p:nvPr/>
        </p:nvPicPr>
        <p:blipFill rotWithShape="1">
          <a:blip r:embed="rId3"/>
          <a:srcRect l="38479" t="37241" r="38190" b="36559"/>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D26ACBE-EB45-435A-B7FA-AC62921EF409}"/>
              </a:ext>
            </a:extLst>
          </p:cNvPr>
          <p:cNvSpPr/>
          <p:nvPr/>
        </p:nvSpPr>
        <p:spPr>
          <a:xfrm>
            <a:off x="0" y="6488668"/>
            <a:ext cx="2061783" cy="369332"/>
          </a:xfrm>
          <a:prstGeom prst="rect">
            <a:avLst/>
          </a:prstGeom>
          <a:solidFill>
            <a:schemeClr val="bg1"/>
          </a:solidFill>
        </p:spPr>
        <p:txBody>
          <a:bodyPr wrap="none">
            <a:spAutoFit/>
          </a:bodyPr>
          <a:lstStyle/>
          <a:p>
            <a:r>
              <a:rPr lang="en-US" dirty="0"/>
              <a:t>20 February 1999</a:t>
            </a:r>
          </a:p>
        </p:txBody>
      </p:sp>
      <p:sp>
        <p:nvSpPr>
          <p:cNvPr id="4" name="Rectangle 3">
            <a:extLst>
              <a:ext uri="{FF2B5EF4-FFF2-40B4-BE49-F238E27FC236}">
                <a16:creationId xmlns:a16="http://schemas.microsoft.com/office/drawing/2014/main" id="{AF1B70AE-049E-4C36-8BC5-4231BE8E33E3}"/>
              </a:ext>
            </a:extLst>
          </p:cNvPr>
          <p:cNvSpPr/>
          <p:nvPr/>
        </p:nvSpPr>
        <p:spPr>
          <a:xfrm>
            <a:off x="0" y="6119336"/>
            <a:ext cx="1848583" cy="369332"/>
          </a:xfrm>
          <a:prstGeom prst="rect">
            <a:avLst/>
          </a:prstGeom>
          <a:solidFill>
            <a:schemeClr val="bg1"/>
          </a:solidFill>
        </p:spPr>
        <p:txBody>
          <a:bodyPr wrap="none">
            <a:spAutoFit/>
          </a:bodyPr>
          <a:lstStyle/>
          <a:p>
            <a:r>
              <a:rPr lang="en-US" dirty="0" err="1"/>
              <a:t>Yanango</a:t>
            </a:r>
            <a:r>
              <a:rPr lang="en-US" dirty="0"/>
              <a:t>, Peru</a:t>
            </a:r>
          </a:p>
        </p:txBody>
      </p:sp>
    </p:spTree>
    <p:extLst>
      <p:ext uri="{BB962C8B-B14F-4D97-AF65-F5344CB8AC3E}">
        <p14:creationId xmlns:p14="http://schemas.microsoft.com/office/powerpoint/2010/main" val="765447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E38977-D4E8-4D83-B42A-C8E3FA3B90FE}"/>
              </a:ext>
            </a:extLst>
          </p:cNvPr>
          <p:cNvSpPr txBox="1"/>
          <p:nvPr/>
        </p:nvSpPr>
        <p:spPr>
          <a:xfrm>
            <a:off x="417888" y="612844"/>
            <a:ext cx="11356223" cy="5632311"/>
          </a:xfrm>
          <a:prstGeom prst="rect">
            <a:avLst/>
          </a:prstGeom>
          <a:noFill/>
        </p:spPr>
        <p:txBody>
          <a:bodyPr wrap="square" rtlCol="0">
            <a:spAutoFit/>
          </a:bodyPr>
          <a:lstStyle/>
          <a:p>
            <a:r>
              <a:rPr lang="en-US" sz="2000" b="1" dirty="0"/>
              <a:t>Radioactivity</a:t>
            </a:r>
          </a:p>
          <a:p>
            <a:pPr marL="285750" indent="-285750">
              <a:buFont typeface="Arial" panose="020B0604020202020204" pitchFamily="34" charset="0"/>
              <a:buChar char="•"/>
            </a:pPr>
            <a:r>
              <a:rPr lang="en-US" sz="2000" dirty="0"/>
              <a:t>Units of activity, quantity of radioactive material in which one nucleus decays per second</a:t>
            </a:r>
          </a:p>
          <a:p>
            <a:pPr marL="285750" indent="-285750">
              <a:buFont typeface="Arial" panose="020B0604020202020204" pitchFamily="34" charset="0"/>
              <a:buChar char="•"/>
            </a:pPr>
            <a:r>
              <a:rPr lang="en-US" sz="2000" dirty="0"/>
              <a:t>Conventional unit: </a:t>
            </a:r>
            <a:r>
              <a:rPr lang="en-US" sz="2000" b="1" dirty="0"/>
              <a:t>Curie</a:t>
            </a:r>
          </a:p>
          <a:p>
            <a:pPr marL="285750" indent="-285750">
              <a:buFont typeface="Arial" panose="020B0604020202020204" pitchFamily="34" charset="0"/>
              <a:buChar char="•"/>
            </a:pPr>
            <a:r>
              <a:rPr lang="en-US" sz="2000" dirty="0"/>
              <a:t>International system unit: </a:t>
            </a:r>
            <a:r>
              <a:rPr lang="en-US" sz="2000" b="1" dirty="0"/>
              <a:t>Becquerel</a:t>
            </a:r>
            <a:r>
              <a:rPr lang="en-US" sz="2000" dirty="0"/>
              <a:t> </a:t>
            </a:r>
          </a:p>
          <a:p>
            <a:pPr marL="285750" indent="-285750">
              <a:buFont typeface="Arial" panose="020B0604020202020204" pitchFamily="34" charset="0"/>
              <a:buChar char="•"/>
            </a:pPr>
            <a:endParaRPr lang="en-US" sz="2000" dirty="0"/>
          </a:p>
          <a:p>
            <a:r>
              <a:rPr lang="en-US" sz="2000" b="1" dirty="0"/>
              <a:t>Absorbed Dose</a:t>
            </a:r>
          </a:p>
          <a:p>
            <a:pPr marL="285750" indent="-285750">
              <a:buFont typeface="Arial" panose="020B0604020202020204" pitchFamily="34" charset="0"/>
              <a:buChar char="•"/>
            </a:pPr>
            <a:r>
              <a:rPr lang="en-US" sz="2000" dirty="0"/>
              <a:t>Units of exposure, describes amount of radiation produced given a number of ionizations in air</a:t>
            </a:r>
          </a:p>
          <a:p>
            <a:pPr marL="285750" indent="-285750">
              <a:buFont typeface="Arial" panose="020B0604020202020204" pitchFamily="34" charset="0"/>
              <a:buChar char="•"/>
            </a:pPr>
            <a:r>
              <a:rPr lang="en-US" sz="2000" dirty="0"/>
              <a:t>Conventional unit: </a:t>
            </a:r>
            <a:r>
              <a:rPr lang="en-US" sz="2000" b="1" dirty="0"/>
              <a:t>rad</a:t>
            </a:r>
          </a:p>
          <a:p>
            <a:pPr marL="285750" indent="-285750">
              <a:buFont typeface="Arial" panose="020B0604020202020204" pitchFamily="34" charset="0"/>
              <a:buChar char="•"/>
            </a:pPr>
            <a:r>
              <a:rPr lang="en-US" sz="2000" dirty="0"/>
              <a:t>International system unit: </a:t>
            </a:r>
            <a:r>
              <a:rPr lang="en-US" sz="2000" b="1" dirty="0"/>
              <a:t>Gray (</a:t>
            </a:r>
            <a:r>
              <a:rPr lang="en-US" sz="2000" b="1" dirty="0" err="1"/>
              <a:t>Gy</a:t>
            </a:r>
            <a:r>
              <a:rPr lang="en-US" sz="2000" b="1" dirty="0"/>
              <a:t>)</a:t>
            </a:r>
          </a:p>
          <a:p>
            <a:pPr marL="285750" indent="-285750">
              <a:buFont typeface="Arial" panose="020B0604020202020204" pitchFamily="34" charset="0"/>
              <a:buChar char="•"/>
            </a:pPr>
            <a:r>
              <a:rPr lang="en-US" sz="2000" dirty="0"/>
              <a:t>1 </a:t>
            </a:r>
            <a:r>
              <a:rPr lang="en-US" sz="2000" dirty="0" err="1"/>
              <a:t>Gy</a:t>
            </a:r>
            <a:r>
              <a:rPr lang="en-US" sz="2000" dirty="0"/>
              <a:t> = 100 rad</a:t>
            </a:r>
          </a:p>
          <a:p>
            <a:pPr marL="285750" indent="-285750">
              <a:buFont typeface="Arial" panose="020B0604020202020204" pitchFamily="34" charset="0"/>
              <a:buChar char="•"/>
            </a:pPr>
            <a:endParaRPr lang="en-US" sz="2000" dirty="0"/>
          </a:p>
          <a:p>
            <a:r>
              <a:rPr lang="en-US" sz="2000" b="1" dirty="0"/>
              <a:t>Dose equivalent</a:t>
            </a:r>
          </a:p>
          <a:p>
            <a:pPr marL="285750" indent="-285750">
              <a:buFont typeface="Arial" panose="020B0604020202020204" pitchFamily="34" charset="0"/>
              <a:buChar char="•"/>
            </a:pPr>
            <a:r>
              <a:rPr lang="en-US" sz="2000" dirty="0"/>
              <a:t>Units of absorbed dose, describes radiation energy imparted to matter (body)</a:t>
            </a:r>
          </a:p>
          <a:p>
            <a:pPr marL="285750" indent="-285750">
              <a:buFont typeface="Arial" panose="020B0604020202020204" pitchFamily="34" charset="0"/>
              <a:buChar char="•"/>
            </a:pPr>
            <a:r>
              <a:rPr lang="en-US" sz="2000" dirty="0"/>
              <a:t>Conventional unit: </a:t>
            </a:r>
            <a:r>
              <a:rPr lang="en-US" sz="2000" b="1" dirty="0"/>
              <a:t>Roentgen equivalents man (rem)</a:t>
            </a:r>
          </a:p>
          <a:p>
            <a:pPr marL="285750" indent="-285750">
              <a:buFont typeface="Arial" panose="020B0604020202020204" pitchFamily="34" charset="0"/>
              <a:buChar char="•"/>
            </a:pPr>
            <a:r>
              <a:rPr lang="en-US" sz="2000" dirty="0"/>
              <a:t>International system unit: </a:t>
            </a:r>
            <a:r>
              <a:rPr lang="en-US" sz="2000" b="1" dirty="0"/>
              <a:t>Sievert (</a:t>
            </a:r>
            <a:r>
              <a:rPr lang="en-US" sz="2000" b="1" dirty="0" err="1"/>
              <a:t>Sv</a:t>
            </a:r>
            <a:r>
              <a:rPr lang="en-US" sz="2000" b="1" dirty="0"/>
              <a:t>)</a:t>
            </a:r>
          </a:p>
          <a:p>
            <a:pPr marL="285750" indent="-285750">
              <a:buFont typeface="Arial" panose="020B0604020202020204" pitchFamily="34" charset="0"/>
              <a:buChar char="•"/>
            </a:pPr>
            <a:r>
              <a:rPr lang="en-US" sz="2000" dirty="0"/>
              <a:t>1 </a:t>
            </a:r>
            <a:r>
              <a:rPr lang="en-US" sz="2000" dirty="0" err="1"/>
              <a:t>Sv</a:t>
            </a:r>
            <a:r>
              <a:rPr lang="en-US" sz="2000" dirty="0"/>
              <a:t> = 100 rem</a:t>
            </a:r>
          </a:p>
        </p:txBody>
      </p:sp>
    </p:spTree>
    <p:extLst>
      <p:ext uri="{BB962C8B-B14F-4D97-AF65-F5344CB8AC3E}">
        <p14:creationId xmlns:p14="http://schemas.microsoft.com/office/powerpoint/2010/main" val="1021218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B93787-4596-44AA-B08B-89939E1641DF}"/>
              </a:ext>
            </a:extLst>
          </p:cNvPr>
          <p:cNvPicPr>
            <a:picLocks noChangeAspect="1"/>
          </p:cNvPicPr>
          <p:nvPr/>
        </p:nvPicPr>
        <p:blipFill rotWithShape="1">
          <a:blip r:embed="rId3"/>
          <a:srcRect l="37672" t="28506" r="39052" b="47586"/>
          <a:stretch/>
        </p:blipFill>
        <p:spPr>
          <a:xfrm>
            <a:off x="-1" y="0"/>
            <a:ext cx="12192001" cy="6856013"/>
          </a:xfrm>
          <a:prstGeom prst="rect">
            <a:avLst/>
          </a:prstGeom>
        </p:spPr>
      </p:pic>
      <p:sp>
        <p:nvSpPr>
          <p:cNvPr id="3" name="Rectangle 2">
            <a:extLst>
              <a:ext uri="{FF2B5EF4-FFF2-40B4-BE49-F238E27FC236}">
                <a16:creationId xmlns:a16="http://schemas.microsoft.com/office/drawing/2014/main" id="{9A88EB94-6BC4-4D04-8DF9-81B5EC2B4BDA}"/>
              </a:ext>
            </a:extLst>
          </p:cNvPr>
          <p:cNvSpPr/>
          <p:nvPr/>
        </p:nvSpPr>
        <p:spPr>
          <a:xfrm>
            <a:off x="-1" y="6486681"/>
            <a:ext cx="2061783" cy="369332"/>
          </a:xfrm>
          <a:prstGeom prst="rect">
            <a:avLst/>
          </a:prstGeom>
          <a:solidFill>
            <a:schemeClr val="bg1"/>
          </a:solidFill>
        </p:spPr>
        <p:txBody>
          <a:bodyPr wrap="none">
            <a:spAutoFit/>
          </a:bodyPr>
          <a:lstStyle/>
          <a:p>
            <a:r>
              <a:rPr lang="en-US" dirty="0"/>
              <a:t>22 February 1999</a:t>
            </a:r>
          </a:p>
        </p:txBody>
      </p:sp>
    </p:spTree>
    <p:extLst>
      <p:ext uri="{BB962C8B-B14F-4D97-AF65-F5344CB8AC3E}">
        <p14:creationId xmlns:p14="http://schemas.microsoft.com/office/powerpoint/2010/main" val="975498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CC743-3692-4BC1-B137-F7FC57807267}"/>
              </a:ext>
            </a:extLst>
          </p:cNvPr>
          <p:cNvPicPr>
            <a:picLocks noChangeAspect="1"/>
          </p:cNvPicPr>
          <p:nvPr/>
        </p:nvPicPr>
        <p:blipFill rotWithShape="1">
          <a:blip r:embed="rId3"/>
          <a:srcRect l="38104" t="22835" r="38534" b="48506"/>
          <a:stretch/>
        </p:blipFill>
        <p:spPr>
          <a:xfrm>
            <a:off x="-20399" y="0"/>
            <a:ext cx="12212400" cy="7010401"/>
          </a:xfrm>
          <a:prstGeom prst="rect">
            <a:avLst/>
          </a:prstGeom>
        </p:spPr>
      </p:pic>
      <p:sp>
        <p:nvSpPr>
          <p:cNvPr id="3" name="Rectangle 2">
            <a:extLst>
              <a:ext uri="{FF2B5EF4-FFF2-40B4-BE49-F238E27FC236}">
                <a16:creationId xmlns:a16="http://schemas.microsoft.com/office/drawing/2014/main" id="{18AE5CD8-BCFF-406A-B3F2-5C9F0614EE4D}"/>
              </a:ext>
            </a:extLst>
          </p:cNvPr>
          <p:cNvSpPr/>
          <p:nvPr/>
        </p:nvSpPr>
        <p:spPr>
          <a:xfrm>
            <a:off x="-20399" y="6641068"/>
            <a:ext cx="1681871" cy="369332"/>
          </a:xfrm>
          <a:prstGeom prst="rect">
            <a:avLst/>
          </a:prstGeom>
          <a:solidFill>
            <a:schemeClr val="bg1"/>
          </a:solidFill>
        </p:spPr>
        <p:txBody>
          <a:bodyPr wrap="none">
            <a:spAutoFit/>
          </a:bodyPr>
          <a:lstStyle/>
          <a:p>
            <a:r>
              <a:rPr lang="en-US" dirty="0"/>
              <a:t>1 March 1999</a:t>
            </a:r>
          </a:p>
        </p:txBody>
      </p:sp>
    </p:spTree>
    <p:extLst>
      <p:ext uri="{BB962C8B-B14F-4D97-AF65-F5344CB8AC3E}">
        <p14:creationId xmlns:p14="http://schemas.microsoft.com/office/powerpoint/2010/main" val="4017523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F625A-635B-433F-A00A-16C3DB00723E}"/>
              </a:ext>
            </a:extLst>
          </p:cNvPr>
          <p:cNvPicPr>
            <a:picLocks noChangeAspect="1"/>
          </p:cNvPicPr>
          <p:nvPr/>
        </p:nvPicPr>
        <p:blipFill rotWithShape="1">
          <a:blip r:embed="rId3"/>
          <a:srcRect l="38362" t="43219" r="38190" b="29808"/>
          <a:stretch/>
        </p:blipFill>
        <p:spPr>
          <a:xfrm>
            <a:off x="0" y="-48846"/>
            <a:ext cx="12191999" cy="6950433"/>
          </a:xfrm>
          <a:prstGeom prst="rect">
            <a:avLst/>
          </a:prstGeom>
        </p:spPr>
      </p:pic>
      <p:sp>
        <p:nvSpPr>
          <p:cNvPr id="3" name="Rectangle 2">
            <a:extLst>
              <a:ext uri="{FF2B5EF4-FFF2-40B4-BE49-F238E27FC236}">
                <a16:creationId xmlns:a16="http://schemas.microsoft.com/office/drawing/2014/main" id="{D125D61C-1ECC-48F0-96F4-92AEC526D2CE}"/>
              </a:ext>
            </a:extLst>
          </p:cNvPr>
          <p:cNvSpPr/>
          <p:nvPr/>
        </p:nvSpPr>
        <p:spPr>
          <a:xfrm>
            <a:off x="0" y="6488668"/>
            <a:ext cx="2037737" cy="369332"/>
          </a:xfrm>
          <a:prstGeom prst="rect">
            <a:avLst/>
          </a:prstGeom>
          <a:solidFill>
            <a:schemeClr val="bg1"/>
          </a:solidFill>
        </p:spPr>
        <p:txBody>
          <a:bodyPr wrap="none">
            <a:spAutoFit/>
          </a:bodyPr>
          <a:lstStyle/>
          <a:p>
            <a:r>
              <a:rPr lang="en-US" dirty="0"/>
              <a:t>18 October 1999</a:t>
            </a:r>
          </a:p>
        </p:txBody>
      </p:sp>
    </p:spTree>
    <p:extLst>
      <p:ext uri="{BB962C8B-B14F-4D97-AF65-F5344CB8AC3E}">
        <p14:creationId xmlns:p14="http://schemas.microsoft.com/office/powerpoint/2010/main" val="1149517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C3F3843-3FBF-4861-B80F-DEE1229469F7}"/>
              </a:ext>
            </a:extLst>
          </p:cNvPr>
          <p:cNvGrpSpPr/>
          <p:nvPr/>
        </p:nvGrpSpPr>
        <p:grpSpPr>
          <a:xfrm>
            <a:off x="8424259" y="544826"/>
            <a:ext cx="3890571" cy="3414110"/>
            <a:chOff x="8301429" y="1177925"/>
            <a:chExt cx="3890571" cy="3414110"/>
          </a:xfrm>
        </p:grpSpPr>
        <p:sp>
          <p:nvSpPr>
            <p:cNvPr id="8" name="Oval 7">
              <a:extLst>
                <a:ext uri="{FF2B5EF4-FFF2-40B4-BE49-F238E27FC236}">
                  <a16:creationId xmlns:a16="http://schemas.microsoft.com/office/drawing/2014/main" id="{D9E6D510-EFAA-4F5E-9497-2B120D57E317}"/>
                </a:ext>
              </a:extLst>
            </p:cNvPr>
            <p:cNvSpPr/>
            <p:nvPr/>
          </p:nvSpPr>
          <p:spPr>
            <a:xfrm>
              <a:off x="8314940" y="2956890"/>
              <a:ext cx="475013" cy="501774"/>
            </a:xfrm>
            <a:prstGeom prst="ellipse">
              <a:avLst/>
            </a:prstGeom>
            <a:solidFill>
              <a:srgbClr val="71F0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0C12F8-0612-4ED2-B2BA-763ADA62973D}"/>
                </a:ext>
              </a:extLst>
            </p:cNvPr>
            <p:cNvSpPr/>
            <p:nvPr/>
          </p:nvSpPr>
          <p:spPr>
            <a:xfrm>
              <a:off x="8319473" y="3879483"/>
              <a:ext cx="475013" cy="501774"/>
            </a:xfrm>
            <a:prstGeom prst="ellipse">
              <a:avLst/>
            </a:prstGeom>
            <a:solidFill>
              <a:srgbClr val="A5ED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0197E1-619B-43E5-BEC7-B8E3BAE5C613}"/>
                </a:ext>
              </a:extLst>
            </p:cNvPr>
            <p:cNvSpPr/>
            <p:nvPr/>
          </p:nvSpPr>
          <p:spPr>
            <a:xfrm>
              <a:off x="8314940" y="2034297"/>
              <a:ext cx="475013" cy="501774"/>
            </a:xfrm>
            <a:prstGeom prst="ellipse">
              <a:avLst/>
            </a:prstGeom>
            <a:solidFill>
              <a:srgbClr val="79D2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3F398EC-9208-4745-AAB4-5CF098B7A658}"/>
                </a:ext>
              </a:extLst>
            </p:cNvPr>
            <p:cNvSpPr/>
            <p:nvPr/>
          </p:nvSpPr>
          <p:spPr>
            <a:xfrm>
              <a:off x="8301429" y="1177925"/>
              <a:ext cx="475013" cy="501774"/>
            </a:xfrm>
            <a:prstGeom prst="ellipse">
              <a:avLst/>
            </a:prstGeom>
            <a:solidFill>
              <a:srgbClr val="BABA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9AB73C2-FD81-40C8-ADFB-F14256C89D6C}"/>
                </a:ext>
              </a:extLst>
            </p:cNvPr>
            <p:cNvSpPr txBox="1"/>
            <p:nvPr/>
          </p:nvSpPr>
          <p:spPr>
            <a:xfrm>
              <a:off x="8863553" y="1244146"/>
              <a:ext cx="2577360" cy="369332"/>
            </a:xfrm>
            <a:prstGeom prst="rect">
              <a:avLst/>
            </a:prstGeom>
            <a:noFill/>
          </p:spPr>
          <p:txBody>
            <a:bodyPr wrap="square" rtlCol="0">
              <a:spAutoFit/>
            </a:bodyPr>
            <a:lstStyle/>
            <a:p>
              <a:r>
                <a:rPr lang="en-US" dirty="0"/>
                <a:t>Fireball radius: 200m</a:t>
              </a:r>
            </a:p>
          </p:txBody>
        </p:sp>
        <p:sp>
          <p:nvSpPr>
            <p:cNvPr id="13" name="TextBox 12">
              <a:extLst>
                <a:ext uri="{FF2B5EF4-FFF2-40B4-BE49-F238E27FC236}">
                  <a16:creationId xmlns:a16="http://schemas.microsoft.com/office/drawing/2014/main" id="{5C296107-3F99-4738-AA3D-72728592D83E}"/>
                </a:ext>
              </a:extLst>
            </p:cNvPr>
            <p:cNvSpPr txBox="1"/>
            <p:nvPr/>
          </p:nvSpPr>
          <p:spPr>
            <a:xfrm>
              <a:off x="8854488" y="1962018"/>
              <a:ext cx="3337512" cy="646331"/>
            </a:xfrm>
            <a:prstGeom prst="rect">
              <a:avLst/>
            </a:prstGeom>
            <a:noFill/>
          </p:spPr>
          <p:txBody>
            <a:bodyPr wrap="square" rtlCol="0">
              <a:spAutoFit/>
            </a:bodyPr>
            <a:lstStyle/>
            <a:p>
              <a:r>
                <a:rPr lang="en-US" dirty="0"/>
                <a:t>Air blast radius (5 psi): 1km, </a:t>
              </a:r>
            </a:p>
            <a:p>
              <a:r>
                <a:rPr lang="en-US" dirty="0"/>
                <a:t>“moderate damage” </a:t>
              </a:r>
            </a:p>
          </p:txBody>
        </p:sp>
        <p:sp>
          <p:nvSpPr>
            <p:cNvPr id="14" name="TextBox 13">
              <a:extLst>
                <a:ext uri="{FF2B5EF4-FFF2-40B4-BE49-F238E27FC236}">
                  <a16:creationId xmlns:a16="http://schemas.microsoft.com/office/drawing/2014/main" id="{92B3FCCE-E1A3-434C-BFFD-C4AC8809EC79}"/>
                </a:ext>
              </a:extLst>
            </p:cNvPr>
            <p:cNvSpPr txBox="1"/>
            <p:nvPr/>
          </p:nvSpPr>
          <p:spPr>
            <a:xfrm>
              <a:off x="8827461" y="2884611"/>
              <a:ext cx="3028207" cy="646331"/>
            </a:xfrm>
            <a:prstGeom prst="rect">
              <a:avLst/>
            </a:prstGeom>
            <a:noFill/>
          </p:spPr>
          <p:txBody>
            <a:bodyPr wrap="square" rtlCol="0">
              <a:spAutoFit/>
            </a:bodyPr>
            <a:lstStyle/>
            <a:p>
              <a:r>
                <a:rPr lang="en-US" dirty="0"/>
                <a:t>5 </a:t>
              </a:r>
              <a:r>
                <a:rPr lang="en-US" dirty="0" err="1"/>
                <a:t>Gy</a:t>
              </a:r>
              <a:r>
                <a:rPr lang="en-US" dirty="0"/>
                <a:t> Radiation radius: 1.25km, 50-90% fatal</a:t>
              </a:r>
            </a:p>
          </p:txBody>
        </p:sp>
        <p:sp>
          <p:nvSpPr>
            <p:cNvPr id="15" name="TextBox 14">
              <a:extLst>
                <a:ext uri="{FF2B5EF4-FFF2-40B4-BE49-F238E27FC236}">
                  <a16:creationId xmlns:a16="http://schemas.microsoft.com/office/drawing/2014/main" id="{FE2AB8EF-B1D2-4C0F-9E7B-B1817DF1DFC0}"/>
                </a:ext>
              </a:extLst>
            </p:cNvPr>
            <p:cNvSpPr txBox="1"/>
            <p:nvPr/>
          </p:nvSpPr>
          <p:spPr>
            <a:xfrm>
              <a:off x="8863553" y="3668705"/>
              <a:ext cx="3137765" cy="923330"/>
            </a:xfrm>
            <a:prstGeom prst="rect">
              <a:avLst/>
            </a:prstGeom>
            <a:noFill/>
          </p:spPr>
          <p:txBody>
            <a:bodyPr wrap="square" rtlCol="0">
              <a:spAutoFit/>
            </a:bodyPr>
            <a:lstStyle/>
            <a:p>
              <a:r>
                <a:rPr lang="en-US" dirty="0"/>
                <a:t>1 </a:t>
              </a:r>
              <a:r>
                <a:rPr lang="en-US" dirty="0" err="1"/>
                <a:t>Gy</a:t>
              </a:r>
              <a:r>
                <a:rPr lang="en-US" dirty="0"/>
                <a:t> Radiation radius: 1.57km, likely radiation sickness symptoms</a:t>
              </a:r>
            </a:p>
          </p:txBody>
        </p:sp>
      </p:grpSp>
      <p:sp>
        <p:nvSpPr>
          <p:cNvPr id="7" name="Rectangle 6">
            <a:extLst>
              <a:ext uri="{FF2B5EF4-FFF2-40B4-BE49-F238E27FC236}">
                <a16:creationId xmlns:a16="http://schemas.microsoft.com/office/drawing/2014/main" id="{DCD24545-0A45-433A-BD15-2C5F7C8B240B}"/>
              </a:ext>
            </a:extLst>
          </p:cNvPr>
          <p:cNvSpPr/>
          <p:nvPr/>
        </p:nvSpPr>
        <p:spPr>
          <a:xfrm>
            <a:off x="124388" y="6407948"/>
            <a:ext cx="3798219" cy="369332"/>
          </a:xfrm>
          <a:prstGeom prst="rect">
            <a:avLst/>
          </a:prstGeom>
        </p:spPr>
        <p:txBody>
          <a:bodyPr wrap="none">
            <a:spAutoFit/>
          </a:bodyPr>
          <a:lstStyle/>
          <a:p>
            <a:r>
              <a:rPr lang="en-US" dirty="0"/>
              <a:t>https://nuclearsecrecy.com/nukemap/</a:t>
            </a:r>
          </a:p>
        </p:txBody>
      </p:sp>
      <p:pic>
        <p:nvPicPr>
          <p:cNvPr id="2" name="Picture 1">
            <a:extLst>
              <a:ext uri="{FF2B5EF4-FFF2-40B4-BE49-F238E27FC236}">
                <a16:creationId xmlns:a16="http://schemas.microsoft.com/office/drawing/2014/main" id="{6E905166-C30F-440D-9ECA-F7D36076F8E5}"/>
              </a:ext>
            </a:extLst>
          </p:cNvPr>
          <p:cNvPicPr>
            <a:picLocks noChangeAspect="1"/>
          </p:cNvPicPr>
          <p:nvPr/>
        </p:nvPicPr>
        <p:blipFill rotWithShape="1">
          <a:blip r:embed="rId3"/>
          <a:srcRect l="6510" t="14320" r="34935" b="7878"/>
          <a:stretch/>
        </p:blipFill>
        <p:spPr>
          <a:xfrm>
            <a:off x="190682" y="249760"/>
            <a:ext cx="8023636" cy="5996701"/>
          </a:xfrm>
          <a:prstGeom prst="rect">
            <a:avLst/>
          </a:prstGeom>
        </p:spPr>
      </p:pic>
      <p:sp>
        <p:nvSpPr>
          <p:cNvPr id="3" name="Rectangle 2">
            <a:extLst>
              <a:ext uri="{FF2B5EF4-FFF2-40B4-BE49-F238E27FC236}">
                <a16:creationId xmlns:a16="http://schemas.microsoft.com/office/drawing/2014/main" id="{BF2FC30E-DA27-416D-A9E6-25C2BEB2AF6C}"/>
              </a:ext>
            </a:extLst>
          </p:cNvPr>
          <p:cNvSpPr/>
          <p:nvPr/>
        </p:nvSpPr>
        <p:spPr>
          <a:xfrm>
            <a:off x="8278853" y="423081"/>
            <a:ext cx="3787000" cy="3657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118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3158AA0-C3D6-49C7-8DC8-162C98D24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81" y="546553"/>
            <a:ext cx="8059724" cy="5764893"/>
          </a:xfrm>
          <a:prstGeom prst="rect">
            <a:avLst/>
          </a:prstGeom>
        </p:spPr>
      </p:pic>
      <p:sp>
        <p:nvSpPr>
          <p:cNvPr id="7" name="Rectangle 6">
            <a:extLst>
              <a:ext uri="{FF2B5EF4-FFF2-40B4-BE49-F238E27FC236}">
                <a16:creationId xmlns:a16="http://schemas.microsoft.com/office/drawing/2014/main" id="{DCD24545-0A45-433A-BD15-2C5F7C8B240B}"/>
              </a:ext>
            </a:extLst>
          </p:cNvPr>
          <p:cNvSpPr/>
          <p:nvPr/>
        </p:nvSpPr>
        <p:spPr>
          <a:xfrm>
            <a:off x="124388" y="6407948"/>
            <a:ext cx="3798219" cy="369332"/>
          </a:xfrm>
          <a:prstGeom prst="rect">
            <a:avLst/>
          </a:prstGeom>
        </p:spPr>
        <p:txBody>
          <a:bodyPr wrap="none">
            <a:spAutoFit/>
          </a:bodyPr>
          <a:lstStyle/>
          <a:p>
            <a:r>
              <a:rPr lang="en-US" dirty="0"/>
              <a:t>https://nuclearsecrecy.com/nukemap/</a:t>
            </a:r>
          </a:p>
        </p:txBody>
      </p:sp>
      <p:sp>
        <p:nvSpPr>
          <p:cNvPr id="18" name="TextBox 17">
            <a:extLst>
              <a:ext uri="{FF2B5EF4-FFF2-40B4-BE49-F238E27FC236}">
                <a16:creationId xmlns:a16="http://schemas.microsoft.com/office/drawing/2014/main" id="{0FF0C95E-F6B9-474D-B73E-DB0589992036}"/>
              </a:ext>
            </a:extLst>
          </p:cNvPr>
          <p:cNvSpPr txBox="1"/>
          <p:nvPr/>
        </p:nvSpPr>
        <p:spPr>
          <a:xfrm>
            <a:off x="8432336" y="546553"/>
            <a:ext cx="3486395" cy="1587047"/>
          </a:xfrm>
          <a:prstGeom prst="rect">
            <a:avLst/>
          </a:prstGeom>
          <a:noFill/>
          <a:ln w="28575">
            <a:solidFill>
              <a:schemeClr val="tx1"/>
            </a:solidFill>
          </a:ln>
        </p:spPr>
        <p:txBody>
          <a:bodyPr wrap="square" rtlCol="0">
            <a:spAutoFit/>
          </a:bodyPr>
          <a:lstStyle/>
          <a:p>
            <a:pPr lvl="0" defTabSz="914400">
              <a:defRPr/>
            </a:pPr>
            <a:r>
              <a:rPr lang="en-US" sz="2400" dirty="0"/>
              <a:t>Estimated fatalities: </a:t>
            </a:r>
            <a:r>
              <a:rPr lang="en-US" sz="2400" b="1" dirty="0"/>
              <a:t>20,310</a:t>
            </a:r>
          </a:p>
          <a:p>
            <a:pPr lvl="0" defTabSz="914400">
              <a:defRPr/>
            </a:pPr>
            <a:r>
              <a:rPr lang="en-US" sz="2400" dirty="0"/>
              <a:t>Estimated injuries: </a:t>
            </a:r>
            <a:r>
              <a:rPr lang="en-US" sz="2400" b="1" dirty="0"/>
              <a:t>24,880</a:t>
            </a:r>
            <a:endParaRPr lang="en-US" sz="2400" dirty="0"/>
          </a:p>
        </p:txBody>
      </p:sp>
    </p:spTree>
    <p:extLst>
      <p:ext uri="{BB962C8B-B14F-4D97-AF65-F5344CB8AC3E}">
        <p14:creationId xmlns:p14="http://schemas.microsoft.com/office/powerpoint/2010/main" val="2236473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E6D8E8-AD3D-4049-84FE-B7DEFC02A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8" y="179463"/>
            <a:ext cx="8660911" cy="6228485"/>
          </a:xfrm>
          <a:prstGeom prst="rect">
            <a:avLst/>
          </a:prstGeom>
        </p:spPr>
      </p:pic>
      <p:sp>
        <p:nvSpPr>
          <p:cNvPr id="13" name="TextBox 12">
            <a:extLst>
              <a:ext uri="{FF2B5EF4-FFF2-40B4-BE49-F238E27FC236}">
                <a16:creationId xmlns:a16="http://schemas.microsoft.com/office/drawing/2014/main" id="{353B4A85-B9CE-402A-A487-14767C9DC1DE}"/>
              </a:ext>
            </a:extLst>
          </p:cNvPr>
          <p:cNvSpPr txBox="1"/>
          <p:nvPr/>
        </p:nvSpPr>
        <p:spPr>
          <a:xfrm>
            <a:off x="8917414" y="314757"/>
            <a:ext cx="2889447" cy="646331"/>
          </a:xfrm>
          <a:prstGeom prst="rect">
            <a:avLst/>
          </a:prstGeom>
          <a:noFill/>
          <a:ln w="28575">
            <a:solidFill>
              <a:schemeClr val="tx1"/>
            </a:solidFill>
          </a:ln>
        </p:spPr>
        <p:txBody>
          <a:bodyPr wrap="square" rtlCol="0">
            <a:spAutoFit/>
          </a:bodyPr>
          <a:lstStyle/>
          <a:p>
            <a:r>
              <a:rPr lang="en-US" dirty="0"/>
              <a:t>10 </a:t>
            </a:r>
            <a:r>
              <a:rPr lang="en-US" dirty="0" err="1"/>
              <a:t>kT</a:t>
            </a:r>
            <a:r>
              <a:rPr lang="en-US" dirty="0"/>
              <a:t> surface burst </a:t>
            </a:r>
          </a:p>
          <a:p>
            <a:r>
              <a:rPr lang="en-US" dirty="0"/>
              <a:t>15 mph wind</a:t>
            </a:r>
          </a:p>
        </p:txBody>
      </p:sp>
      <p:grpSp>
        <p:nvGrpSpPr>
          <p:cNvPr id="15" name="Group 14">
            <a:extLst>
              <a:ext uri="{FF2B5EF4-FFF2-40B4-BE49-F238E27FC236}">
                <a16:creationId xmlns:a16="http://schemas.microsoft.com/office/drawing/2014/main" id="{5E72C95B-FC00-4611-8593-CCBE7921E052}"/>
              </a:ext>
            </a:extLst>
          </p:cNvPr>
          <p:cNvGrpSpPr/>
          <p:nvPr/>
        </p:nvGrpSpPr>
        <p:grpSpPr>
          <a:xfrm>
            <a:off x="8917414" y="1197626"/>
            <a:ext cx="3021562" cy="2049517"/>
            <a:chOff x="8917415" y="210207"/>
            <a:chExt cx="2709901" cy="2049517"/>
          </a:xfrm>
        </p:grpSpPr>
        <p:grpSp>
          <p:nvGrpSpPr>
            <p:cNvPr id="6" name="Group 5">
              <a:extLst>
                <a:ext uri="{FF2B5EF4-FFF2-40B4-BE49-F238E27FC236}">
                  <a16:creationId xmlns:a16="http://schemas.microsoft.com/office/drawing/2014/main" id="{5C262B80-6226-425B-8AB6-4761FAF6152F}"/>
                </a:ext>
              </a:extLst>
            </p:cNvPr>
            <p:cNvGrpSpPr/>
            <p:nvPr/>
          </p:nvGrpSpPr>
          <p:grpSpPr>
            <a:xfrm>
              <a:off x="9064892" y="319435"/>
              <a:ext cx="2562424" cy="1848764"/>
              <a:chOff x="9064892" y="319435"/>
              <a:chExt cx="2562424" cy="1848764"/>
            </a:xfrm>
          </p:grpSpPr>
          <p:sp>
            <p:nvSpPr>
              <p:cNvPr id="7" name="Oval 6">
                <a:extLst>
                  <a:ext uri="{FF2B5EF4-FFF2-40B4-BE49-F238E27FC236}">
                    <a16:creationId xmlns:a16="http://schemas.microsoft.com/office/drawing/2014/main" id="{E543CB0D-06CA-4F27-A278-66DFF2CCA864}"/>
                  </a:ext>
                </a:extLst>
              </p:cNvPr>
              <p:cNvSpPr/>
              <p:nvPr/>
            </p:nvSpPr>
            <p:spPr>
              <a:xfrm>
                <a:off x="9064893" y="319435"/>
                <a:ext cx="475013" cy="501774"/>
              </a:xfrm>
              <a:prstGeom prst="ellipse">
                <a:avLst/>
              </a:prstGeom>
              <a:solidFill>
                <a:srgbClr val="F8E72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307DC4-0730-4F89-A5A9-636D5D338839}"/>
                  </a:ext>
                </a:extLst>
              </p:cNvPr>
              <p:cNvSpPr/>
              <p:nvPr/>
            </p:nvSpPr>
            <p:spPr>
              <a:xfrm>
                <a:off x="9064893" y="990829"/>
                <a:ext cx="475013" cy="501774"/>
              </a:xfrm>
              <a:prstGeom prst="ellipse">
                <a:avLst/>
              </a:prstGeom>
              <a:solidFill>
                <a:srgbClr val="F7A82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D293AD6-FA42-4C2B-853F-187C7306FF78}"/>
                  </a:ext>
                </a:extLst>
              </p:cNvPr>
              <p:cNvSpPr/>
              <p:nvPr/>
            </p:nvSpPr>
            <p:spPr>
              <a:xfrm>
                <a:off x="9064892" y="1666425"/>
                <a:ext cx="475013" cy="501774"/>
              </a:xfrm>
              <a:prstGeom prst="ellipse">
                <a:avLst/>
              </a:prstGeom>
              <a:solidFill>
                <a:srgbClr val="F5692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20B7DA-EC1B-4BE8-8C23-35B35A4742AA}"/>
                  </a:ext>
                </a:extLst>
              </p:cNvPr>
              <p:cNvSpPr txBox="1"/>
              <p:nvPr/>
            </p:nvSpPr>
            <p:spPr>
              <a:xfrm>
                <a:off x="9524394" y="386353"/>
                <a:ext cx="2102922" cy="369332"/>
              </a:xfrm>
              <a:prstGeom prst="rect">
                <a:avLst/>
              </a:prstGeom>
              <a:noFill/>
              <a:ln w="28575">
                <a:noFill/>
              </a:ln>
            </p:spPr>
            <p:txBody>
              <a:bodyPr wrap="square" rtlCol="0">
                <a:spAutoFit/>
              </a:bodyPr>
              <a:lstStyle/>
              <a:p>
                <a:r>
                  <a:rPr lang="en-US" dirty="0"/>
                  <a:t>0.01 </a:t>
                </a:r>
                <a:r>
                  <a:rPr lang="en-US" dirty="0" err="1"/>
                  <a:t>Gy</a:t>
                </a:r>
                <a:r>
                  <a:rPr lang="en-US" dirty="0"/>
                  <a:t> per hour</a:t>
                </a:r>
              </a:p>
            </p:txBody>
          </p:sp>
          <p:sp>
            <p:nvSpPr>
              <p:cNvPr id="11" name="TextBox 10">
                <a:extLst>
                  <a:ext uri="{FF2B5EF4-FFF2-40B4-BE49-F238E27FC236}">
                    <a16:creationId xmlns:a16="http://schemas.microsoft.com/office/drawing/2014/main" id="{A00F8EE7-3A89-48FB-8ADA-31ACD7F9E9DE}"/>
                  </a:ext>
                </a:extLst>
              </p:cNvPr>
              <p:cNvSpPr txBox="1"/>
              <p:nvPr/>
            </p:nvSpPr>
            <p:spPr>
              <a:xfrm>
                <a:off x="9524394" y="1057747"/>
                <a:ext cx="2102922" cy="369332"/>
              </a:xfrm>
              <a:prstGeom prst="rect">
                <a:avLst/>
              </a:prstGeom>
              <a:noFill/>
              <a:ln w="28575">
                <a:noFill/>
              </a:ln>
            </p:spPr>
            <p:txBody>
              <a:bodyPr wrap="square" rtlCol="0">
                <a:spAutoFit/>
              </a:bodyPr>
              <a:lstStyle/>
              <a:p>
                <a:r>
                  <a:rPr lang="en-US" dirty="0"/>
                  <a:t>0.1 </a:t>
                </a:r>
                <a:r>
                  <a:rPr lang="en-US" dirty="0" err="1"/>
                  <a:t>Gy</a:t>
                </a:r>
                <a:r>
                  <a:rPr lang="en-US" dirty="0"/>
                  <a:t> per hour</a:t>
                </a:r>
              </a:p>
            </p:txBody>
          </p:sp>
          <p:sp>
            <p:nvSpPr>
              <p:cNvPr id="12" name="TextBox 11">
                <a:extLst>
                  <a:ext uri="{FF2B5EF4-FFF2-40B4-BE49-F238E27FC236}">
                    <a16:creationId xmlns:a16="http://schemas.microsoft.com/office/drawing/2014/main" id="{77E60807-088A-4DAE-AD87-FF4E336A2EFC}"/>
                  </a:ext>
                </a:extLst>
              </p:cNvPr>
              <p:cNvSpPr txBox="1"/>
              <p:nvPr/>
            </p:nvSpPr>
            <p:spPr>
              <a:xfrm>
                <a:off x="9524394" y="1729141"/>
                <a:ext cx="2102922" cy="369332"/>
              </a:xfrm>
              <a:prstGeom prst="rect">
                <a:avLst/>
              </a:prstGeom>
              <a:noFill/>
              <a:ln w="28575">
                <a:noFill/>
              </a:ln>
            </p:spPr>
            <p:txBody>
              <a:bodyPr wrap="square" rtlCol="0">
                <a:spAutoFit/>
              </a:bodyPr>
              <a:lstStyle/>
              <a:p>
                <a:r>
                  <a:rPr lang="en-US" dirty="0"/>
                  <a:t>1.0 </a:t>
                </a:r>
                <a:r>
                  <a:rPr lang="en-US" dirty="0" err="1"/>
                  <a:t>Gy</a:t>
                </a:r>
                <a:r>
                  <a:rPr lang="en-US" dirty="0"/>
                  <a:t> per hour</a:t>
                </a:r>
              </a:p>
            </p:txBody>
          </p:sp>
        </p:grpSp>
        <p:sp>
          <p:nvSpPr>
            <p:cNvPr id="14" name="Rectangle 13">
              <a:extLst>
                <a:ext uri="{FF2B5EF4-FFF2-40B4-BE49-F238E27FC236}">
                  <a16:creationId xmlns:a16="http://schemas.microsoft.com/office/drawing/2014/main" id="{8C161339-D2D2-4F19-9F56-0F536118FD4E}"/>
                </a:ext>
              </a:extLst>
            </p:cNvPr>
            <p:cNvSpPr/>
            <p:nvPr/>
          </p:nvSpPr>
          <p:spPr>
            <a:xfrm>
              <a:off x="8917415" y="210207"/>
              <a:ext cx="2591413" cy="20495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7146595C-AD19-4247-B61E-0743A0EEB129}"/>
              </a:ext>
            </a:extLst>
          </p:cNvPr>
          <p:cNvSpPr/>
          <p:nvPr/>
        </p:nvSpPr>
        <p:spPr>
          <a:xfrm>
            <a:off x="124388" y="6488668"/>
            <a:ext cx="3798219" cy="369332"/>
          </a:xfrm>
          <a:prstGeom prst="rect">
            <a:avLst/>
          </a:prstGeom>
        </p:spPr>
        <p:txBody>
          <a:bodyPr wrap="none">
            <a:spAutoFit/>
          </a:bodyPr>
          <a:lstStyle/>
          <a:p>
            <a:r>
              <a:rPr lang="en-US" dirty="0"/>
              <a:t>https://nuclearsecrecy.com/nukemap/</a:t>
            </a:r>
          </a:p>
        </p:txBody>
      </p:sp>
    </p:spTree>
    <p:extLst>
      <p:ext uri="{BB962C8B-B14F-4D97-AF65-F5344CB8AC3E}">
        <p14:creationId xmlns:p14="http://schemas.microsoft.com/office/powerpoint/2010/main" val="1885906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F2AE-55A2-412E-AA2E-B2439C0B4D33}"/>
              </a:ext>
            </a:extLst>
          </p:cNvPr>
          <p:cNvSpPr>
            <a:spLocks noGrp="1"/>
          </p:cNvSpPr>
          <p:nvPr>
            <p:ph type="title"/>
          </p:nvPr>
        </p:nvSpPr>
        <p:spPr>
          <a:xfrm>
            <a:off x="1143001" y="-272956"/>
            <a:ext cx="9905998" cy="1905000"/>
          </a:xfrm>
        </p:spPr>
        <p:txBody>
          <a:bodyPr/>
          <a:lstStyle/>
          <a:p>
            <a:pPr algn="ctr"/>
            <a:r>
              <a:rPr lang="en-US" dirty="0"/>
              <a:t>Estimated Casualties from 10kT Detonation</a:t>
            </a:r>
          </a:p>
        </p:txBody>
      </p:sp>
      <p:pic>
        <p:nvPicPr>
          <p:cNvPr id="4" name="Picture 3">
            <a:extLst>
              <a:ext uri="{FF2B5EF4-FFF2-40B4-BE49-F238E27FC236}">
                <a16:creationId xmlns:a16="http://schemas.microsoft.com/office/drawing/2014/main" id="{0A566CDD-2481-4FB2-88F0-48839325C09D}"/>
              </a:ext>
            </a:extLst>
          </p:cNvPr>
          <p:cNvPicPr>
            <a:picLocks noChangeAspect="1"/>
          </p:cNvPicPr>
          <p:nvPr/>
        </p:nvPicPr>
        <p:blipFill rotWithShape="1">
          <a:blip r:embed="rId3">
            <a:extLst>
              <a:ext uri="{28A0092B-C50C-407E-A947-70E740481C1C}">
                <a14:useLocalDpi xmlns:a14="http://schemas.microsoft.com/office/drawing/2010/main" val="0"/>
              </a:ext>
            </a:extLst>
          </a:blip>
          <a:srcRect l="2602" t="20130" r="30535" b="2037"/>
          <a:stretch/>
        </p:blipFill>
        <p:spPr>
          <a:xfrm>
            <a:off x="1760433" y="1091416"/>
            <a:ext cx="8671134" cy="4675167"/>
          </a:xfrm>
          <a:prstGeom prst="rect">
            <a:avLst/>
          </a:prstGeom>
        </p:spPr>
      </p:pic>
      <p:sp>
        <p:nvSpPr>
          <p:cNvPr id="5" name="TextBox 4">
            <a:extLst>
              <a:ext uri="{FF2B5EF4-FFF2-40B4-BE49-F238E27FC236}">
                <a16:creationId xmlns:a16="http://schemas.microsoft.com/office/drawing/2014/main" id="{C177A070-6AC7-4AE4-9D10-B9D5DC799FB7}"/>
              </a:ext>
            </a:extLst>
          </p:cNvPr>
          <p:cNvSpPr txBox="1"/>
          <p:nvPr/>
        </p:nvSpPr>
        <p:spPr>
          <a:xfrm>
            <a:off x="253340" y="6006127"/>
            <a:ext cx="11685320" cy="830997"/>
          </a:xfrm>
          <a:prstGeom prst="rect">
            <a:avLst/>
          </a:prstGeom>
          <a:noFill/>
        </p:spPr>
        <p:txBody>
          <a:bodyPr wrap="square" rtlCol="0">
            <a:spAutoFit/>
          </a:bodyPr>
          <a:lstStyle/>
          <a:p>
            <a:r>
              <a:rPr lang="en-US" sz="1600" dirty="0" err="1"/>
              <a:t>Knebel</a:t>
            </a:r>
            <a:r>
              <a:rPr lang="en-US" sz="1600" dirty="0"/>
              <a:t>, A. R., Coleman, C. N., </a:t>
            </a:r>
            <a:r>
              <a:rPr lang="en-US" sz="1600" dirty="0" err="1"/>
              <a:t>Cliffer</a:t>
            </a:r>
            <a:r>
              <a:rPr lang="en-US" sz="1600" dirty="0"/>
              <a:t>, K. D., Murrain-Hill, P., McNally, R., </a:t>
            </a:r>
            <a:r>
              <a:rPr lang="en-US" sz="1600" dirty="0" err="1"/>
              <a:t>Oancea</a:t>
            </a:r>
            <a:r>
              <a:rPr lang="en-US" sz="1600" dirty="0"/>
              <a:t>, V., ... &amp; </a:t>
            </a:r>
            <a:r>
              <a:rPr lang="en-US" sz="1600" dirty="0" err="1"/>
              <a:t>Hrdina</a:t>
            </a:r>
            <a:r>
              <a:rPr lang="en-US" sz="1600" dirty="0"/>
              <a:t>, C. M. (2011). Allocation of scarce resources after a nuclear detonation: setting the context. </a:t>
            </a:r>
            <a:r>
              <a:rPr lang="en-US" sz="1600" i="1" dirty="0"/>
              <a:t>Disaster medicine and public health preparedness</a:t>
            </a:r>
            <a:r>
              <a:rPr lang="en-US" sz="1600" dirty="0"/>
              <a:t>, </a:t>
            </a:r>
            <a:r>
              <a:rPr lang="en-US" sz="1600" i="1" dirty="0"/>
              <a:t>5</a:t>
            </a:r>
            <a:r>
              <a:rPr lang="en-US" sz="1600" dirty="0"/>
              <a:t>(S1), S20-S31.</a:t>
            </a:r>
          </a:p>
        </p:txBody>
      </p:sp>
    </p:spTree>
    <p:extLst>
      <p:ext uri="{BB962C8B-B14F-4D97-AF65-F5344CB8AC3E}">
        <p14:creationId xmlns:p14="http://schemas.microsoft.com/office/powerpoint/2010/main" val="213185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estion">
            <a:extLst>
              <a:ext uri="{FF2B5EF4-FFF2-40B4-BE49-F238E27FC236}">
                <a16:creationId xmlns:a16="http://schemas.microsoft.com/office/drawing/2014/main" id="{E417207B-668B-469E-8C48-7F27438A0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66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a:extLst>
              <a:ext uri="{FF2B5EF4-FFF2-40B4-BE49-F238E27FC236}">
                <a16:creationId xmlns:a16="http://schemas.microsoft.com/office/drawing/2014/main" id="{30A88244-57A7-42D7-94ED-35ABD9ADA8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4" t="19009" r="68887" b="31068"/>
          <a:stretch/>
        </p:blipFill>
        <p:spPr bwMode="auto">
          <a:xfrm>
            <a:off x="115613" y="262758"/>
            <a:ext cx="3531476" cy="4319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elated image">
            <a:extLst>
              <a:ext uri="{FF2B5EF4-FFF2-40B4-BE49-F238E27FC236}">
                <a16:creationId xmlns:a16="http://schemas.microsoft.com/office/drawing/2014/main" id="{C3C42411-9A28-41E7-9722-2674027B0B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04" t="19009" r="34608" b="31069"/>
          <a:stretch/>
        </p:blipFill>
        <p:spPr bwMode="auto">
          <a:xfrm>
            <a:off x="4330262" y="262758"/>
            <a:ext cx="3531477" cy="43197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extLst>
              <a:ext uri="{FF2B5EF4-FFF2-40B4-BE49-F238E27FC236}">
                <a16:creationId xmlns:a16="http://schemas.microsoft.com/office/drawing/2014/main" id="{9D8F50D8-1885-4DAA-B26B-5CEC874F77C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9790" t="19009" r="1409" b="31069"/>
          <a:stretch/>
        </p:blipFill>
        <p:spPr bwMode="auto">
          <a:xfrm>
            <a:off x="8429299" y="262758"/>
            <a:ext cx="3647088" cy="4319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5D830D-C6FA-4311-AEDA-1E1C687154C8}"/>
              </a:ext>
            </a:extLst>
          </p:cNvPr>
          <p:cNvSpPr txBox="1"/>
          <p:nvPr/>
        </p:nvSpPr>
        <p:spPr>
          <a:xfrm>
            <a:off x="462455" y="4771697"/>
            <a:ext cx="2837793" cy="1077218"/>
          </a:xfrm>
          <a:prstGeom prst="rect">
            <a:avLst/>
          </a:prstGeom>
          <a:noFill/>
        </p:spPr>
        <p:txBody>
          <a:bodyPr wrap="square" rtlCol="0">
            <a:spAutoFit/>
          </a:bodyPr>
          <a:lstStyle/>
          <a:p>
            <a:pPr algn="ctr"/>
            <a:r>
              <a:rPr lang="en-US" sz="2400" u="sng" dirty="0" err="1"/>
              <a:t>Bequerel</a:t>
            </a:r>
            <a:r>
              <a:rPr lang="en-US" sz="2400" dirty="0"/>
              <a:t> [</a:t>
            </a:r>
            <a:r>
              <a:rPr lang="en-US" sz="2400" dirty="0" err="1"/>
              <a:t>Bq</a:t>
            </a:r>
            <a:r>
              <a:rPr lang="en-US" sz="2400" dirty="0"/>
              <a:t>]</a:t>
            </a:r>
          </a:p>
          <a:p>
            <a:pPr algn="ctr"/>
            <a:r>
              <a:rPr lang="en-US" sz="2000" dirty="0"/>
              <a:t>How brightly your Cesium glows</a:t>
            </a:r>
          </a:p>
        </p:txBody>
      </p:sp>
      <p:sp>
        <p:nvSpPr>
          <p:cNvPr id="6" name="TextBox 5">
            <a:extLst>
              <a:ext uri="{FF2B5EF4-FFF2-40B4-BE49-F238E27FC236}">
                <a16:creationId xmlns:a16="http://schemas.microsoft.com/office/drawing/2014/main" id="{B67C8EF8-5642-4C4B-9A34-3C3FAAAF9D24}"/>
              </a:ext>
            </a:extLst>
          </p:cNvPr>
          <p:cNvSpPr txBox="1"/>
          <p:nvPr/>
        </p:nvSpPr>
        <p:spPr>
          <a:xfrm>
            <a:off x="4677103" y="4771697"/>
            <a:ext cx="2837793" cy="1077218"/>
          </a:xfrm>
          <a:prstGeom prst="rect">
            <a:avLst/>
          </a:prstGeom>
          <a:noFill/>
        </p:spPr>
        <p:txBody>
          <a:bodyPr wrap="square" rtlCol="0">
            <a:spAutoFit/>
          </a:bodyPr>
          <a:lstStyle/>
          <a:p>
            <a:pPr algn="ctr"/>
            <a:r>
              <a:rPr lang="en-US" sz="2400" u="sng" dirty="0"/>
              <a:t>Gray</a:t>
            </a:r>
            <a:r>
              <a:rPr lang="en-US" sz="2400" dirty="0"/>
              <a:t> [</a:t>
            </a:r>
            <a:r>
              <a:rPr lang="en-US" sz="2400" dirty="0" err="1"/>
              <a:t>Gy</a:t>
            </a:r>
            <a:r>
              <a:rPr lang="en-US" sz="2400" dirty="0"/>
              <a:t>]</a:t>
            </a:r>
          </a:p>
          <a:p>
            <a:pPr algn="ctr"/>
            <a:r>
              <a:rPr lang="en-US" sz="2000" dirty="0"/>
              <a:t>How brightly Cesium will make you glow</a:t>
            </a:r>
          </a:p>
        </p:txBody>
      </p:sp>
      <p:sp>
        <p:nvSpPr>
          <p:cNvPr id="7" name="TextBox 6">
            <a:extLst>
              <a:ext uri="{FF2B5EF4-FFF2-40B4-BE49-F238E27FC236}">
                <a16:creationId xmlns:a16="http://schemas.microsoft.com/office/drawing/2014/main" id="{E8810AE9-A64A-4FD4-A7E1-F04C9F70D549}"/>
              </a:ext>
            </a:extLst>
          </p:cNvPr>
          <p:cNvSpPr txBox="1"/>
          <p:nvPr/>
        </p:nvSpPr>
        <p:spPr>
          <a:xfrm>
            <a:off x="8833946" y="4771697"/>
            <a:ext cx="2837793" cy="1384995"/>
          </a:xfrm>
          <a:prstGeom prst="rect">
            <a:avLst/>
          </a:prstGeom>
          <a:noFill/>
        </p:spPr>
        <p:txBody>
          <a:bodyPr wrap="square" rtlCol="0">
            <a:spAutoFit/>
          </a:bodyPr>
          <a:lstStyle/>
          <a:p>
            <a:pPr algn="ctr"/>
            <a:r>
              <a:rPr lang="en-US" sz="2400" u="sng" dirty="0"/>
              <a:t>Sieverts</a:t>
            </a:r>
            <a:r>
              <a:rPr lang="en-US" sz="2400" dirty="0"/>
              <a:t> [</a:t>
            </a:r>
            <a:r>
              <a:rPr lang="en-US" sz="2400" dirty="0" err="1"/>
              <a:t>Sv</a:t>
            </a:r>
            <a:r>
              <a:rPr lang="en-US" sz="2400" dirty="0"/>
              <a:t>]</a:t>
            </a:r>
          </a:p>
          <a:p>
            <a:pPr algn="ctr"/>
            <a:r>
              <a:rPr lang="en-US" sz="2000" dirty="0"/>
              <a:t>How many extra eyes will you have after glowing</a:t>
            </a:r>
          </a:p>
        </p:txBody>
      </p:sp>
    </p:spTree>
    <p:extLst>
      <p:ext uri="{BB962C8B-B14F-4D97-AF65-F5344CB8AC3E}">
        <p14:creationId xmlns:p14="http://schemas.microsoft.com/office/powerpoint/2010/main" val="23022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alpha beta gamma ray">
            <a:extLst>
              <a:ext uri="{FF2B5EF4-FFF2-40B4-BE49-F238E27FC236}">
                <a16:creationId xmlns:a16="http://schemas.microsoft.com/office/drawing/2014/main" id="{4C4E920B-E636-4016-A056-8A7657E83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427" y="0"/>
            <a:ext cx="872314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786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ime distance shielding">
            <a:extLst>
              <a:ext uri="{FF2B5EF4-FFF2-40B4-BE49-F238E27FC236}">
                <a16:creationId xmlns:a16="http://schemas.microsoft.com/office/drawing/2014/main" id="{491017B0-F439-450B-A08B-36FD048515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6" t="4198" r="69178" b="41674"/>
          <a:stretch/>
        </p:blipFill>
        <p:spPr bwMode="auto">
          <a:xfrm>
            <a:off x="383529" y="2588305"/>
            <a:ext cx="3463158" cy="20093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0F2EAEC-0061-4B34-8AC1-E922338D4E16}"/>
              </a:ext>
            </a:extLst>
          </p:cNvPr>
          <p:cNvSpPr/>
          <p:nvPr/>
        </p:nvSpPr>
        <p:spPr>
          <a:xfrm>
            <a:off x="1325469" y="1579970"/>
            <a:ext cx="157927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Time</a:t>
            </a:r>
          </a:p>
        </p:txBody>
      </p:sp>
      <p:sp>
        <p:nvSpPr>
          <p:cNvPr id="10" name="Rectangle 9">
            <a:extLst>
              <a:ext uri="{FF2B5EF4-FFF2-40B4-BE49-F238E27FC236}">
                <a16:creationId xmlns:a16="http://schemas.microsoft.com/office/drawing/2014/main" id="{89DB552E-B7A8-435F-A101-600AE58B4CF2}"/>
              </a:ext>
            </a:extLst>
          </p:cNvPr>
          <p:cNvSpPr/>
          <p:nvPr/>
        </p:nvSpPr>
        <p:spPr>
          <a:xfrm>
            <a:off x="4800709" y="1579970"/>
            <a:ext cx="259058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Distance</a:t>
            </a:r>
          </a:p>
        </p:txBody>
      </p:sp>
      <p:sp>
        <p:nvSpPr>
          <p:cNvPr id="11" name="Rectangle 10">
            <a:extLst>
              <a:ext uri="{FF2B5EF4-FFF2-40B4-BE49-F238E27FC236}">
                <a16:creationId xmlns:a16="http://schemas.microsoft.com/office/drawing/2014/main" id="{D4E4D75D-9B24-4A2B-AC98-7BF22C348D2C}"/>
              </a:ext>
            </a:extLst>
          </p:cNvPr>
          <p:cNvSpPr/>
          <p:nvPr/>
        </p:nvSpPr>
        <p:spPr>
          <a:xfrm>
            <a:off x="8633195" y="1579970"/>
            <a:ext cx="273985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Shielding</a:t>
            </a:r>
          </a:p>
        </p:txBody>
      </p:sp>
      <p:pic>
        <p:nvPicPr>
          <p:cNvPr id="13" name="Picture 2" descr="Image result for time distance shielding">
            <a:extLst>
              <a:ext uri="{FF2B5EF4-FFF2-40B4-BE49-F238E27FC236}">
                <a16:creationId xmlns:a16="http://schemas.microsoft.com/office/drawing/2014/main" id="{F204DED1-2925-4279-98A4-72163EA5E9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31" t="4197" r="35143" b="41676"/>
          <a:stretch/>
        </p:blipFill>
        <p:spPr bwMode="auto">
          <a:xfrm>
            <a:off x="4335419" y="2588305"/>
            <a:ext cx="3463158" cy="20092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time distance shielding">
            <a:extLst>
              <a:ext uri="{FF2B5EF4-FFF2-40B4-BE49-F238E27FC236}">
                <a16:creationId xmlns:a16="http://schemas.microsoft.com/office/drawing/2014/main" id="{6355C155-C3F4-422D-9EAB-388E79963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931" t="4196" r="1243" b="41675"/>
          <a:stretch/>
        </p:blipFill>
        <p:spPr bwMode="auto">
          <a:xfrm>
            <a:off x="8271543" y="2588241"/>
            <a:ext cx="3463158" cy="2009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71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79B1-26D7-46DF-8E5A-1AAA6B3FCE73}"/>
              </a:ext>
            </a:extLst>
          </p:cNvPr>
          <p:cNvSpPr>
            <a:spLocks noGrp="1"/>
          </p:cNvSpPr>
          <p:nvPr>
            <p:ph type="title"/>
          </p:nvPr>
        </p:nvSpPr>
        <p:spPr/>
        <p:txBody>
          <a:bodyPr/>
          <a:lstStyle/>
          <a:p>
            <a:r>
              <a:rPr lang="en-US" dirty="0"/>
              <a:t>Contaminated vs. Irradiated</a:t>
            </a:r>
          </a:p>
        </p:txBody>
      </p:sp>
      <p:pic>
        <p:nvPicPr>
          <p:cNvPr id="3" name="Picture 2" descr="Image result for contaminated person">
            <a:extLst>
              <a:ext uri="{FF2B5EF4-FFF2-40B4-BE49-F238E27FC236}">
                <a16:creationId xmlns:a16="http://schemas.microsoft.com/office/drawing/2014/main" id="{AE943589-FEF7-4DB7-81B2-4F662B1FA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072" y="-115615"/>
            <a:ext cx="6055163" cy="743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541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8703</TotalTime>
  <Words>2885</Words>
  <Application>Microsoft Office PowerPoint</Application>
  <PresentationFormat>Widescreen</PresentationFormat>
  <Paragraphs>380</Paragraphs>
  <Slides>57</Slides>
  <Notes>45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Century Gothic</vt:lpstr>
      <vt:lpstr>Helvetica</vt:lpstr>
      <vt:lpstr>Verdana</vt:lpstr>
      <vt:lpstr>Mesh</vt:lpstr>
      <vt:lpstr>Response to Radiation Events</vt:lpstr>
      <vt:lpstr>Disclosures</vt:lpstr>
      <vt:lpstr>Objectives</vt:lpstr>
      <vt:lpstr>Radiation Basics</vt:lpstr>
      <vt:lpstr>PowerPoint Presentation</vt:lpstr>
      <vt:lpstr>PowerPoint Presentation</vt:lpstr>
      <vt:lpstr>PowerPoint Presentation</vt:lpstr>
      <vt:lpstr>PowerPoint Presentation</vt:lpstr>
      <vt:lpstr>Contaminated vs. Irradiated</vt:lpstr>
      <vt:lpstr>Radiation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Threat Level</vt:lpstr>
      <vt:lpstr>International Incident and Trafficking Database (ITDB) of IAEA </vt:lpstr>
      <vt:lpstr>Texas Department of State Health Services</vt:lpstr>
      <vt:lpstr>PowerPoint Presentation</vt:lpstr>
      <vt:lpstr>PowerPoint Presentation</vt:lpstr>
      <vt:lpstr>Initial Response</vt:lpstr>
      <vt:lpstr>Nuclear Detonation Damage Pattern</vt:lpstr>
      <vt:lpstr>PowerPoint Presentation</vt:lpstr>
      <vt:lpstr>Building Dose Reduction Factor</vt:lpstr>
      <vt:lpstr>Fallout Decay Rate</vt:lpstr>
      <vt:lpstr>PowerPoint Presentation</vt:lpstr>
      <vt:lpstr>PowerPoint Presentation</vt:lpstr>
      <vt:lpstr>PowerPoint Presentation</vt:lpstr>
      <vt:lpstr>Dose Estimation</vt:lpstr>
      <vt:lpstr>PowerPoint Presentation</vt:lpstr>
      <vt:lpstr>Andrews Nomogram</vt:lpstr>
      <vt:lpstr>PowerPoint Presentation</vt:lpstr>
      <vt:lpstr>Acute Radiation Syndrome</vt:lpstr>
      <vt:lpstr>PowerPoint Presentation</vt:lpstr>
      <vt:lpstr>PowerPoint Presentation</vt:lpstr>
      <vt:lpstr>Hematologic Course with ~3Gy Dose</vt:lpstr>
      <vt:lpstr>Medical Therapies</vt:lpstr>
      <vt:lpstr>PowerPoint Presentation</vt:lpstr>
      <vt:lpstr>PowerPoint Presentation</vt:lpstr>
      <vt:lpstr>PowerPoint Presentation</vt:lpstr>
      <vt:lpstr>Real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Estimated Casualties from 10kT Detonation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 to Radiation Events</dc:title>
  <dc:creator>Romeo Fairley</dc:creator>
  <cp:lastModifiedBy>Romeo Fairley</cp:lastModifiedBy>
  <cp:revision>113</cp:revision>
  <dcterms:created xsi:type="dcterms:W3CDTF">2019-04-09T14:46:39Z</dcterms:created>
  <dcterms:modified xsi:type="dcterms:W3CDTF">2019-12-19T07:52:20Z</dcterms:modified>
</cp:coreProperties>
</file>