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52" r:id="rId2"/>
  </p:sldMasterIdLst>
  <p:notesMasterIdLst>
    <p:notesMasterId r:id="rId112"/>
  </p:notesMasterIdLst>
  <p:handoutMasterIdLst>
    <p:handoutMasterId r:id="rId113"/>
  </p:handoutMasterIdLst>
  <p:sldIdLst>
    <p:sldId id="256" r:id="rId3"/>
    <p:sldId id="398" r:id="rId4"/>
    <p:sldId id="400" r:id="rId5"/>
    <p:sldId id="393" r:id="rId6"/>
    <p:sldId id="399" r:id="rId7"/>
    <p:sldId id="258" r:id="rId8"/>
    <p:sldId id="259" r:id="rId9"/>
    <p:sldId id="260" r:id="rId10"/>
    <p:sldId id="261" r:id="rId11"/>
    <p:sldId id="262" r:id="rId12"/>
    <p:sldId id="263" r:id="rId13"/>
    <p:sldId id="318" r:id="rId14"/>
    <p:sldId id="264" r:id="rId15"/>
    <p:sldId id="317"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387" r:id="rId35"/>
    <p:sldId id="283" r:id="rId36"/>
    <p:sldId id="286" r:id="rId37"/>
    <p:sldId id="285" r:id="rId38"/>
    <p:sldId id="284" r:id="rId39"/>
    <p:sldId id="319" r:id="rId40"/>
    <p:sldId id="288" r:id="rId41"/>
    <p:sldId id="289" r:id="rId42"/>
    <p:sldId id="290" r:id="rId43"/>
    <p:sldId id="386" r:id="rId44"/>
    <p:sldId id="394" r:id="rId45"/>
    <p:sldId id="395" r:id="rId46"/>
    <p:sldId id="291" r:id="rId47"/>
    <p:sldId id="292" r:id="rId48"/>
    <p:sldId id="298" r:id="rId49"/>
    <p:sldId id="293" r:id="rId50"/>
    <p:sldId id="294" r:id="rId51"/>
    <p:sldId id="296" r:id="rId52"/>
    <p:sldId id="295" r:id="rId53"/>
    <p:sldId id="297" r:id="rId54"/>
    <p:sldId id="299" r:id="rId55"/>
    <p:sldId id="300" r:id="rId56"/>
    <p:sldId id="301" r:id="rId57"/>
    <p:sldId id="322" r:id="rId58"/>
    <p:sldId id="303" r:id="rId59"/>
    <p:sldId id="320" r:id="rId60"/>
    <p:sldId id="321" r:id="rId61"/>
    <p:sldId id="302" r:id="rId62"/>
    <p:sldId id="304" r:id="rId63"/>
    <p:sldId id="305" r:id="rId64"/>
    <p:sldId id="306" r:id="rId65"/>
    <p:sldId id="308" r:id="rId66"/>
    <p:sldId id="309" r:id="rId67"/>
    <p:sldId id="307" r:id="rId68"/>
    <p:sldId id="310" r:id="rId69"/>
    <p:sldId id="311" r:id="rId70"/>
    <p:sldId id="391" r:id="rId71"/>
    <p:sldId id="390" r:id="rId72"/>
    <p:sldId id="392" r:id="rId73"/>
    <p:sldId id="312" r:id="rId74"/>
    <p:sldId id="313" r:id="rId75"/>
    <p:sldId id="315" r:id="rId76"/>
    <p:sldId id="316" r:id="rId77"/>
    <p:sldId id="325" r:id="rId78"/>
    <p:sldId id="324" r:id="rId79"/>
    <p:sldId id="314" r:id="rId80"/>
    <p:sldId id="323" r:id="rId81"/>
    <p:sldId id="327" r:id="rId82"/>
    <p:sldId id="326" r:id="rId83"/>
    <p:sldId id="328" r:id="rId84"/>
    <p:sldId id="332" r:id="rId85"/>
    <p:sldId id="331" r:id="rId86"/>
    <p:sldId id="333" r:id="rId87"/>
    <p:sldId id="334" r:id="rId88"/>
    <p:sldId id="335" r:id="rId89"/>
    <p:sldId id="358" r:id="rId90"/>
    <p:sldId id="359" r:id="rId91"/>
    <p:sldId id="336" r:id="rId92"/>
    <p:sldId id="337" r:id="rId93"/>
    <p:sldId id="338" r:id="rId94"/>
    <p:sldId id="339" r:id="rId95"/>
    <p:sldId id="360" r:id="rId96"/>
    <p:sldId id="361" r:id="rId97"/>
    <p:sldId id="355" r:id="rId98"/>
    <p:sldId id="356" r:id="rId99"/>
    <p:sldId id="357" r:id="rId100"/>
    <p:sldId id="340" r:id="rId101"/>
    <p:sldId id="341" r:id="rId102"/>
    <p:sldId id="342" r:id="rId103"/>
    <p:sldId id="344" r:id="rId104"/>
    <p:sldId id="388" r:id="rId105"/>
    <p:sldId id="397" r:id="rId106"/>
    <p:sldId id="354" r:id="rId107"/>
    <p:sldId id="353" r:id="rId108"/>
    <p:sldId id="396" r:id="rId109"/>
    <p:sldId id="389" r:id="rId110"/>
    <p:sldId id="343" r:id="rId11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168">
          <p15:clr>
            <a:srgbClr val="A4A3A4"/>
          </p15:clr>
        </p15:guide>
        <p15:guide id="2" pos="29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3D1B"/>
    <a:srgbClr val="DCDC00"/>
    <a:srgbClr val="FFC445"/>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howGuides="1">
      <p:cViewPr>
        <p:scale>
          <a:sx n="32" d="100"/>
          <a:sy n="32" d="100"/>
        </p:scale>
        <p:origin x="4464" y="1472"/>
      </p:cViewPr>
      <p:guideLst>
        <p:guide orient="horz" pos="3168"/>
        <p:guide pos="292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8" Type="http://schemas.openxmlformats.org/officeDocument/2006/relationships/slide" Target="slides/slide106.xml"/><Relationship Id="rId109" Type="http://schemas.openxmlformats.org/officeDocument/2006/relationships/slide" Target="slides/slide10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10" Type="http://schemas.openxmlformats.org/officeDocument/2006/relationships/slide" Target="slides/slide108.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11" Type="http://schemas.openxmlformats.org/officeDocument/2006/relationships/slide" Target="slides/slide109.xml"/><Relationship Id="rId112" Type="http://schemas.openxmlformats.org/officeDocument/2006/relationships/notesMaster" Target="notesMasters/notesMaster1.xml"/><Relationship Id="rId113" Type="http://schemas.openxmlformats.org/officeDocument/2006/relationships/handoutMaster" Target="handoutMasters/handoutMaster1.xml"/><Relationship Id="rId114" Type="http://schemas.openxmlformats.org/officeDocument/2006/relationships/presProps" Target="presProps.xml"/><Relationship Id="rId115" Type="http://schemas.openxmlformats.org/officeDocument/2006/relationships/viewProps" Target="viewProps.xml"/><Relationship Id="rId116" Type="http://schemas.openxmlformats.org/officeDocument/2006/relationships/theme" Target="theme/theme1.xml"/><Relationship Id="rId117"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slide" Target="slides/slide98.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8B90B6F-C2EA-D145-96A3-C97783F4CB3D}" type="datetimeFigureOut">
              <a:rPr lang="en-US"/>
              <a:pPr>
                <a:defRPr/>
              </a:pPr>
              <a:t>9/25/18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CA3910D-6020-174B-B51B-80E2F6F54524}" type="slidenum">
              <a:rPr lang="en-US"/>
              <a:pPr>
                <a:defRPr/>
              </a:pPr>
              <a:t>‹#›</a:t>
            </a:fld>
            <a:endParaRPr lang="en-US"/>
          </a:p>
        </p:txBody>
      </p:sp>
    </p:spTree>
    <p:extLst>
      <p:ext uri="{BB962C8B-B14F-4D97-AF65-F5344CB8AC3E}">
        <p14:creationId xmlns:p14="http://schemas.microsoft.com/office/powerpoint/2010/main" val="1208538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EBD5F68D-5E4F-4444-BB1D-4ADCB2F97EF3}" type="datetimeFigureOut">
              <a:rPr lang="en-US"/>
              <a:pPr>
                <a:defRPr/>
              </a:pPr>
              <a:t>9/25/18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E30368C0-D9BE-C145-8504-6E61E7436E31}" type="slidenum">
              <a:rPr lang="en-US"/>
              <a:pPr>
                <a:defRPr/>
              </a:pPr>
              <a:t>‹#›</a:t>
            </a:fld>
            <a:endParaRPr lang="en-US" dirty="0"/>
          </a:p>
        </p:txBody>
      </p:sp>
    </p:spTree>
    <p:extLst>
      <p:ext uri="{BB962C8B-B14F-4D97-AF65-F5344CB8AC3E}">
        <p14:creationId xmlns:p14="http://schemas.microsoft.com/office/powerpoint/2010/main" val="288247092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136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03E88A-551E-B94E-914D-2B5356407457}" type="slidenum">
              <a:rPr lang="en-US" sz="1200"/>
              <a:pPr eaLnBrk="1" hangingPunct="1"/>
              <a:t>93</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152400" y="1752600"/>
            <a:ext cx="5257800" cy="1470025"/>
          </a:xfrm>
        </p:spPr>
        <p:txBody>
          <a:bodyPr/>
          <a:lstStyle>
            <a:lvl1pPr>
              <a:defRPr/>
            </a:lvl1pPr>
          </a:lstStyle>
          <a:p>
            <a:pPr lvl="0"/>
            <a:r>
              <a:rPr lang="en-US" noProof="0" smtClean="0"/>
              <a:t>Click to edit Master title style</a:t>
            </a:r>
          </a:p>
        </p:txBody>
      </p:sp>
      <p:sp>
        <p:nvSpPr>
          <p:cNvPr id="6147" name="Rectangle 3"/>
          <p:cNvSpPr>
            <a:spLocks noGrp="1" noChangeArrowheads="1"/>
          </p:cNvSpPr>
          <p:nvPr>
            <p:ph type="subTitle" idx="1"/>
          </p:nvPr>
        </p:nvSpPr>
        <p:spPr>
          <a:xfrm>
            <a:off x="152400" y="3352800"/>
            <a:ext cx="5257800" cy="1219200"/>
          </a:xfrm>
        </p:spPr>
        <p:txBody>
          <a:bodyPr/>
          <a:lstStyle>
            <a:lvl1pPr marL="0" indent="0" algn="ctr">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C62F7E5-79D0-F347-81CC-E2DD626EA085}" type="slidenum">
              <a:rPr lang="en-US"/>
              <a:pPr>
                <a:defRPr/>
              </a:pPr>
              <a:t>‹#›</a:t>
            </a:fld>
            <a:endParaRPr lang="en-US" dirty="0"/>
          </a:p>
        </p:txBody>
      </p:sp>
    </p:spTree>
    <p:extLst>
      <p:ext uri="{BB962C8B-B14F-4D97-AF65-F5344CB8AC3E}">
        <p14:creationId xmlns:p14="http://schemas.microsoft.com/office/powerpoint/2010/main" val="3612873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09FF91-347C-294B-9970-B13720E7999A}" type="slidenum">
              <a:rPr lang="en-US"/>
              <a:pPr>
                <a:defRPr/>
              </a:pPr>
              <a:t>‹#›</a:t>
            </a:fld>
            <a:endParaRPr lang="en-US" dirty="0"/>
          </a:p>
        </p:txBody>
      </p:sp>
    </p:spTree>
    <p:extLst>
      <p:ext uri="{BB962C8B-B14F-4D97-AF65-F5344CB8AC3E}">
        <p14:creationId xmlns:p14="http://schemas.microsoft.com/office/powerpoint/2010/main" val="2048031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0A07D2-317A-AD43-B656-7B81D41A86F4}" type="slidenum">
              <a:rPr lang="en-US"/>
              <a:pPr>
                <a:defRPr/>
              </a:pPr>
              <a:t>‹#›</a:t>
            </a:fld>
            <a:endParaRPr lang="en-US" dirty="0"/>
          </a:p>
        </p:txBody>
      </p:sp>
    </p:spTree>
    <p:extLst>
      <p:ext uri="{BB962C8B-B14F-4D97-AF65-F5344CB8AC3E}">
        <p14:creationId xmlns:p14="http://schemas.microsoft.com/office/powerpoint/2010/main" val="1165878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3429000" y="1447800"/>
            <a:ext cx="5715000" cy="1470025"/>
          </a:xfrm>
        </p:spPr>
        <p:txBody>
          <a:bodyPr/>
          <a:lstStyle>
            <a:lvl1pPr>
              <a:defRPr/>
            </a:lvl1pPr>
          </a:lstStyle>
          <a:p>
            <a:pPr lvl="0"/>
            <a:r>
              <a:rPr lang="en-US" noProof="0" smtClean="0"/>
              <a:t>Click to edit Master title style</a:t>
            </a:r>
          </a:p>
        </p:txBody>
      </p:sp>
      <p:sp>
        <p:nvSpPr>
          <p:cNvPr id="23555" name="Rectangle 3"/>
          <p:cNvSpPr>
            <a:spLocks noGrp="1" noChangeArrowheads="1"/>
          </p:cNvSpPr>
          <p:nvPr>
            <p:ph type="subTitle" idx="1"/>
          </p:nvPr>
        </p:nvSpPr>
        <p:spPr>
          <a:xfrm>
            <a:off x="3429000" y="3048000"/>
            <a:ext cx="5715000" cy="1066800"/>
          </a:xfrm>
        </p:spPr>
        <p:txBody>
          <a:bodyPr/>
          <a:lstStyle>
            <a:lvl1pPr marL="0" indent="0" algn="ctr">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D901B3F-37AE-BF42-906C-5C02FA3B7DAF}" type="slidenum">
              <a:rPr lang="en-US"/>
              <a:pPr>
                <a:defRPr/>
              </a:pPr>
              <a:t>‹#›</a:t>
            </a:fld>
            <a:endParaRPr lang="en-US" dirty="0"/>
          </a:p>
        </p:txBody>
      </p:sp>
    </p:spTree>
    <p:extLst>
      <p:ext uri="{BB962C8B-B14F-4D97-AF65-F5344CB8AC3E}">
        <p14:creationId xmlns:p14="http://schemas.microsoft.com/office/powerpoint/2010/main" val="3098646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9CBBDA-0635-F14E-9AED-05A6A6BE73BD}" type="slidenum">
              <a:rPr lang="en-US"/>
              <a:pPr>
                <a:defRPr/>
              </a:pPr>
              <a:t>‹#›</a:t>
            </a:fld>
            <a:endParaRPr lang="en-US" dirty="0"/>
          </a:p>
        </p:txBody>
      </p:sp>
    </p:spTree>
    <p:extLst>
      <p:ext uri="{BB962C8B-B14F-4D97-AF65-F5344CB8AC3E}">
        <p14:creationId xmlns:p14="http://schemas.microsoft.com/office/powerpoint/2010/main" val="2351337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AC094C-AC66-E94C-ACC3-26C5A6F3FF89}" type="slidenum">
              <a:rPr lang="en-US"/>
              <a:pPr>
                <a:defRPr/>
              </a:pPr>
              <a:t>‹#›</a:t>
            </a:fld>
            <a:endParaRPr lang="en-US" dirty="0"/>
          </a:p>
        </p:txBody>
      </p:sp>
    </p:spTree>
    <p:extLst>
      <p:ext uri="{BB962C8B-B14F-4D97-AF65-F5344CB8AC3E}">
        <p14:creationId xmlns:p14="http://schemas.microsoft.com/office/powerpoint/2010/main" val="3170416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61F6FA-D510-FF45-ACFD-3AA042477FB6}" type="slidenum">
              <a:rPr lang="en-US"/>
              <a:pPr>
                <a:defRPr/>
              </a:pPr>
              <a:t>‹#›</a:t>
            </a:fld>
            <a:endParaRPr lang="en-US" dirty="0"/>
          </a:p>
        </p:txBody>
      </p:sp>
    </p:spTree>
    <p:extLst>
      <p:ext uri="{BB962C8B-B14F-4D97-AF65-F5344CB8AC3E}">
        <p14:creationId xmlns:p14="http://schemas.microsoft.com/office/powerpoint/2010/main" val="2132869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BE72521-9AB2-E541-9887-5D3F82655AB4}" type="slidenum">
              <a:rPr lang="en-US"/>
              <a:pPr>
                <a:defRPr/>
              </a:pPr>
              <a:t>‹#›</a:t>
            </a:fld>
            <a:endParaRPr lang="en-US" dirty="0"/>
          </a:p>
        </p:txBody>
      </p:sp>
    </p:spTree>
    <p:extLst>
      <p:ext uri="{BB962C8B-B14F-4D97-AF65-F5344CB8AC3E}">
        <p14:creationId xmlns:p14="http://schemas.microsoft.com/office/powerpoint/2010/main" val="871003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C596235-BD5C-9243-B754-B2BE314A08A2}" type="slidenum">
              <a:rPr lang="en-US"/>
              <a:pPr>
                <a:defRPr/>
              </a:pPr>
              <a:t>‹#›</a:t>
            </a:fld>
            <a:endParaRPr lang="en-US" dirty="0"/>
          </a:p>
        </p:txBody>
      </p:sp>
    </p:spTree>
    <p:extLst>
      <p:ext uri="{BB962C8B-B14F-4D97-AF65-F5344CB8AC3E}">
        <p14:creationId xmlns:p14="http://schemas.microsoft.com/office/powerpoint/2010/main" val="3691067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889A4D7-5174-5142-84B5-DFCBF4387F3A}" type="slidenum">
              <a:rPr lang="en-US"/>
              <a:pPr>
                <a:defRPr/>
              </a:pPr>
              <a:t>‹#›</a:t>
            </a:fld>
            <a:endParaRPr lang="en-US" dirty="0"/>
          </a:p>
        </p:txBody>
      </p:sp>
    </p:spTree>
    <p:extLst>
      <p:ext uri="{BB962C8B-B14F-4D97-AF65-F5344CB8AC3E}">
        <p14:creationId xmlns:p14="http://schemas.microsoft.com/office/powerpoint/2010/main" val="475011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09BF26-5B11-DC4C-87E1-105044A2B817}" type="slidenum">
              <a:rPr lang="en-US"/>
              <a:pPr>
                <a:defRPr/>
              </a:pPr>
              <a:t>‹#›</a:t>
            </a:fld>
            <a:endParaRPr lang="en-US" dirty="0"/>
          </a:p>
        </p:txBody>
      </p:sp>
    </p:spTree>
    <p:extLst>
      <p:ext uri="{BB962C8B-B14F-4D97-AF65-F5344CB8AC3E}">
        <p14:creationId xmlns:p14="http://schemas.microsoft.com/office/powerpoint/2010/main" val="51099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71B0C3-A16C-CF4C-BF6D-80A2C97D3725}" type="slidenum">
              <a:rPr lang="en-US"/>
              <a:pPr>
                <a:defRPr/>
              </a:pPr>
              <a:t>‹#›</a:t>
            </a:fld>
            <a:endParaRPr lang="en-US" dirty="0"/>
          </a:p>
        </p:txBody>
      </p:sp>
    </p:spTree>
    <p:extLst>
      <p:ext uri="{BB962C8B-B14F-4D97-AF65-F5344CB8AC3E}">
        <p14:creationId xmlns:p14="http://schemas.microsoft.com/office/powerpoint/2010/main" val="38050346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FE90AA-32CB-1E41-B9D5-A63515AB1AF5}" type="slidenum">
              <a:rPr lang="en-US"/>
              <a:pPr>
                <a:defRPr/>
              </a:pPr>
              <a:t>‹#›</a:t>
            </a:fld>
            <a:endParaRPr lang="en-US" dirty="0"/>
          </a:p>
        </p:txBody>
      </p:sp>
    </p:spTree>
    <p:extLst>
      <p:ext uri="{BB962C8B-B14F-4D97-AF65-F5344CB8AC3E}">
        <p14:creationId xmlns:p14="http://schemas.microsoft.com/office/powerpoint/2010/main" val="2679046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C63B7F-BBF5-CE40-9C09-652856559B34}" type="slidenum">
              <a:rPr lang="en-US"/>
              <a:pPr>
                <a:defRPr/>
              </a:pPr>
              <a:t>‹#›</a:t>
            </a:fld>
            <a:endParaRPr lang="en-US" dirty="0"/>
          </a:p>
        </p:txBody>
      </p:sp>
    </p:spTree>
    <p:extLst>
      <p:ext uri="{BB962C8B-B14F-4D97-AF65-F5344CB8AC3E}">
        <p14:creationId xmlns:p14="http://schemas.microsoft.com/office/powerpoint/2010/main" val="1600758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66BC70-D17C-2C43-AE59-8E41B133FE37}" type="slidenum">
              <a:rPr lang="en-US"/>
              <a:pPr>
                <a:defRPr/>
              </a:pPr>
              <a:t>‹#›</a:t>
            </a:fld>
            <a:endParaRPr lang="en-US" dirty="0"/>
          </a:p>
        </p:txBody>
      </p:sp>
    </p:spTree>
    <p:extLst>
      <p:ext uri="{BB962C8B-B14F-4D97-AF65-F5344CB8AC3E}">
        <p14:creationId xmlns:p14="http://schemas.microsoft.com/office/powerpoint/2010/main" val="2127876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D8640E-630F-934E-8B45-B86704FEFC12}" type="slidenum">
              <a:rPr lang="en-US"/>
              <a:pPr>
                <a:defRPr/>
              </a:pPr>
              <a:t>‹#›</a:t>
            </a:fld>
            <a:endParaRPr lang="en-US" dirty="0"/>
          </a:p>
        </p:txBody>
      </p:sp>
    </p:spTree>
    <p:extLst>
      <p:ext uri="{BB962C8B-B14F-4D97-AF65-F5344CB8AC3E}">
        <p14:creationId xmlns:p14="http://schemas.microsoft.com/office/powerpoint/2010/main" val="248794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157745-95AC-D448-B274-DD3428CBEDA3}" type="slidenum">
              <a:rPr lang="en-US"/>
              <a:pPr>
                <a:defRPr/>
              </a:pPr>
              <a:t>‹#›</a:t>
            </a:fld>
            <a:endParaRPr lang="en-US" dirty="0"/>
          </a:p>
        </p:txBody>
      </p:sp>
    </p:spTree>
    <p:extLst>
      <p:ext uri="{BB962C8B-B14F-4D97-AF65-F5344CB8AC3E}">
        <p14:creationId xmlns:p14="http://schemas.microsoft.com/office/powerpoint/2010/main" val="3640206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F07039D-BC10-BD42-80D4-CD6C41652FCF}" type="slidenum">
              <a:rPr lang="en-US"/>
              <a:pPr>
                <a:defRPr/>
              </a:pPr>
              <a:t>‹#›</a:t>
            </a:fld>
            <a:endParaRPr lang="en-US" dirty="0"/>
          </a:p>
        </p:txBody>
      </p:sp>
    </p:spTree>
    <p:extLst>
      <p:ext uri="{BB962C8B-B14F-4D97-AF65-F5344CB8AC3E}">
        <p14:creationId xmlns:p14="http://schemas.microsoft.com/office/powerpoint/2010/main" val="2454410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63F5581-AFEF-D54F-9703-913470817670}" type="slidenum">
              <a:rPr lang="en-US"/>
              <a:pPr>
                <a:defRPr/>
              </a:pPr>
              <a:t>‹#›</a:t>
            </a:fld>
            <a:endParaRPr lang="en-US" dirty="0"/>
          </a:p>
        </p:txBody>
      </p:sp>
    </p:spTree>
    <p:extLst>
      <p:ext uri="{BB962C8B-B14F-4D97-AF65-F5344CB8AC3E}">
        <p14:creationId xmlns:p14="http://schemas.microsoft.com/office/powerpoint/2010/main" val="40388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EC7FF54-2306-FB49-B980-FFA1634AD91F}" type="slidenum">
              <a:rPr lang="en-US"/>
              <a:pPr>
                <a:defRPr/>
              </a:pPr>
              <a:t>‹#›</a:t>
            </a:fld>
            <a:endParaRPr lang="en-US" dirty="0"/>
          </a:p>
        </p:txBody>
      </p:sp>
    </p:spTree>
    <p:extLst>
      <p:ext uri="{BB962C8B-B14F-4D97-AF65-F5344CB8AC3E}">
        <p14:creationId xmlns:p14="http://schemas.microsoft.com/office/powerpoint/2010/main" val="122060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C500F2-823D-4D4F-AAC7-3EBA38591B70}" type="slidenum">
              <a:rPr lang="en-US"/>
              <a:pPr>
                <a:defRPr/>
              </a:pPr>
              <a:t>‹#›</a:t>
            </a:fld>
            <a:endParaRPr lang="en-US" dirty="0"/>
          </a:p>
        </p:txBody>
      </p:sp>
    </p:spTree>
    <p:extLst>
      <p:ext uri="{BB962C8B-B14F-4D97-AF65-F5344CB8AC3E}">
        <p14:creationId xmlns:p14="http://schemas.microsoft.com/office/powerpoint/2010/main" val="3791369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D787FE-4C2F-DD44-AF08-DC994A521C23}" type="slidenum">
              <a:rPr lang="en-US"/>
              <a:pPr>
                <a:defRPr/>
              </a:pPr>
              <a:t>‹#›</a:t>
            </a:fld>
            <a:endParaRPr lang="en-US" dirty="0"/>
          </a:p>
        </p:txBody>
      </p:sp>
    </p:spTree>
    <p:extLst>
      <p:ext uri="{BB962C8B-B14F-4D97-AF65-F5344CB8AC3E}">
        <p14:creationId xmlns:p14="http://schemas.microsoft.com/office/powerpoint/2010/main" val="28622316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4.jpeg"/><Relationship Id="rId1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chemeClr val="bg1"/>
                </a:solidFill>
                <a:cs typeface="+mn-cs"/>
              </a:defRPr>
            </a:lvl1pPr>
          </a:lstStyle>
          <a:p>
            <a:pPr>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chemeClr val="bg1"/>
                </a:solidFill>
                <a:cs typeface="+mn-cs"/>
              </a:defRPr>
            </a:lvl1pPr>
          </a:lstStyle>
          <a:p>
            <a:pPr>
              <a:defRPr/>
            </a:pPr>
            <a:endParaRPr lang="en-US"/>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chemeClr val="bg1"/>
                </a:solidFill>
                <a:cs typeface="+mn-cs"/>
              </a:defRPr>
            </a:lvl1pPr>
          </a:lstStyle>
          <a:p>
            <a:pPr>
              <a:defRPr/>
            </a:pPr>
            <a:fld id="{5979F421-5738-D24B-A79E-3344A5493A1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81"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p:txStyles>
    <p:titleStyle>
      <a:lvl1pPr algn="ctr" rtl="0" eaLnBrk="0" fontAlgn="base" hangingPunct="0">
        <a:spcBef>
          <a:spcPct val="0"/>
        </a:spcBef>
        <a:spcAft>
          <a:spcPct val="0"/>
        </a:spcAft>
        <a:defRPr sz="4400" b="1">
          <a:solidFill>
            <a:srgbClr val="FFFF00"/>
          </a:solidFill>
          <a:latin typeface="+mj-lt"/>
          <a:ea typeface="+mj-ea"/>
          <a:cs typeface="ＭＳ Ｐゴシック" charset="0"/>
        </a:defRPr>
      </a:lvl1pPr>
      <a:lvl2pPr algn="ctr" rtl="0" eaLnBrk="0" fontAlgn="base" hangingPunct="0">
        <a:spcBef>
          <a:spcPct val="0"/>
        </a:spcBef>
        <a:spcAft>
          <a:spcPct val="0"/>
        </a:spcAft>
        <a:defRPr sz="4400" b="1">
          <a:solidFill>
            <a:srgbClr val="FFFF00"/>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rgbClr val="FFFF00"/>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rgbClr val="FFFF00"/>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rgbClr val="FFFF00"/>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rgbClr val="FFFF00"/>
          </a:solidFill>
          <a:latin typeface="Arial" charset="0"/>
          <a:ea typeface="ＭＳ Ｐゴシック" charset="0"/>
        </a:defRPr>
      </a:lvl6pPr>
      <a:lvl7pPr marL="914400" algn="ctr" rtl="0" fontAlgn="base">
        <a:spcBef>
          <a:spcPct val="0"/>
        </a:spcBef>
        <a:spcAft>
          <a:spcPct val="0"/>
        </a:spcAft>
        <a:defRPr sz="4400" b="1">
          <a:solidFill>
            <a:srgbClr val="FFFF00"/>
          </a:solidFill>
          <a:latin typeface="Arial" charset="0"/>
          <a:ea typeface="ＭＳ Ｐゴシック" charset="0"/>
        </a:defRPr>
      </a:lvl7pPr>
      <a:lvl8pPr marL="1371600" algn="ctr" rtl="0" fontAlgn="base">
        <a:spcBef>
          <a:spcPct val="0"/>
        </a:spcBef>
        <a:spcAft>
          <a:spcPct val="0"/>
        </a:spcAft>
        <a:defRPr sz="4400" b="1">
          <a:solidFill>
            <a:srgbClr val="FFFF00"/>
          </a:solidFill>
          <a:latin typeface="Arial" charset="0"/>
          <a:ea typeface="ＭＳ Ｐゴシック" charset="0"/>
        </a:defRPr>
      </a:lvl8pPr>
      <a:lvl9pPr marL="1828800" algn="ctr" rtl="0" fontAlgn="base">
        <a:spcBef>
          <a:spcPct val="0"/>
        </a:spcBef>
        <a:spcAft>
          <a:spcPct val="0"/>
        </a:spcAft>
        <a:defRPr sz="4400" b="1">
          <a:solidFill>
            <a:srgbClr val="FFFF00"/>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14"/>
        </a:buBlip>
        <a:defRPr sz="3200" b="1">
          <a:solidFill>
            <a:schemeClr val="bg1"/>
          </a:solidFill>
          <a:latin typeface="+mn-lt"/>
          <a:ea typeface="+mn-ea"/>
          <a:cs typeface="ＭＳ Ｐゴシック" charset="0"/>
        </a:defRPr>
      </a:lvl1pPr>
      <a:lvl2pPr marL="742950" indent="-285750" algn="l" rtl="0" eaLnBrk="0" fontAlgn="base" hangingPunct="0">
        <a:spcBef>
          <a:spcPct val="20000"/>
        </a:spcBef>
        <a:spcAft>
          <a:spcPct val="0"/>
        </a:spcAft>
        <a:buBlip>
          <a:blip r:embed="rId14"/>
        </a:buBlip>
        <a:defRPr sz="2800" b="1">
          <a:solidFill>
            <a:schemeClr val="bg1"/>
          </a:solidFill>
          <a:latin typeface="+mn-lt"/>
          <a:ea typeface="+mn-ea"/>
        </a:defRPr>
      </a:lvl2pPr>
      <a:lvl3pPr marL="1143000" indent="-228600" algn="l" rtl="0" eaLnBrk="0" fontAlgn="base" hangingPunct="0">
        <a:spcBef>
          <a:spcPct val="20000"/>
        </a:spcBef>
        <a:spcAft>
          <a:spcPct val="0"/>
        </a:spcAft>
        <a:buBlip>
          <a:blip r:embed="rId14"/>
        </a:buBlip>
        <a:defRPr sz="2400" b="1">
          <a:solidFill>
            <a:schemeClr val="bg1"/>
          </a:solidFill>
          <a:latin typeface="+mn-lt"/>
          <a:ea typeface="+mn-ea"/>
        </a:defRPr>
      </a:lvl3pPr>
      <a:lvl4pPr marL="1600200" indent="-228600" algn="l" rtl="0" eaLnBrk="0" fontAlgn="base" hangingPunct="0">
        <a:spcBef>
          <a:spcPct val="20000"/>
        </a:spcBef>
        <a:spcAft>
          <a:spcPct val="0"/>
        </a:spcAft>
        <a:buBlip>
          <a:blip r:embed="rId14"/>
        </a:buBlip>
        <a:defRPr sz="2000" b="1">
          <a:solidFill>
            <a:schemeClr val="bg1"/>
          </a:solidFill>
          <a:latin typeface="+mn-lt"/>
          <a:ea typeface="+mn-ea"/>
        </a:defRPr>
      </a:lvl4pPr>
      <a:lvl5pPr marL="2057400" indent="-228600" algn="l" rtl="0" eaLnBrk="0" fontAlgn="base" hangingPunct="0">
        <a:spcBef>
          <a:spcPct val="20000"/>
        </a:spcBef>
        <a:spcAft>
          <a:spcPct val="0"/>
        </a:spcAft>
        <a:buBlip>
          <a:blip r:embed="rId14"/>
        </a:buBlip>
        <a:defRPr sz="2000" b="1">
          <a:solidFill>
            <a:schemeClr val="bg1"/>
          </a:solidFill>
          <a:latin typeface="+mn-lt"/>
          <a:ea typeface="+mn-ea"/>
        </a:defRPr>
      </a:lvl5pPr>
      <a:lvl6pPr marL="2514600" indent="-228600" algn="l" rtl="0" fontAlgn="base">
        <a:spcBef>
          <a:spcPct val="20000"/>
        </a:spcBef>
        <a:spcAft>
          <a:spcPct val="0"/>
        </a:spcAft>
        <a:buBlip>
          <a:blip r:embed="rId14"/>
        </a:buBlip>
        <a:defRPr sz="2000" b="1">
          <a:solidFill>
            <a:schemeClr val="bg1"/>
          </a:solidFill>
          <a:latin typeface="+mn-lt"/>
          <a:ea typeface="+mn-ea"/>
        </a:defRPr>
      </a:lvl6pPr>
      <a:lvl7pPr marL="2971800" indent="-228600" algn="l" rtl="0" fontAlgn="base">
        <a:spcBef>
          <a:spcPct val="20000"/>
        </a:spcBef>
        <a:spcAft>
          <a:spcPct val="0"/>
        </a:spcAft>
        <a:buBlip>
          <a:blip r:embed="rId14"/>
        </a:buBlip>
        <a:defRPr sz="2000" b="1">
          <a:solidFill>
            <a:schemeClr val="bg1"/>
          </a:solidFill>
          <a:latin typeface="+mn-lt"/>
          <a:ea typeface="+mn-ea"/>
        </a:defRPr>
      </a:lvl7pPr>
      <a:lvl8pPr marL="3429000" indent="-228600" algn="l" rtl="0" fontAlgn="base">
        <a:spcBef>
          <a:spcPct val="20000"/>
        </a:spcBef>
        <a:spcAft>
          <a:spcPct val="0"/>
        </a:spcAft>
        <a:buBlip>
          <a:blip r:embed="rId14"/>
        </a:buBlip>
        <a:defRPr sz="2000" b="1">
          <a:solidFill>
            <a:schemeClr val="bg1"/>
          </a:solidFill>
          <a:latin typeface="+mn-lt"/>
          <a:ea typeface="+mn-ea"/>
        </a:defRPr>
      </a:lvl8pPr>
      <a:lvl9pPr marL="3886200" indent="-228600" algn="l" rtl="0" fontAlgn="base">
        <a:spcBef>
          <a:spcPct val="20000"/>
        </a:spcBef>
        <a:spcAft>
          <a:spcPct val="0"/>
        </a:spcAft>
        <a:buBlip>
          <a:blip r:embed="rId14"/>
        </a:buBlip>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chemeClr val="bg1"/>
                </a:solidFill>
                <a:cs typeface="+mn-cs"/>
              </a:defRPr>
            </a:lvl1pPr>
          </a:lstStyle>
          <a:p>
            <a:pPr>
              <a:defRPr/>
            </a:pPr>
            <a:endParaRPr lang="en-US"/>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chemeClr val="bg1"/>
                </a:solidFill>
                <a:cs typeface="+mn-cs"/>
              </a:defRPr>
            </a:lvl1pPr>
          </a:lstStyle>
          <a:p>
            <a:pPr>
              <a:defRPr/>
            </a:pPr>
            <a:endParaRPr lang="en-US"/>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chemeClr val="bg1"/>
                </a:solidFill>
                <a:cs typeface="+mn-cs"/>
              </a:defRPr>
            </a:lvl1pPr>
          </a:lstStyle>
          <a:p>
            <a:pPr>
              <a:defRPr/>
            </a:pPr>
            <a:fld id="{8E46457B-3226-F244-A02E-EB4764F755F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82"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xStyles>
    <p:titleStyle>
      <a:lvl1pPr algn="ctr" rtl="0" eaLnBrk="0" fontAlgn="base" hangingPunct="0">
        <a:spcBef>
          <a:spcPct val="0"/>
        </a:spcBef>
        <a:spcAft>
          <a:spcPct val="0"/>
        </a:spcAft>
        <a:defRPr sz="4400" b="1">
          <a:solidFill>
            <a:srgbClr val="FFFF00"/>
          </a:solidFill>
          <a:latin typeface="+mj-lt"/>
          <a:ea typeface="+mj-ea"/>
          <a:cs typeface="ＭＳ Ｐゴシック" charset="0"/>
        </a:defRPr>
      </a:lvl1pPr>
      <a:lvl2pPr algn="ctr" rtl="0" eaLnBrk="0" fontAlgn="base" hangingPunct="0">
        <a:spcBef>
          <a:spcPct val="0"/>
        </a:spcBef>
        <a:spcAft>
          <a:spcPct val="0"/>
        </a:spcAft>
        <a:defRPr sz="4400" b="1">
          <a:solidFill>
            <a:srgbClr val="FFFF00"/>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rgbClr val="FFFF00"/>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rgbClr val="FFFF00"/>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rgbClr val="FFFF00"/>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rgbClr val="FFFF00"/>
          </a:solidFill>
          <a:latin typeface="Arial" charset="0"/>
          <a:ea typeface="ＭＳ Ｐゴシック" charset="0"/>
        </a:defRPr>
      </a:lvl6pPr>
      <a:lvl7pPr marL="914400" algn="ctr" rtl="0" fontAlgn="base">
        <a:spcBef>
          <a:spcPct val="0"/>
        </a:spcBef>
        <a:spcAft>
          <a:spcPct val="0"/>
        </a:spcAft>
        <a:defRPr sz="4400" b="1">
          <a:solidFill>
            <a:srgbClr val="FFFF00"/>
          </a:solidFill>
          <a:latin typeface="Arial" charset="0"/>
          <a:ea typeface="ＭＳ Ｐゴシック" charset="0"/>
        </a:defRPr>
      </a:lvl7pPr>
      <a:lvl8pPr marL="1371600" algn="ctr" rtl="0" fontAlgn="base">
        <a:spcBef>
          <a:spcPct val="0"/>
        </a:spcBef>
        <a:spcAft>
          <a:spcPct val="0"/>
        </a:spcAft>
        <a:defRPr sz="4400" b="1">
          <a:solidFill>
            <a:srgbClr val="FFFF00"/>
          </a:solidFill>
          <a:latin typeface="Arial" charset="0"/>
          <a:ea typeface="ＭＳ Ｐゴシック" charset="0"/>
        </a:defRPr>
      </a:lvl8pPr>
      <a:lvl9pPr marL="1828800" algn="ctr" rtl="0" fontAlgn="base">
        <a:spcBef>
          <a:spcPct val="0"/>
        </a:spcBef>
        <a:spcAft>
          <a:spcPct val="0"/>
        </a:spcAft>
        <a:defRPr sz="4400" b="1">
          <a:solidFill>
            <a:srgbClr val="FFFF00"/>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14"/>
        </a:buBlip>
        <a:defRPr sz="3200" b="1">
          <a:solidFill>
            <a:schemeClr val="bg1"/>
          </a:solidFill>
          <a:latin typeface="+mn-lt"/>
          <a:ea typeface="+mn-ea"/>
          <a:cs typeface="ＭＳ Ｐゴシック" charset="0"/>
        </a:defRPr>
      </a:lvl1pPr>
      <a:lvl2pPr marL="742950" indent="-285750" algn="l" rtl="0" eaLnBrk="0" fontAlgn="base" hangingPunct="0">
        <a:spcBef>
          <a:spcPct val="20000"/>
        </a:spcBef>
        <a:spcAft>
          <a:spcPct val="0"/>
        </a:spcAft>
        <a:buBlip>
          <a:blip r:embed="rId14"/>
        </a:buBlip>
        <a:defRPr sz="2800" b="1">
          <a:solidFill>
            <a:schemeClr val="bg1"/>
          </a:solidFill>
          <a:latin typeface="+mn-lt"/>
          <a:ea typeface="+mn-ea"/>
        </a:defRPr>
      </a:lvl2pPr>
      <a:lvl3pPr marL="1143000" indent="-228600" algn="l" rtl="0" eaLnBrk="0" fontAlgn="base" hangingPunct="0">
        <a:spcBef>
          <a:spcPct val="20000"/>
        </a:spcBef>
        <a:spcAft>
          <a:spcPct val="0"/>
        </a:spcAft>
        <a:buBlip>
          <a:blip r:embed="rId14"/>
        </a:buBlip>
        <a:defRPr sz="2400" b="1">
          <a:solidFill>
            <a:schemeClr val="bg1"/>
          </a:solidFill>
          <a:latin typeface="+mn-lt"/>
          <a:ea typeface="+mn-ea"/>
        </a:defRPr>
      </a:lvl3pPr>
      <a:lvl4pPr marL="1600200" indent="-228600" algn="l" rtl="0" eaLnBrk="0" fontAlgn="base" hangingPunct="0">
        <a:spcBef>
          <a:spcPct val="20000"/>
        </a:spcBef>
        <a:spcAft>
          <a:spcPct val="0"/>
        </a:spcAft>
        <a:buBlip>
          <a:blip r:embed="rId14"/>
        </a:buBlip>
        <a:defRPr sz="2000" b="1">
          <a:solidFill>
            <a:schemeClr val="bg1"/>
          </a:solidFill>
          <a:latin typeface="+mn-lt"/>
          <a:ea typeface="+mn-ea"/>
        </a:defRPr>
      </a:lvl4pPr>
      <a:lvl5pPr marL="2057400" indent="-228600" algn="l" rtl="0" eaLnBrk="0" fontAlgn="base" hangingPunct="0">
        <a:spcBef>
          <a:spcPct val="20000"/>
        </a:spcBef>
        <a:spcAft>
          <a:spcPct val="0"/>
        </a:spcAft>
        <a:buBlip>
          <a:blip r:embed="rId14"/>
        </a:buBlip>
        <a:defRPr sz="2000" b="1">
          <a:solidFill>
            <a:schemeClr val="bg1"/>
          </a:solidFill>
          <a:latin typeface="+mn-lt"/>
          <a:ea typeface="+mn-ea"/>
        </a:defRPr>
      </a:lvl5pPr>
      <a:lvl6pPr marL="2514600" indent="-228600" algn="l" rtl="0" fontAlgn="base">
        <a:spcBef>
          <a:spcPct val="20000"/>
        </a:spcBef>
        <a:spcAft>
          <a:spcPct val="0"/>
        </a:spcAft>
        <a:buBlip>
          <a:blip r:embed="rId14"/>
        </a:buBlip>
        <a:defRPr sz="2000" b="1">
          <a:solidFill>
            <a:schemeClr val="bg1"/>
          </a:solidFill>
          <a:latin typeface="+mn-lt"/>
          <a:ea typeface="+mn-ea"/>
        </a:defRPr>
      </a:lvl6pPr>
      <a:lvl7pPr marL="2971800" indent="-228600" algn="l" rtl="0" fontAlgn="base">
        <a:spcBef>
          <a:spcPct val="20000"/>
        </a:spcBef>
        <a:spcAft>
          <a:spcPct val="0"/>
        </a:spcAft>
        <a:buBlip>
          <a:blip r:embed="rId14"/>
        </a:buBlip>
        <a:defRPr sz="2000" b="1">
          <a:solidFill>
            <a:schemeClr val="bg1"/>
          </a:solidFill>
          <a:latin typeface="+mn-lt"/>
          <a:ea typeface="+mn-ea"/>
        </a:defRPr>
      </a:lvl7pPr>
      <a:lvl8pPr marL="3429000" indent="-228600" algn="l" rtl="0" fontAlgn="base">
        <a:spcBef>
          <a:spcPct val="20000"/>
        </a:spcBef>
        <a:spcAft>
          <a:spcPct val="0"/>
        </a:spcAft>
        <a:buBlip>
          <a:blip r:embed="rId14"/>
        </a:buBlip>
        <a:defRPr sz="2000" b="1">
          <a:solidFill>
            <a:schemeClr val="bg1"/>
          </a:solidFill>
          <a:latin typeface="+mn-lt"/>
          <a:ea typeface="+mn-ea"/>
        </a:defRPr>
      </a:lvl8pPr>
      <a:lvl9pPr marL="3886200" indent="-228600" algn="l" rtl="0" fontAlgn="base">
        <a:spcBef>
          <a:spcPct val="20000"/>
        </a:spcBef>
        <a:spcAft>
          <a:spcPct val="0"/>
        </a:spcAft>
        <a:buBlip>
          <a:blip r:embed="rId14"/>
        </a:buBlip>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png"/><Relationship Id="rId3" Type="http://schemas.openxmlformats.org/officeDocument/2006/relationships/image" Target="../media/image1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6.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8.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9.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0.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1.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13.xml"/><Relationship Id="rId2" Type="http://schemas.openxmlformats.org/officeDocument/2006/relationships/image" Target="../media/image3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8.jpeg"/><Relationship Id="rId3" Type="http://schemas.openxmlformats.org/officeDocument/2006/relationships/image" Target="../media/image3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png"/><Relationship Id="rId3" Type="http://schemas.openxmlformats.org/officeDocument/2006/relationships/image" Target="../media/image5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png"/><Relationship Id="rId3" Type="http://schemas.openxmlformats.org/officeDocument/2006/relationships/image" Target="../media/image5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1.jpeg"/><Relationship Id="rId3" Type="http://schemas.openxmlformats.org/officeDocument/2006/relationships/image" Target="../media/image6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67.png"/><Relationship Id="rId1" Type="http://schemas.microsoft.com/office/2007/relationships/media" Target="../media/media1.mp4"/><Relationship Id="rId2" Type="http://schemas.openxmlformats.org/officeDocument/2006/relationships/video" Target="../media/media1.mp4"/></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9.jpeg"/><Relationship Id="rId3" Type="http://schemas.openxmlformats.org/officeDocument/2006/relationships/image" Target="../media/image7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1.png"/><Relationship Id="rId3" Type="http://schemas.openxmlformats.org/officeDocument/2006/relationships/image" Target="../media/image7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5.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81.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371600"/>
            <a:ext cx="5562600" cy="1676400"/>
          </a:xfrm>
        </p:spPr>
        <p:txBody>
          <a:bodyPr/>
          <a:lstStyle/>
          <a:p>
            <a:pPr eaLnBrk="1" hangingPunct="1">
              <a:defRPr/>
            </a:pPr>
            <a:r>
              <a:rPr lang="en-US" sz="3600" dirty="0" smtClean="0">
                <a:cs typeface="+mj-cs"/>
              </a:rPr>
              <a:t>The Painful Truth about Spinal Immobilization</a:t>
            </a:r>
          </a:p>
        </p:txBody>
      </p:sp>
      <p:sp>
        <p:nvSpPr>
          <p:cNvPr id="2051" name="Rectangle 3"/>
          <p:cNvSpPr>
            <a:spLocks noGrp="1" noChangeArrowheads="1"/>
          </p:cNvSpPr>
          <p:nvPr>
            <p:ph type="subTitle" idx="1"/>
          </p:nvPr>
        </p:nvSpPr>
        <p:spPr>
          <a:xfrm>
            <a:off x="152400" y="3048000"/>
            <a:ext cx="5257800" cy="1371600"/>
          </a:xfrm>
        </p:spPr>
        <p:txBody>
          <a:bodyPr/>
          <a:lstStyle/>
          <a:p>
            <a:pPr eaLnBrk="1" hangingPunct="1">
              <a:defRPr/>
            </a:pPr>
            <a:r>
              <a:rPr lang="en-US" sz="2000" dirty="0" smtClean="0">
                <a:cs typeface="+mn-cs"/>
              </a:rPr>
              <a:t>Bryan Bledsoe, DO, FACEP, FAAEM</a:t>
            </a:r>
          </a:p>
          <a:p>
            <a:pPr eaLnBrk="1" hangingPunct="1">
              <a:defRPr/>
            </a:pPr>
            <a:r>
              <a:rPr lang="en-US" sz="2000" i="1" dirty="0" smtClean="0">
                <a:cs typeface="+mn-cs"/>
              </a:rPr>
              <a:t>Professor of Emergency Medicine</a:t>
            </a:r>
          </a:p>
          <a:p>
            <a:pPr eaLnBrk="1" hangingPunct="1">
              <a:defRPr/>
            </a:pPr>
            <a:r>
              <a:rPr lang="en-US" sz="2000" i="1" dirty="0" smtClean="0">
                <a:cs typeface="+mn-cs"/>
              </a:rPr>
              <a:t>University of Nevada School of Medicine</a:t>
            </a:r>
          </a:p>
          <a:p>
            <a:pPr eaLnBrk="1" hangingPunct="1">
              <a:defRPr/>
            </a:pPr>
            <a:r>
              <a:rPr lang="en-US" sz="2000" i="1" dirty="0" smtClean="0">
                <a:cs typeface="+mn-cs"/>
              </a:rPr>
              <a:t>Las Vegas, Nevada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Spinal Immobilization </a:t>
            </a:r>
            <a:endParaRPr lang="en-US" dirty="0"/>
          </a:p>
        </p:txBody>
      </p:sp>
      <p:sp>
        <p:nvSpPr>
          <p:cNvPr id="4" name="Content Placeholder 3"/>
          <p:cNvSpPr>
            <a:spLocks noGrp="1"/>
          </p:cNvSpPr>
          <p:nvPr>
            <p:ph sz="half" idx="1"/>
          </p:nvPr>
        </p:nvSpPr>
        <p:spPr/>
        <p:txBody>
          <a:bodyPr/>
          <a:lstStyle/>
          <a:p>
            <a:pPr>
              <a:defRPr/>
            </a:pPr>
            <a:r>
              <a:rPr lang="en-US" dirty="0" smtClean="0"/>
              <a:t>Backboards have always been a part of “modern” EMS.</a:t>
            </a:r>
            <a:endParaRPr lang="en-US" dirty="0"/>
          </a:p>
        </p:txBody>
      </p:sp>
      <p:pic>
        <p:nvPicPr>
          <p:cNvPr id="7" name="Content Placeholder 6"/>
          <p:cNvPicPr>
            <a:picLocks noGrp="1" noChangeAspect="1"/>
          </p:cNvPicPr>
          <p:nvPr>
            <p:ph sz="half" idx="2"/>
          </p:nvPr>
        </p:nvPicPr>
        <p:blipFill>
          <a:blip r:embed="rId2" cstate="hqprint">
            <a:extLst>
              <a:ext uri="{28A0092B-C50C-407E-A947-70E740481C1C}">
                <a14:useLocalDpi xmlns:a14="http://schemas.microsoft.com/office/drawing/2010/main"/>
              </a:ext>
            </a:extLst>
          </a:blip>
          <a:srcRect t="-20794" b="-20794"/>
          <a:stretch>
            <a:fillRect/>
          </a:stretch>
        </p:blipFill>
        <p:spPr>
          <a:xfrm>
            <a:off x="498475" y="2438400"/>
            <a:ext cx="4038600" cy="4525963"/>
          </a:xfrm>
        </p:spPr>
      </p:pic>
      <p:pic>
        <p:nvPicPr>
          <p:cNvPr id="32772"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76800" y="1905000"/>
            <a:ext cx="39084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Truths</a:t>
            </a:r>
            <a:endParaRPr lang="en-US" dirty="0"/>
          </a:p>
        </p:txBody>
      </p:sp>
      <p:sp>
        <p:nvSpPr>
          <p:cNvPr id="4" name="Content Placeholder 3"/>
          <p:cNvSpPr>
            <a:spLocks noGrp="1"/>
          </p:cNvSpPr>
          <p:nvPr>
            <p:ph sz="half" idx="1"/>
          </p:nvPr>
        </p:nvSpPr>
        <p:spPr/>
        <p:txBody>
          <a:bodyPr/>
          <a:lstStyle/>
          <a:p>
            <a:pPr>
              <a:defRPr/>
            </a:pPr>
            <a:r>
              <a:rPr lang="en-US" dirty="0" smtClean="0"/>
              <a:t>There is no evidence!</a:t>
            </a:r>
            <a:endParaRPr lang="en-US" dirty="0"/>
          </a:p>
        </p:txBody>
      </p:sp>
      <p:pic>
        <p:nvPicPr>
          <p:cNvPr id="6" name="Content Placeholder 5" descr="unicorn.jpg"/>
          <p:cNvPicPr>
            <a:picLocks noGrp="1" noChangeAspect="1"/>
          </p:cNvPicPr>
          <p:nvPr>
            <p:ph sz="half" idx="2"/>
          </p:nvPr>
        </p:nvPicPr>
        <p:blipFill>
          <a:blip r:embed="rId2" cstate="hqprint">
            <a:extLst>
              <a:ext uri="{28A0092B-C50C-407E-A947-70E740481C1C}">
                <a14:useLocalDpi xmlns:a14="http://schemas.microsoft.com/office/drawing/2010/main"/>
              </a:ext>
            </a:extLst>
          </a:blip>
          <a:srcRect t="-24712" b="-24712"/>
          <a:stretch>
            <a:fillRect/>
          </a:stretch>
        </p:blipFill>
        <p:spPr>
          <a:xfrm>
            <a:off x="4648200" y="1066800"/>
            <a:ext cx="4038600" cy="4525963"/>
          </a:xfrm>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Summary</a:t>
            </a:r>
            <a:endParaRPr lang="en-US" dirty="0"/>
          </a:p>
        </p:txBody>
      </p:sp>
      <p:sp>
        <p:nvSpPr>
          <p:cNvPr id="5" name="Content Placeholder 4"/>
          <p:cNvSpPr>
            <a:spLocks noGrp="1"/>
          </p:cNvSpPr>
          <p:nvPr>
            <p:ph idx="1"/>
          </p:nvPr>
        </p:nvSpPr>
        <p:spPr/>
        <p:txBody>
          <a:bodyPr/>
          <a:lstStyle/>
          <a:p>
            <a:pPr>
              <a:defRPr/>
            </a:pPr>
            <a:endParaRPr lang="en-US" dirty="0"/>
          </a:p>
          <a:p>
            <a:pPr>
              <a:defRPr/>
            </a:pPr>
            <a:endParaRPr lang="en-US" dirty="0"/>
          </a:p>
        </p:txBody>
      </p:sp>
      <p:graphicFrame>
        <p:nvGraphicFramePr>
          <p:cNvPr id="7" name="Table 6"/>
          <p:cNvGraphicFramePr>
            <a:graphicFrameLocks noGrp="1"/>
          </p:cNvGraphicFramePr>
          <p:nvPr/>
        </p:nvGraphicFramePr>
        <p:xfrm>
          <a:off x="533400" y="1397000"/>
          <a:ext cx="8001000" cy="3683000"/>
        </p:xfrm>
        <a:graphic>
          <a:graphicData uri="http://schemas.openxmlformats.org/drawingml/2006/table">
            <a:tbl>
              <a:tblPr firstRow="1" bandRow="1">
                <a:tableStyleId>{5C22544A-7EE6-4342-B048-85BDC9FD1C3A}</a:tableStyleId>
              </a:tblPr>
              <a:tblGrid>
                <a:gridCol w="4000500"/>
                <a:gridCol w="4000500"/>
              </a:tblGrid>
              <a:tr h="370840">
                <a:tc>
                  <a:txBody>
                    <a:bodyPr/>
                    <a:lstStyle/>
                    <a:p>
                      <a:pPr algn="ctr"/>
                      <a:r>
                        <a:rPr lang="en-US" sz="1800" dirty="0" smtClean="0">
                          <a:solidFill>
                            <a:schemeClr val="tx1"/>
                          </a:solidFill>
                        </a:rPr>
                        <a:t>Procedure</a:t>
                      </a:r>
                      <a:endParaRPr lang="en-US" sz="1800" dirty="0">
                        <a:solidFill>
                          <a:schemeClr val="tx1"/>
                        </a:solidFill>
                      </a:endParaRPr>
                    </a:p>
                  </a:txBody>
                  <a:tcPr>
                    <a:solidFill>
                      <a:srgbClr val="FFFF00"/>
                    </a:solidFill>
                  </a:tcPr>
                </a:tc>
                <a:tc>
                  <a:txBody>
                    <a:bodyPr/>
                    <a:lstStyle/>
                    <a:p>
                      <a:pPr algn="ctr"/>
                      <a:r>
                        <a:rPr lang="en-US" sz="1800" dirty="0" smtClean="0">
                          <a:solidFill>
                            <a:schemeClr val="tx1"/>
                          </a:solidFill>
                        </a:rPr>
                        <a:t>Usage</a:t>
                      </a:r>
                      <a:endParaRPr lang="en-US" sz="1800" dirty="0">
                        <a:solidFill>
                          <a:schemeClr val="tx1"/>
                        </a:solidFill>
                      </a:endParaRPr>
                    </a:p>
                  </a:txBody>
                  <a:tcPr>
                    <a:solidFill>
                      <a:srgbClr val="FFFF00"/>
                    </a:solidFill>
                  </a:tcPr>
                </a:tc>
              </a:tr>
              <a:tr h="370840">
                <a:tc>
                  <a:txBody>
                    <a:bodyPr/>
                    <a:lstStyle/>
                    <a:p>
                      <a:r>
                        <a:rPr lang="en-US" sz="1800" dirty="0" smtClean="0"/>
                        <a:t>Proven benefit;</a:t>
                      </a:r>
                      <a:r>
                        <a:rPr lang="en-US" sz="1800" baseline="0" dirty="0" smtClean="0"/>
                        <a:t> no risks</a:t>
                      </a:r>
                      <a:endParaRPr lang="en-US" sz="1800" dirty="0"/>
                    </a:p>
                  </a:txBody>
                  <a:tcPr>
                    <a:solidFill>
                      <a:srgbClr val="008000"/>
                    </a:solidFill>
                  </a:tcPr>
                </a:tc>
                <a:tc>
                  <a:txBody>
                    <a:bodyPr/>
                    <a:lstStyle/>
                    <a:p>
                      <a:r>
                        <a:rPr lang="en-US" sz="1800" dirty="0" smtClean="0"/>
                        <a:t>Ethical NOT to use procedure</a:t>
                      </a:r>
                      <a:endParaRPr lang="en-US" sz="1800" dirty="0"/>
                    </a:p>
                  </a:txBody>
                  <a:tcPr>
                    <a:solidFill>
                      <a:srgbClr val="008000"/>
                    </a:solidFill>
                  </a:tcPr>
                </a:tc>
              </a:tr>
              <a:tr h="914400">
                <a:tc>
                  <a:txBody>
                    <a:bodyPr/>
                    <a:lstStyle/>
                    <a:p>
                      <a:r>
                        <a:rPr lang="en-US" sz="1800" dirty="0" smtClean="0"/>
                        <a:t>Proven benefits;</a:t>
                      </a:r>
                      <a:r>
                        <a:rPr lang="en-US" sz="1800" baseline="0" dirty="0" smtClean="0"/>
                        <a:t> possible risks</a:t>
                      </a:r>
                      <a:endParaRPr lang="en-US" sz="1800" dirty="0"/>
                    </a:p>
                  </a:txBody>
                  <a:tcPr>
                    <a:solidFill>
                      <a:srgbClr val="CCFFCC"/>
                    </a:solidFill>
                  </a:tcPr>
                </a:tc>
                <a:tc>
                  <a:txBody>
                    <a:bodyPr/>
                    <a:lstStyle/>
                    <a:p>
                      <a:r>
                        <a:rPr lang="en-US" sz="1800" dirty="0" smtClean="0"/>
                        <a:t>Weigh benefits against</a:t>
                      </a:r>
                      <a:r>
                        <a:rPr lang="en-US" sz="1800" baseline="0" dirty="0" smtClean="0"/>
                        <a:t> risks and apply if expected outcomes are worth the known risks.</a:t>
                      </a:r>
                      <a:endParaRPr lang="en-US" sz="1800" dirty="0"/>
                    </a:p>
                  </a:txBody>
                  <a:tcPr>
                    <a:solidFill>
                      <a:srgbClr val="CCFFCC"/>
                    </a:solidFill>
                  </a:tcPr>
                </a:tc>
              </a:tr>
              <a:tr h="9144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Proven benefits;</a:t>
                      </a:r>
                      <a:r>
                        <a:rPr lang="en-US" sz="1800" baseline="0" dirty="0" smtClean="0"/>
                        <a:t> proven risks</a:t>
                      </a:r>
                      <a:endParaRPr lang="en-US" sz="1800" dirty="0" smtClean="0"/>
                    </a:p>
                    <a:p>
                      <a:endParaRPr lang="en-US" sz="1800" dirty="0"/>
                    </a:p>
                  </a:txBody>
                  <a:tcPr>
                    <a:solidFill>
                      <a:srgbClr val="FF660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Weigh benefits against</a:t>
                      </a:r>
                      <a:r>
                        <a:rPr lang="en-US" sz="1800" baseline="0" dirty="0" smtClean="0"/>
                        <a:t> risks and apply if expected outcomes are worth known risks.</a:t>
                      </a:r>
                      <a:endParaRPr lang="en-US" sz="1800" dirty="0"/>
                    </a:p>
                  </a:txBody>
                  <a:tcPr>
                    <a:solidFill>
                      <a:srgbClr val="FF6600"/>
                    </a:solidFill>
                  </a:tcPr>
                </a:tc>
              </a:tr>
              <a:tr h="370840">
                <a:tc>
                  <a:txBody>
                    <a:bodyPr/>
                    <a:lstStyle/>
                    <a:p>
                      <a:r>
                        <a:rPr lang="en-US" sz="1800" dirty="0" smtClean="0"/>
                        <a:t>No proven benefits; no proven risks</a:t>
                      </a:r>
                      <a:endParaRPr lang="en-US" sz="1800" dirty="0"/>
                    </a:p>
                  </a:txBody>
                  <a:tcPr>
                    <a:solidFill>
                      <a:srgbClr val="D63D1B"/>
                    </a:solidFill>
                  </a:tcPr>
                </a:tc>
                <a:tc>
                  <a:txBody>
                    <a:bodyPr/>
                    <a:lstStyle/>
                    <a:p>
                      <a:r>
                        <a:rPr lang="en-US" sz="1800" dirty="0" smtClean="0"/>
                        <a:t>Why</a:t>
                      </a:r>
                      <a:r>
                        <a:rPr lang="en-US" sz="1800" baseline="0" dirty="0" smtClean="0"/>
                        <a:t> use procedure?</a:t>
                      </a:r>
                      <a:endParaRPr lang="en-US" sz="1800" dirty="0"/>
                    </a:p>
                  </a:txBody>
                  <a:tcPr>
                    <a:solidFill>
                      <a:srgbClr val="D63D1B"/>
                    </a:solidFill>
                  </a:tcPr>
                </a:tc>
              </a:tr>
              <a:tr h="370840">
                <a:tc>
                  <a:txBody>
                    <a:bodyPr/>
                    <a:lstStyle/>
                    <a:p>
                      <a:r>
                        <a:rPr lang="en-US" sz="1800" dirty="0" smtClean="0"/>
                        <a:t>No proven benefits; possible risks</a:t>
                      </a:r>
                      <a:endParaRPr lang="en-US" sz="1800" dirty="0"/>
                    </a:p>
                  </a:txBody>
                  <a:tcPr>
                    <a:solidFill>
                      <a:srgbClr val="FF0000"/>
                    </a:solidFill>
                  </a:tcPr>
                </a:tc>
                <a:tc>
                  <a:txBody>
                    <a:bodyPr/>
                    <a:lstStyle/>
                    <a:p>
                      <a:r>
                        <a:rPr lang="en-US" sz="1800" dirty="0" smtClean="0"/>
                        <a:t>Unethical to use procedure.</a:t>
                      </a:r>
                      <a:endParaRPr lang="en-US" sz="1800" dirty="0"/>
                    </a:p>
                  </a:txBody>
                  <a:tcPr>
                    <a:solidFill>
                      <a:srgbClr val="FF0000"/>
                    </a:solidFill>
                  </a:tcPr>
                </a:tc>
              </a:tr>
              <a:tr h="370840">
                <a:tc>
                  <a:txBody>
                    <a:bodyPr/>
                    <a:lstStyle/>
                    <a:p>
                      <a:r>
                        <a:rPr lang="en-US" sz="1800" dirty="0" smtClean="0">
                          <a:solidFill>
                            <a:schemeClr val="bg1"/>
                          </a:solidFill>
                        </a:rPr>
                        <a:t>No</a:t>
                      </a:r>
                      <a:r>
                        <a:rPr lang="en-US" sz="1800" baseline="0" dirty="0" smtClean="0">
                          <a:solidFill>
                            <a:schemeClr val="bg1"/>
                          </a:solidFill>
                        </a:rPr>
                        <a:t> proven benefit; proven risks</a:t>
                      </a:r>
                      <a:endParaRPr lang="en-US" sz="1800" dirty="0">
                        <a:solidFill>
                          <a:schemeClr val="bg1"/>
                        </a:solidFill>
                      </a:endParaRPr>
                    </a:p>
                  </a:txBody>
                  <a:tcPr>
                    <a:solidFill>
                      <a:schemeClr val="tx1"/>
                    </a:solidFill>
                  </a:tcPr>
                </a:tc>
                <a:tc>
                  <a:txBody>
                    <a:bodyPr/>
                    <a:lstStyle/>
                    <a:p>
                      <a:r>
                        <a:rPr lang="en-US" sz="1800" dirty="0" smtClean="0">
                          <a:solidFill>
                            <a:schemeClr val="bg1"/>
                          </a:solidFill>
                        </a:rPr>
                        <a:t>Criminal to use procedure.</a:t>
                      </a:r>
                      <a:endParaRPr lang="en-US" sz="1800" dirty="0">
                        <a:solidFill>
                          <a:schemeClr val="bg1"/>
                        </a:solidFill>
                      </a:endParaRPr>
                    </a:p>
                  </a:txBody>
                  <a:tcPr>
                    <a:solidFill>
                      <a:schemeClr val="tx1"/>
                    </a:solidFill>
                  </a:tcPr>
                </a:tc>
              </a:tr>
            </a:tbl>
          </a:graphicData>
        </a:graphic>
      </p:graphicFrame>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AHA 2015 Guidelines</a:t>
            </a:r>
            <a:endParaRPr lang="en-US" dirty="0"/>
          </a:p>
        </p:txBody>
      </p:sp>
      <p:sp>
        <p:nvSpPr>
          <p:cNvPr id="3" name="Content Placeholder 2"/>
          <p:cNvSpPr>
            <a:spLocks noGrp="1"/>
          </p:cNvSpPr>
          <p:nvPr>
            <p:ph idx="1"/>
          </p:nvPr>
        </p:nvSpPr>
        <p:spPr/>
        <p:txBody>
          <a:bodyPr/>
          <a:lstStyle/>
          <a:p>
            <a:pPr>
              <a:defRPr/>
            </a:pPr>
            <a:r>
              <a:rPr lang="en-US" dirty="0" smtClean="0"/>
              <a:t>Not published until October 15, 2015.</a:t>
            </a:r>
            <a:endParaRPr lang="en-US" dirty="0"/>
          </a:p>
        </p:txBody>
      </p:sp>
      <p:pic>
        <p:nvPicPr>
          <p:cNvPr id="4" name="Picture 3" descr="Screen Shot 2015-07-29 at 6.06.16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183608"/>
            <a:ext cx="9144000" cy="2039155"/>
          </a:xfrm>
          <a:prstGeom prst="rect">
            <a:avLst/>
          </a:prstGeo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San Joaquin EMS</a:t>
            </a:r>
            <a:endParaRPr lang="en-US" dirty="0"/>
          </a:p>
        </p:txBody>
      </p:sp>
      <p:sp>
        <p:nvSpPr>
          <p:cNvPr id="3" name="Content Placeholder 2"/>
          <p:cNvSpPr>
            <a:spLocks noGrp="1"/>
          </p:cNvSpPr>
          <p:nvPr>
            <p:ph idx="1"/>
          </p:nvPr>
        </p:nvSpPr>
        <p:spPr/>
        <p:txBody>
          <a:bodyPr/>
          <a:lstStyle/>
          <a:p>
            <a:pPr>
              <a:defRPr/>
            </a:pPr>
            <a:r>
              <a:rPr lang="en-US" dirty="0" smtClean="0"/>
              <a:t>No rigid collars</a:t>
            </a:r>
          </a:p>
          <a:p>
            <a:pPr>
              <a:defRPr/>
            </a:pPr>
            <a:r>
              <a:rPr lang="en-US" dirty="0" smtClean="0"/>
              <a:t>No adhesive tape</a:t>
            </a:r>
          </a:p>
          <a:p>
            <a:pPr>
              <a:defRPr/>
            </a:pPr>
            <a:r>
              <a:rPr lang="en-US" dirty="0" smtClean="0"/>
              <a:t>Backboards used only for movement</a:t>
            </a:r>
          </a:p>
          <a:p>
            <a:pPr>
              <a:defRPr/>
            </a:pPr>
            <a:r>
              <a:rPr lang="en-US" dirty="0" smtClean="0"/>
              <a:t>GCS motor component (&lt;5) instead of total GCS used to apply </a:t>
            </a:r>
            <a:r>
              <a:rPr lang="en-US" smtClean="0"/>
              <a:t>spinal immobilization </a:t>
            </a:r>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 Vegas</a:t>
            </a:r>
            <a:endParaRPr lang="en-US" dirty="0"/>
          </a:p>
        </p:txBody>
      </p:sp>
      <p:pic>
        <p:nvPicPr>
          <p:cNvPr id="4" name="Content Placeholder 3" descr="2014_05_07_15_51_13-1.pdf"/>
          <p:cNvPicPr>
            <a:picLocks noGrp="1" noChangeAspect="1"/>
          </p:cNvPicPr>
          <p:nvPr>
            <p:ph idx="1"/>
          </p:nvPr>
        </p:nvPicPr>
        <p:blipFill>
          <a:blip r:embed="rId2" cstate="hqprint">
            <a:extLst>
              <a:ext uri="{28A0092B-C50C-407E-A947-70E740481C1C}">
                <a14:useLocalDpi xmlns:a14="http://schemas.microsoft.com/office/drawing/2010/main"/>
              </a:ext>
            </a:extLst>
          </a:blip>
          <a:srcRect l="-67787" r="-67787"/>
          <a:stretch>
            <a:fillRect/>
          </a:stretch>
        </p:blipFill>
        <p:spPr>
          <a:xfrm>
            <a:off x="152400" y="1676400"/>
            <a:ext cx="8867530" cy="4876800"/>
          </a:xfrm>
        </p:spPr>
      </p:pic>
    </p:spTree>
    <p:extLst>
      <p:ext uri="{BB962C8B-B14F-4D97-AF65-F5344CB8AC3E}">
        <p14:creationId xmlns:p14="http://schemas.microsoft.com/office/powerpoint/2010/main" val="323623071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6" name="Content Placeholder 5" descr="Surgeon Portrait 8x12 300 dpi.jpg"/>
          <p:cNvPicPr>
            <a:picLocks noGrp="1" noChangeAspect="1"/>
          </p:cNvPicPr>
          <p:nvPr>
            <p:ph idx="1"/>
          </p:nvPr>
        </p:nvPicPr>
        <p:blipFill>
          <a:blip r:embed="rId2" cstate="hqprint">
            <a:extLst>
              <a:ext uri="{28A0092B-C50C-407E-A947-70E740481C1C}">
                <a14:useLocalDpi xmlns:a14="http://schemas.microsoft.com/office/drawing/2010/main"/>
              </a:ext>
            </a:extLst>
          </a:blip>
          <a:srcRect l="-78542" r="-78542"/>
          <a:stretch>
            <a:fillRect/>
          </a:stretch>
        </p:blipFill>
        <p:spPr/>
      </p:pic>
      <p:sp>
        <p:nvSpPr>
          <p:cNvPr id="7" name="Line Callout 1 6"/>
          <p:cNvSpPr/>
          <p:nvPr/>
        </p:nvSpPr>
        <p:spPr>
          <a:xfrm>
            <a:off x="6096000" y="1295400"/>
            <a:ext cx="2514600" cy="1295400"/>
          </a:xfrm>
          <a:prstGeom prst="borderCallout1">
            <a:avLst>
              <a:gd name="adj1" fmla="val 46528"/>
              <a:gd name="adj2" fmla="val -1719"/>
              <a:gd name="adj3" fmla="val 69835"/>
              <a:gd name="adj4" fmla="val -27671"/>
            </a:avLst>
          </a:prstGeom>
          <a:solidFill>
            <a:srgbClr val="FFFF00"/>
          </a:solidFill>
          <a:ln/>
        </p:spPr>
        <p:style>
          <a:lnRef idx="1">
            <a:schemeClr val="dk1"/>
          </a:lnRef>
          <a:fillRef idx="3">
            <a:schemeClr val="dk1"/>
          </a:fillRef>
          <a:effectRef idx="2">
            <a:schemeClr val="dk1"/>
          </a:effectRef>
          <a:fontRef idx="minor">
            <a:schemeClr val="lt1"/>
          </a:fontRef>
        </p:style>
        <p:txBody>
          <a:bodyPr/>
          <a:lstStyle/>
          <a:p>
            <a:pPr>
              <a:defRPr/>
            </a:pPr>
            <a:r>
              <a:rPr lang="en-US" dirty="0">
                <a:solidFill>
                  <a:schemeClr val="tx1"/>
                </a:solidFill>
              </a:rPr>
              <a:t>One should never allow knowledge or reason to substitute for dogma.</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Politics and Medicine</a:t>
            </a:r>
            <a:endParaRPr lang="en-US" dirty="0"/>
          </a:p>
        </p:txBody>
      </p:sp>
      <p:pic>
        <p:nvPicPr>
          <p:cNvPr id="4" name="Content Placeholder 3" descr="reverse_evolution.jpg"/>
          <p:cNvPicPr>
            <a:picLocks noGrp="1" noChangeAspect="1"/>
          </p:cNvPicPr>
          <p:nvPr>
            <p:ph idx="1"/>
          </p:nvPr>
        </p:nvPicPr>
        <p:blipFill>
          <a:blip r:embed="rId2" cstate="hqprint">
            <a:extLst>
              <a:ext uri="{28A0092B-C50C-407E-A947-70E740481C1C}">
                <a14:useLocalDpi xmlns:a14="http://schemas.microsoft.com/office/drawing/2010/main"/>
              </a:ext>
            </a:extLst>
          </a:blip>
          <a:srcRect l="-1140" r="-1140"/>
          <a:stretch>
            <a:fillRect/>
          </a:stretch>
        </p:blipFill>
        <p:spPr>
          <a:xfrm>
            <a:off x="1295400" y="1600200"/>
            <a:ext cx="6927850" cy="3810000"/>
          </a:xfr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Summary</a:t>
            </a:r>
            <a:endParaRPr lang="en-US" dirty="0"/>
          </a:p>
        </p:txBody>
      </p:sp>
      <p:pic>
        <p:nvPicPr>
          <p:cNvPr id="4" name="Content Placeholder 3" descr="10154113_644076148995260_1618061491262474104_n.jpg"/>
          <p:cNvPicPr>
            <a:picLocks noGrp="1" noChangeAspect="1"/>
          </p:cNvPicPr>
          <p:nvPr>
            <p:ph idx="1"/>
          </p:nvPr>
        </p:nvPicPr>
        <p:blipFill>
          <a:blip r:embed="rId2" cstate="hqprint">
            <a:extLst>
              <a:ext uri="{28A0092B-C50C-407E-A947-70E740481C1C}">
                <a14:useLocalDpi xmlns:a14="http://schemas.microsoft.com/office/drawing/2010/main"/>
              </a:ext>
            </a:extLst>
          </a:blip>
          <a:srcRect l="-15030" r="-15030"/>
          <a:stretch>
            <a:fillRect/>
          </a:stretch>
        </p:blipFill>
        <p:spPr/>
      </p:pic>
    </p:spTree>
    <p:extLst>
      <p:ext uri="{BB962C8B-B14F-4D97-AF65-F5344CB8AC3E}">
        <p14:creationId xmlns:p14="http://schemas.microsoft.com/office/powerpoint/2010/main" val="293335776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Summary</a:t>
            </a:r>
            <a:endParaRPr lang="en-US" dirty="0"/>
          </a:p>
        </p:txBody>
      </p:sp>
      <p:sp>
        <p:nvSpPr>
          <p:cNvPr id="3" name="Content Placeholder 2"/>
          <p:cNvSpPr>
            <a:spLocks noGrp="1"/>
          </p:cNvSpPr>
          <p:nvPr>
            <p:ph idx="1"/>
          </p:nvPr>
        </p:nvSpPr>
        <p:spPr/>
        <p:txBody>
          <a:bodyPr/>
          <a:lstStyle/>
          <a:p>
            <a:pPr marL="0" indent="0" algn="ctr">
              <a:buFontTx/>
              <a:buNone/>
              <a:defRPr/>
            </a:pPr>
            <a:r>
              <a:rPr lang="en-US" sz="6000" dirty="0" smtClean="0"/>
              <a:t>We cannot direct the wind, but we can adjust the sails.</a:t>
            </a:r>
          </a:p>
          <a:p>
            <a:pPr marL="0" indent="0">
              <a:buFontTx/>
              <a:buNone/>
              <a:defRPr/>
            </a:pPr>
            <a:r>
              <a:rPr lang="en-US" sz="6000" dirty="0"/>
              <a:t>	</a:t>
            </a:r>
            <a:r>
              <a:rPr lang="en-US" sz="6000" dirty="0" smtClean="0"/>
              <a:t>				</a:t>
            </a:r>
            <a:r>
              <a:rPr lang="en-US" i="1" dirty="0" smtClean="0"/>
              <a:t>Dolly Parton</a:t>
            </a:r>
            <a:endParaRPr lang="en-US" i="1"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Summary</a:t>
            </a:r>
            <a:endParaRPr lang="en-US" dirty="0"/>
          </a:p>
        </p:txBody>
      </p:sp>
      <p:pic>
        <p:nvPicPr>
          <p:cNvPr id="4" name="Content Placeholder 3" descr="a.baa-How-to-hang-a-man-with-duct-.jpg"/>
          <p:cNvPicPr>
            <a:picLocks noGrp="1" noChangeAspect="1"/>
          </p:cNvPicPr>
          <p:nvPr>
            <p:ph idx="1"/>
          </p:nvPr>
        </p:nvPicPr>
        <p:blipFill>
          <a:blip r:embed="rId2" cstate="hqprint">
            <a:extLst>
              <a:ext uri="{28A0092B-C50C-407E-A947-70E740481C1C}">
                <a14:useLocalDpi xmlns:a14="http://schemas.microsoft.com/office/drawing/2010/main"/>
              </a:ext>
            </a:extLst>
          </a:blip>
          <a:srcRect l="-13451" r="-13451"/>
          <a:stretch>
            <a:fillRect/>
          </a:stretch>
        </p:blip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Spinal Immobilization</a:t>
            </a:r>
            <a:endParaRPr lang="en-US" dirty="0"/>
          </a:p>
        </p:txBody>
      </p:sp>
      <p:sp>
        <p:nvSpPr>
          <p:cNvPr id="3" name="Content Placeholder 2"/>
          <p:cNvSpPr>
            <a:spLocks noGrp="1"/>
          </p:cNvSpPr>
          <p:nvPr>
            <p:ph idx="1"/>
          </p:nvPr>
        </p:nvSpPr>
        <p:spPr/>
        <p:txBody>
          <a:bodyPr/>
          <a:lstStyle/>
          <a:p>
            <a:pPr>
              <a:defRPr/>
            </a:pPr>
            <a:r>
              <a:rPr lang="en-US" dirty="0" smtClean="0"/>
              <a:t>But why?</a:t>
            </a:r>
            <a:endParaRPr lang="en-US" dirty="0"/>
          </a:p>
        </p:txBody>
      </p:sp>
      <p:pic>
        <p:nvPicPr>
          <p:cNvPr id="3379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55850" y="2590800"/>
            <a:ext cx="44323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Spinal Immobilization</a:t>
            </a:r>
            <a:endParaRPr lang="en-US" dirty="0"/>
          </a:p>
        </p:txBody>
      </p:sp>
      <p:sp>
        <p:nvSpPr>
          <p:cNvPr id="4" name="Content Placeholder 3"/>
          <p:cNvSpPr>
            <a:spLocks noGrp="1"/>
          </p:cNvSpPr>
          <p:nvPr>
            <p:ph sz="half" idx="1"/>
          </p:nvPr>
        </p:nvSpPr>
        <p:spPr/>
        <p:txBody>
          <a:bodyPr/>
          <a:lstStyle/>
          <a:p>
            <a:pPr>
              <a:defRPr/>
            </a:pPr>
            <a:r>
              <a:rPr lang="en-US" dirty="0" smtClean="0"/>
              <a:t>Order of Saint John core textbook </a:t>
            </a:r>
            <a:r>
              <a:rPr lang="en-US" i="1" dirty="0" smtClean="0"/>
              <a:t>Ambulance Work</a:t>
            </a:r>
            <a:r>
              <a:rPr lang="en-US" dirty="0" smtClean="0"/>
              <a:t> (1891).</a:t>
            </a:r>
          </a:p>
          <a:p>
            <a:pPr>
              <a:defRPr/>
            </a:pPr>
            <a:r>
              <a:rPr lang="en-US" dirty="0" smtClean="0"/>
              <a:t>No mention of spinal immobilization.</a:t>
            </a:r>
            <a:endParaRPr lang="en-US" dirty="0"/>
          </a:p>
        </p:txBody>
      </p:sp>
      <p:pic>
        <p:nvPicPr>
          <p:cNvPr id="6" name="Content Placeholder 5" descr="Ambulance Work.jpg"/>
          <p:cNvPicPr>
            <a:picLocks noGrp="1" noChangeAspect="1"/>
          </p:cNvPicPr>
          <p:nvPr>
            <p:ph sz="half" idx="2"/>
          </p:nvPr>
        </p:nvPicPr>
        <p:blipFill>
          <a:blip r:embed="rId2" cstate="hqprint">
            <a:extLst>
              <a:ext uri="{28A0092B-C50C-407E-A947-70E740481C1C}">
                <a14:useLocalDpi xmlns:a14="http://schemas.microsoft.com/office/drawing/2010/main"/>
              </a:ext>
            </a:extLst>
          </a:blip>
          <a:srcRect l="-20430" r="-20430"/>
          <a:stretch>
            <a:fillRect/>
          </a:stretch>
        </p:blipFill>
        <p:spPr>
          <a:xfrm>
            <a:off x="4267200" y="1600200"/>
            <a:ext cx="4038600" cy="4525963"/>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Spinal Immobilization</a:t>
            </a:r>
            <a:endParaRPr lang="en-US" dirty="0"/>
          </a:p>
        </p:txBody>
      </p:sp>
      <p:sp>
        <p:nvSpPr>
          <p:cNvPr id="4" name="Content Placeholder 3"/>
          <p:cNvSpPr>
            <a:spLocks noGrp="1"/>
          </p:cNvSpPr>
          <p:nvPr>
            <p:ph sz="half" idx="1"/>
          </p:nvPr>
        </p:nvSpPr>
        <p:spPr>
          <a:xfrm>
            <a:off x="457200" y="1600200"/>
            <a:ext cx="5257800" cy="4525963"/>
          </a:xfrm>
        </p:spPr>
        <p:txBody>
          <a:bodyPr/>
          <a:lstStyle/>
          <a:p>
            <a:pPr>
              <a:defRPr/>
            </a:pPr>
            <a:r>
              <a:rPr lang="en-US" dirty="0" smtClean="0"/>
              <a:t>“Survey </a:t>
            </a:r>
            <a:r>
              <a:rPr lang="en-US" dirty="0"/>
              <a:t>of the accident victims, firm immobilization and in-line traction are </a:t>
            </a:r>
            <a:r>
              <a:rPr lang="en-US" dirty="0" smtClean="0"/>
              <a:t>the basic principles of extrication.”</a:t>
            </a:r>
            <a:endParaRPr lang="en-US" dirty="0"/>
          </a:p>
        </p:txBody>
      </p:sp>
      <p:pic>
        <p:nvPicPr>
          <p:cNvPr id="6" name="Content Placeholder 5" descr="Farrington.jpg"/>
          <p:cNvPicPr>
            <a:picLocks noGrp="1" noChangeAspect="1"/>
          </p:cNvPicPr>
          <p:nvPr>
            <p:ph sz="half" idx="2"/>
          </p:nvPr>
        </p:nvPicPr>
        <p:blipFill rotWithShape="1">
          <a:blip r:embed="rId2" cstate="hqprint">
            <a:extLst>
              <a:ext uri="{28A0092B-C50C-407E-A947-70E740481C1C}">
                <a14:useLocalDpi xmlns:a14="http://schemas.microsoft.com/office/drawing/2010/main"/>
              </a:ext>
            </a:extLst>
          </a:blip>
          <a:srcRect/>
          <a:stretch/>
        </p:blipFill>
        <p:spPr>
          <a:xfrm>
            <a:off x="6019800" y="2057400"/>
            <a:ext cx="1973263" cy="2895600"/>
          </a:xfrm>
        </p:spPr>
      </p:pic>
      <p:sp>
        <p:nvSpPr>
          <p:cNvPr id="35844" name="TextBox 6"/>
          <p:cNvSpPr txBox="1">
            <a:spLocks noChangeArrowheads="1"/>
          </p:cNvSpPr>
          <p:nvPr/>
        </p:nvSpPr>
        <p:spPr bwMode="auto">
          <a:xfrm>
            <a:off x="914400" y="5334000"/>
            <a:ext cx="3886200"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Farrington JD. Extrication of  victims--surgical principles. </a:t>
            </a:r>
            <a:r>
              <a:rPr lang="en-US" sz="1400" i="1"/>
              <a:t>J Trauma. </a:t>
            </a:r>
            <a:r>
              <a:rPr lang="en-US" sz="1400"/>
              <a:t>1968;8:493-512.</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Spinal Immobilization</a:t>
            </a:r>
            <a:endParaRPr lang="en-US" dirty="0"/>
          </a:p>
        </p:txBody>
      </p:sp>
      <p:pic>
        <p:nvPicPr>
          <p:cNvPr id="6" name="Content Placeholder 5" descr="Screen Shot 2012-12-15 at 3.23.43 PM.png"/>
          <p:cNvPicPr>
            <a:picLocks noGrp="1" noChangeAspect="1"/>
          </p:cNvPicPr>
          <p:nvPr>
            <p:ph idx="1"/>
          </p:nvPr>
        </p:nvPicPr>
        <p:blipFill>
          <a:blip r:embed="rId2" cstate="hqprint">
            <a:extLst>
              <a:ext uri="{28A0092B-C50C-407E-A947-70E740481C1C}">
                <a14:useLocalDpi xmlns:a14="http://schemas.microsoft.com/office/drawing/2010/main"/>
              </a:ext>
            </a:extLst>
          </a:blip>
          <a:srcRect t="-47561" b="-47561"/>
          <a:stretch>
            <a:fillRect/>
          </a:stretch>
        </p:blip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Spinal Immobilization</a:t>
            </a:r>
            <a:endParaRPr lang="en-US" dirty="0"/>
          </a:p>
        </p:txBody>
      </p:sp>
      <p:pic>
        <p:nvPicPr>
          <p:cNvPr id="4" name="Content Placeholder 3" descr="Screen Shot 2012-12-15 at 3.10.34 PM.png"/>
          <p:cNvPicPr>
            <a:picLocks noGrp="1" noChangeAspect="1"/>
          </p:cNvPicPr>
          <p:nvPr>
            <p:ph idx="1"/>
          </p:nvPr>
        </p:nvPicPr>
        <p:blipFill>
          <a:blip r:embed="rId2" cstate="hqprint">
            <a:extLst>
              <a:ext uri="{28A0092B-C50C-407E-A947-70E740481C1C}">
                <a14:useLocalDpi xmlns:a14="http://schemas.microsoft.com/office/drawing/2010/main"/>
              </a:ext>
            </a:extLst>
          </a:blip>
          <a:srcRect l="-15103" r="-15103"/>
          <a:stretch>
            <a:fillRect/>
          </a:stretch>
        </p:blipFill>
        <p:spPr>
          <a:xfrm>
            <a:off x="1447800" y="1905000"/>
            <a:ext cx="6705600" cy="3687763"/>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Spinal Immobilization</a:t>
            </a:r>
            <a:endParaRPr lang="en-US" dirty="0"/>
          </a:p>
        </p:txBody>
      </p:sp>
      <p:pic>
        <p:nvPicPr>
          <p:cNvPr id="4" name="Content Placeholder 3" descr="Screen Shot 2012-12-15 at 3.10.45 PM.png"/>
          <p:cNvPicPr>
            <a:picLocks noGrp="1" noChangeAspect="1"/>
          </p:cNvPicPr>
          <p:nvPr>
            <p:ph idx="1"/>
          </p:nvPr>
        </p:nvPicPr>
        <p:blipFill>
          <a:blip r:embed="rId2" cstate="hqprint">
            <a:extLst>
              <a:ext uri="{28A0092B-C50C-407E-A947-70E740481C1C}">
                <a14:useLocalDpi xmlns:a14="http://schemas.microsoft.com/office/drawing/2010/main"/>
              </a:ext>
            </a:extLst>
          </a:blip>
          <a:srcRect/>
          <a:stretch>
            <a:fillRect/>
          </a:stretch>
        </p:blipFill>
        <p:spPr>
          <a:xfrm>
            <a:off x="762000" y="2057400"/>
            <a:ext cx="6781800" cy="3729038"/>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a:t>
            </a:r>
            <a:r>
              <a:rPr lang="en-US" dirty="0" smtClean="0"/>
              <a:t>pinal Immobilization</a:t>
            </a:r>
            <a:endParaRPr lang="en-US" dirty="0"/>
          </a:p>
        </p:txBody>
      </p:sp>
      <p:pic>
        <p:nvPicPr>
          <p:cNvPr id="4" name="Content Placeholder 3" descr="Screen Shot 2012-12-15 at 3.17.33 PM.png"/>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l="-45870" r="-45870"/>
          <a:stretch/>
        </p:blipFill>
        <p:spPr>
          <a:xfrm>
            <a:off x="457200" y="3276600"/>
            <a:ext cx="8229600" cy="2074863"/>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Spinal Immobilization</a:t>
            </a:r>
            <a:endParaRPr lang="en-US" dirty="0"/>
          </a:p>
        </p:txBody>
      </p:sp>
      <p:pic>
        <p:nvPicPr>
          <p:cNvPr id="4" name="Content Placeholder 3" descr="Screen Shot 2012-12-15 at 9.00.24 PM.png"/>
          <p:cNvPicPr>
            <a:picLocks noGrp="1" noChangeAspect="1"/>
          </p:cNvPicPr>
          <p:nvPr>
            <p:ph idx="1"/>
          </p:nvPr>
        </p:nvPicPr>
        <p:blipFill>
          <a:blip r:embed="rId2" cstate="hqprint">
            <a:extLst>
              <a:ext uri="{28A0092B-C50C-407E-A947-70E740481C1C}">
                <a14:useLocalDpi xmlns:a14="http://schemas.microsoft.com/office/drawing/2010/main"/>
              </a:ext>
            </a:extLst>
          </a:blip>
          <a:srcRect l="-67724" r="-67724"/>
          <a:stretch>
            <a:fillRect/>
          </a:stretch>
        </p:blipFill>
        <p:spPr>
          <a:xfrm>
            <a:off x="381000" y="1600200"/>
            <a:ext cx="8229600" cy="4525963"/>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Spinal Immobilization</a:t>
            </a:r>
            <a:endParaRPr lang="en-US" dirty="0"/>
          </a:p>
        </p:txBody>
      </p:sp>
      <p:pic>
        <p:nvPicPr>
          <p:cNvPr id="4" name="Content Placeholder 3" descr="Screen Shot 2012-12-15 at 9.08.29 PM.png"/>
          <p:cNvPicPr>
            <a:picLocks noGrp="1" noChangeAspect="1"/>
          </p:cNvPicPr>
          <p:nvPr>
            <p:ph idx="1"/>
          </p:nvPr>
        </p:nvPicPr>
        <p:blipFill>
          <a:blip r:embed="rId2" cstate="hqprint">
            <a:extLst>
              <a:ext uri="{28A0092B-C50C-407E-A947-70E740481C1C}">
                <a14:useLocalDpi xmlns:a14="http://schemas.microsoft.com/office/drawing/2010/main"/>
              </a:ext>
            </a:extLst>
          </a:blip>
          <a:srcRect l="-58609" r="-58609"/>
          <a:stretch>
            <a:fillRect/>
          </a:stretch>
        </p:blip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descr="AMR Bunn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600" y="838200"/>
            <a:ext cx="6248400" cy="415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98819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is the truth?</a:t>
            </a:r>
            <a:endParaRPr lang="en-US" dirty="0"/>
          </a:p>
        </p:txBody>
      </p:sp>
      <p:sp>
        <p:nvSpPr>
          <p:cNvPr id="3" name="Content Placeholder 2"/>
          <p:cNvSpPr>
            <a:spLocks noGrp="1"/>
          </p:cNvSpPr>
          <p:nvPr>
            <p:ph idx="1"/>
          </p:nvPr>
        </p:nvSpPr>
        <p:spPr/>
        <p:txBody>
          <a:bodyPr/>
          <a:lstStyle/>
          <a:p>
            <a:pPr marL="0" indent="0">
              <a:buFontTx/>
              <a:buNone/>
              <a:defRPr/>
            </a:pPr>
            <a:endParaRPr lang="en-US" dirty="0"/>
          </a:p>
        </p:txBody>
      </p:sp>
      <p:pic>
        <p:nvPicPr>
          <p:cNvPr id="4301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2133600"/>
            <a:ext cx="6096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Truths</a:t>
            </a:r>
            <a:endParaRPr lang="en-US" dirty="0"/>
          </a:p>
        </p:txBody>
      </p:sp>
      <p:sp>
        <p:nvSpPr>
          <p:cNvPr id="3" name="Content Placeholder 2"/>
          <p:cNvSpPr>
            <a:spLocks noGrp="1"/>
          </p:cNvSpPr>
          <p:nvPr>
            <p:ph idx="1"/>
          </p:nvPr>
        </p:nvSpPr>
        <p:spPr/>
        <p:txBody>
          <a:bodyPr/>
          <a:lstStyle/>
          <a:p>
            <a:pPr marL="514350" indent="-514350">
              <a:buFontTx/>
              <a:buAutoNum type="arabicPeriod"/>
              <a:defRPr/>
            </a:pPr>
            <a:r>
              <a:rPr lang="en-US" sz="2800" dirty="0" smtClean="0"/>
              <a:t>There is no evidence that backboards immobilize the spine.</a:t>
            </a:r>
          </a:p>
          <a:p>
            <a:pPr marL="514350" indent="-514350">
              <a:buFontTx/>
              <a:buAutoNum type="arabicPeriod"/>
              <a:defRPr/>
            </a:pPr>
            <a:r>
              <a:rPr lang="en-US" sz="2800" dirty="0" smtClean="0"/>
              <a:t>Backboards can cause pain, make airway management more difficult, impair the patient’s respirations, and place the patient at increased risk of aspiration.</a:t>
            </a:r>
          </a:p>
          <a:p>
            <a:pPr marL="514350" indent="-514350">
              <a:buFontTx/>
              <a:buAutoNum type="arabicPeriod"/>
              <a:defRPr/>
            </a:pPr>
            <a:r>
              <a:rPr lang="en-US" sz="2800" dirty="0" smtClean="0"/>
              <a:t>Spinal fractures are uncommon.</a:t>
            </a:r>
          </a:p>
          <a:p>
            <a:pPr marL="514350" indent="-514350">
              <a:buFontTx/>
              <a:buAutoNum type="arabicPeriod"/>
              <a:defRPr/>
            </a:pPr>
            <a:r>
              <a:rPr lang="en-US" sz="2800" dirty="0" smtClean="0"/>
              <a:t>There is no evidence that backboards improve patient outcomes. </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dissolv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Truths</a:t>
            </a:r>
            <a:endParaRPr lang="en-US" dirty="0"/>
          </a:p>
        </p:txBody>
      </p:sp>
      <p:sp>
        <p:nvSpPr>
          <p:cNvPr id="4" name="Content Placeholder 3"/>
          <p:cNvSpPr>
            <a:spLocks noGrp="1"/>
          </p:cNvSpPr>
          <p:nvPr>
            <p:ph sz="half" idx="1"/>
          </p:nvPr>
        </p:nvSpPr>
        <p:spPr/>
        <p:txBody>
          <a:bodyPr/>
          <a:lstStyle/>
          <a:p>
            <a:pPr>
              <a:defRPr/>
            </a:pPr>
            <a:r>
              <a:rPr lang="en-US" dirty="0" smtClean="0"/>
              <a:t>If a medication had these same characteristics, use of the drug would be stopped immediately.</a:t>
            </a:r>
            <a:endParaRPr lang="en-US" dirty="0"/>
          </a:p>
        </p:txBody>
      </p:sp>
      <p:pic>
        <p:nvPicPr>
          <p:cNvPr id="6" name="Content Placeholder 5" descr="capsules-medication-drugs.jpg"/>
          <p:cNvPicPr>
            <a:picLocks noGrp="1" noChangeAspect="1"/>
          </p:cNvPicPr>
          <p:nvPr>
            <p:ph sz="half" idx="2"/>
          </p:nvPr>
        </p:nvPicPr>
        <p:blipFill>
          <a:blip r:embed="rId2" cstate="hqprint">
            <a:extLst>
              <a:ext uri="{28A0092B-C50C-407E-A947-70E740481C1C}">
                <a14:useLocalDpi xmlns:a14="http://schemas.microsoft.com/office/drawing/2010/main"/>
              </a:ext>
            </a:extLst>
          </a:blip>
          <a:srcRect t="-39810" b="-39810"/>
          <a:stretch>
            <a:fillRect/>
          </a:stretch>
        </p:blip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Spinal Immobilization</a:t>
            </a:r>
            <a:endParaRPr lang="en-US" dirty="0"/>
          </a:p>
        </p:txBody>
      </p:sp>
      <p:sp>
        <p:nvSpPr>
          <p:cNvPr id="4" name="Content Placeholder 3"/>
          <p:cNvSpPr>
            <a:spLocks noGrp="1"/>
          </p:cNvSpPr>
          <p:nvPr>
            <p:ph sz="half" idx="1"/>
          </p:nvPr>
        </p:nvSpPr>
        <p:spPr/>
        <p:txBody>
          <a:bodyPr/>
          <a:lstStyle/>
          <a:p>
            <a:pPr>
              <a:defRPr/>
            </a:pPr>
            <a:r>
              <a:rPr lang="en-US" dirty="0" smtClean="0"/>
              <a:t>So why do we keep subjecting our patients to the torture of the backboard?</a:t>
            </a:r>
            <a:endParaRPr lang="en-US" dirty="0"/>
          </a:p>
        </p:txBody>
      </p:sp>
      <p:pic>
        <p:nvPicPr>
          <p:cNvPr id="6" name="Content Placeholder 5" descr="laurenecare.jpg"/>
          <p:cNvPicPr>
            <a:picLocks noGrp="1" noChangeAspect="1"/>
          </p:cNvPicPr>
          <p:nvPr>
            <p:ph sz="half" idx="2"/>
          </p:nvPr>
        </p:nvPicPr>
        <p:blipFill>
          <a:blip r:embed="rId2" cstate="hqprint">
            <a:extLst>
              <a:ext uri="{28A0092B-C50C-407E-A947-70E740481C1C}">
                <a14:useLocalDpi xmlns:a14="http://schemas.microsoft.com/office/drawing/2010/main"/>
              </a:ext>
            </a:extLst>
          </a:blip>
          <a:srcRect t="-24464" b="-24464"/>
          <a:stretch>
            <a:fillRect/>
          </a:stretch>
        </p:blipFill>
        <p:spPr>
          <a:xfrm>
            <a:off x="4648200" y="1165225"/>
            <a:ext cx="4038600" cy="4525963"/>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Spinal Immobilization</a:t>
            </a:r>
            <a:endParaRPr lang="en-US" dirty="0"/>
          </a:p>
        </p:txBody>
      </p:sp>
      <p:sp>
        <p:nvSpPr>
          <p:cNvPr id="4" name="Content Placeholder 3"/>
          <p:cNvSpPr>
            <a:spLocks noGrp="1"/>
          </p:cNvSpPr>
          <p:nvPr>
            <p:ph idx="1"/>
          </p:nvPr>
        </p:nvSpPr>
        <p:spPr>
          <a:xfrm>
            <a:off x="381000" y="1600200"/>
            <a:ext cx="8686800" cy="3170099"/>
          </a:xfrm>
        </p:spPr>
        <p:txBody>
          <a:bodyPr>
            <a:spAutoFit/>
            <a:scene3d>
              <a:camera prst="orthographicFront"/>
              <a:lightRig rig="threePt" dir="t"/>
            </a:scene3d>
            <a:sp3d extrusionH="57150">
              <a:bevelT w="57150" h="38100" prst="hardEdge"/>
            </a:sp3d>
          </a:bodyPr>
          <a:lstStyle/>
          <a:p>
            <a:pPr marL="0" indent="0" algn="ctr">
              <a:buFontTx/>
              <a:buNone/>
              <a:defRPr/>
            </a:pPr>
            <a:r>
              <a:rPr lang="en-US" sz="1000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No Evidence of Benefit</a:t>
            </a:r>
            <a:endParaRPr lang="en-US" sz="1000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Immobilization Concepts</a:t>
            </a:r>
            <a:endParaRPr lang="en-US" dirty="0"/>
          </a:p>
        </p:txBody>
      </p:sp>
      <p:sp>
        <p:nvSpPr>
          <p:cNvPr id="3" name="Content Placeholder 2"/>
          <p:cNvSpPr>
            <a:spLocks noGrp="1"/>
          </p:cNvSpPr>
          <p:nvPr>
            <p:ph sz="half" idx="1"/>
          </p:nvPr>
        </p:nvSpPr>
        <p:spPr/>
        <p:txBody>
          <a:bodyPr/>
          <a:lstStyle/>
          <a:p>
            <a:pPr>
              <a:defRPr/>
            </a:pPr>
            <a:r>
              <a:rPr lang="en-US" dirty="0" smtClean="0">
                <a:solidFill>
                  <a:srgbClr val="FFFF00"/>
                </a:solidFill>
              </a:rPr>
              <a:t>FRACTURES: </a:t>
            </a:r>
            <a:r>
              <a:rPr lang="en-US" dirty="0" smtClean="0"/>
              <a:t>Immobilize from the joint above to the joint below.</a:t>
            </a:r>
          </a:p>
          <a:p>
            <a:pPr>
              <a:defRPr/>
            </a:pPr>
            <a:r>
              <a:rPr lang="en-US" dirty="0" smtClean="0">
                <a:solidFill>
                  <a:srgbClr val="FFFF00"/>
                </a:solidFill>
              </a:rPr>
              <a:t>DISLOCATIONS: </a:t>
            </a:r>
            <a:r>
              <a:rPr lang="en-US" dirty="0" smtClean="0"/>
              <a:t>Immobilize from the bone above to the bone below.</a:t>
            </a:r>
            <a:endParaRPr lang="en-US" dirty="0"/>
          </a:p>
        </p:txBody>
      </p:sp>
      <p:sp>
        <p:nvSpPr>
          <p:cNvPr id="4" name="Content Placeholder 3"/>
          <p:cNvSpPr>
            <a:spLocks noGrp="1"/>
          </p:cNvSpPr>
          <p:nvPr>
            <p:ph sz="half" idx="2"/>
          </p:nvPr>
        </p:nvSpPr>
        <p:spPr/>
        <p:txBody>
          <a:bodyPr/>
          <a:lstStyle/>
          <a:p>
            <a:pPr>
              <a:defRPr/>
            </a:pPr>
            <a:endParaRPr lang="en-US" dirty="0"/>
          </a:p>
        </p:txBody>
      </p:sp>
      <p:pic>
        <p:nvPicPr>
          <p:cNvPr id="48132"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48200" y="1600200"/>
            <a:ext cx="403860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Spinal Immobilization</a:t>
            </a:r>
            <a:endParaRPr lang="en-US" dirty="0"/>
          </a:p>
        </p:txBody>
      </p:sp>
      <p:sp>
        <p:nvSpPr>
          <p:cNvPr id="3" name="Content Placeholder 2"/>
          <p:cNvSpPr>
            <a:spLocks noGrp="1"/>
          </p:cNvSpPr>
          <p:nvPr>
            <p:ph idx="1"/>
          </p:nvPr>
        </p:nvSpPr>
        <p:spPr/>
        <p:txBody>
          <a:bodyPr/>
          <a:lstStyle/>
          <a:p>
            <a:pPr>
              <a:defRPr/>
            </a:pPr>
            <a:endParaRPr lang="en-US" dirty="0"/>
          </a:p>
        </p:txBody>
      </p:sp>
      <p:pic>
        <p:nvPicPr>
          <p:cNvPr id="4915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06650" y="1600200"/>
            <a:ext cx="47879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Spinal Immobilization</a:t>
            </a:r>
            <a:endParaRPr lang="en-US" dirty="0"/>
          </a:p>
        </p:txBody>
      </p:sp>
      <p:sp>
        <p:nvSpPr>
          <p:cNvPr id="4" name="Content Placeholder 3"/>
          <p:cNvSpPr>
            <a:spLocks noGrp="1"/>
          </p:cNvSpPr>
          <p:nvPr>
            <p:ph sz="half" idx="1"/>
          </p:nvPr>
        </p:nvSpPr>
        <p:spPr>
          <a:xfrm>
            <a:off x="457200" y="1600200"/>
            <a:ext cx="4419600" cy="4525963"/>
          </a:xfrm>
        </p:spPr>
        <p:txBody>
          <a:bodyPr/>
          <a:lstStyle/>
          <a:p>
            <a:pPr>
              <a:defRPr/>
            </a:pPr>
            <a:r>
              <a:rPr lang="en-US" dirty="0" smtClean="0"/>
              <a:t>It is difficult to determine, without imaging, the presence of an injury and the location of any injury.</a:t>
            </a:r>
          </a:p>
          <a:p>
            <a:pPr>
              <a:defRPr/>
            </a:pPr>
            <a:r>
              <a:rPr lang="en-US" dirty="0" smtClean="0"/>
              <a:t>So, let’s just immobilize the whole spine.</a:t>
            </a:r>
            <a:endParaRPr lang="en-US" dirty="0"/>
          </a:p>
        </p:txBody>
      </p:sp>
      <p:pic>
        <p:nvPicPr>
          <p:cNvPr id="6" name="Content Placeholder 5" descr="Humpty.jpg"/>
          <p:cNvPicPr>
            <a:picLocks noGrp="1" noChangeAspect="1"/>
          </p:cNvPicPr>
          <p:nvPr>
            <p:ph sz="half" idx="2"/>
          </p:nvPr>
        </p:nvPicPr>
        <p:blipFill>
          <a:blip r:embed="rId2" cstate="hqprint">
            <a:extLst>
              <a:ext uri="{28A0092B-C50C-407E-A947-70E740481C1C}">
                <a14:useLocalDpi xmlns:a14="http://schemas.microsoft.com/office/drawing/2010/main"/>
              </a:ext>
            </a:extLst>
          </a:blip>
          <a:srcRect t="-23275" b="-23275"/>
          <a:stretch>
            <a:fillRect/>
          </a:stretch>
        </p:blipFill>
        <p:spPr>
          <a:xfrm>
            <a:off x="5029200" y="990600"/>
            <a:ext cx="3581400" cy="401320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Spinal Immobilization</a:t>
            </a:r>
            <a:endParaRPr lang="en-US" dirty="0"/>
          </a:p>
        </p:txBody>
      </p:sp>
      <p:sp>
        <p:nvSpPr>
          <p:cNvPr id="4" name="Content Placeholder 3"/>
          <p:cNvSpPr>
            <a:spLocks noGrp="1"/>
          </p:cNvSpPr>
          <p:nvPr>
            <p:ph sz="half" idx="1"/>
          </p:nvPr>
        </p:nvSpPr>
        <p:spPr>
          <a:xfrm>
            <a:off x="457200" y="1600200"/>
            <a:ext cx="4267200" cy="4525963"/>
          </a:xfrm>
        </p:spPr>
        <p:txBody>
          <a:bodyPr/>
          <a:lstStyle/>
          <a:p>
            <a:pPr>
              <a:defRPr/>
            </a:pPr>
            <a:r>
              <a:rPr lang="en-US" dirty="0" smtClean="0"/>
              <a:t>Canadian study of 6 volunteers that simulated ambulance transport of immobilized patients.</a:t>
            </a:r>
          </a:p>
          <a:p>
            <a:pPr>
              <a:defRPr/>
            </a:pPr>
            <a:r>
              <a:rPr lang="en-US" dirty="0" smtClean="0"/>
              <a:t>All wore c-collar.</a:t>
            </a:r>
          </a:p>
          <a:p>
            <a:pPr>
              <a:defRPr/>
            </a:pPr>
            <a:r>
              <a:rPr lang="en-US" dirty="0" smtClean="0"/>
              <a:t>Compared:</a:t>
            </a:r>
          </a:p>
          <a:p>
            <a:pPr lvl="1">
              <a:defRPr/>
            </a:pPr>
            <a:r>
              <a:rPr lang="en-US" dirty="0" smtClean="0"/>
              <a:t>Towels</a:t>
            </a:r>
          </a:p>
          <a:p>
            <a:pPr lvl="1">
              <a:defRPr/>
            </a:pPr>
            <a:r>
              <a:rPr lang="en-US" dirty="0" smtClean="0"/>
              <a:t>Wedges</a:t>
            </a:r>
          </a:p>
          <a:p>
            <a:pPr lvl="1">
              <a:defRPr/>
            </a:pPr>
            <a:r>
              <a:rPr lang="en-US" dirty="0" smtClean="0"/>
              <a:t>Headbed</a:t>
            </a:r>
            <a:endParaRPr lang="en-US" dirty="0"/>
          </a:p>
        </p:txBody>
      </p:sp>
      <p:pic>
        <p:nvPicPr>
          <p:cNvPr id="6" name="Content Placeholder 5" descr="Screen Shot 2012-12-16 at 9.23.15 AM.png"/>
          <p:cNvPicPr>
            <a:picLocks noGrp="1" noChangeAspect="1"/>
          </p:cNvPicPr>
          <p:nvPr>
            <p:ph sz="half" idx="2"/>
          </p:nvPr>
        </p:nvPicPr>
        <p:blipFill>
          <a:blip r:embed="rId2" cstate="hqprint">
            <a:extLst>
              <a:ext uri="{28A0092B-C50C-407E-A947-70E740481C1C}">
                <a14:useLocalDpi xmlns:a14="http://schemas.microsoft.com/office/drawing/2010/main"/>
              </a:ext>
            </a:extLst>
          </a:blip>
          <a:srcRect l="-1619" r="-1619"/>
          <a:stretch>
            <a:fillRect/>
          </a:stretch>
        </p:blipFill>
        <p:spPr>
          <a:xfrm>
            <a:off x="5181600" y="1635125"/>
            <a:ext cx="3200400" cy="358775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Spinal Immobilization</a:t>
            </a:r>
            <a:endParaRPr lang="en-US" dirty="0"/>
          </a:p>
        </p:txBody>
      </p:sp>
      <p:sp>
        <p:nvSpPr>
          <p:cNvPr id="4" name="Content Placeholder 3"/>
          <p:cNvSpPr>
            <a:spLocks noGrp="1"/>
          </p:cNvSpPr>
          <p:nvPr>
            <p:ph sz="half" idx="1"/>
          </p:nvPr>
        </p:nvSpPr>
        <p:spPr>
          <a:xfrm>
            <a:off x="457200" y="1600200"/>
            <a:ext cx="4343400" cy="4525963"/>
          </a:xfrm>
        </p:spPr>
        <p:txBody>
          <a:bodyPr/>
          <a:lstStyle/>
          <a:p>
            <a:pPr>
              <a:defRPr/>
            </a:pPr>
            <a:r>
              <a:rPr lang="en-US" sz="2400" dirty="0" smtClean="0"/>
              <a:t>“</a:t>
            </a:r>
            <a:r>
              <a:rPr lang="en-US" sz="2400" dirty="0"/>
              <a:t>None of the three immobilization techniques was successful in eliminating head motion or neck rotation. Movement of the trunk contributed substantially to the lateral bending that occurred across the neck</a:t>
            </a:r>
            <a:r>
              <a:rPr lang="en-US" sz="2400" dirty="0" smtClean="0"/>
              <a:t>.”</a:t>
            </a:r>
            <a:endParaRPr lang="en-US" sz="2400" dirty="0"/>
          </a:p>
        </p:txBody>
      </p:sp>
      <p:pic>
        <p:nvPicPr>
          <p:cNvPr id="6" name="Content Placeholder 5" descr="Screen Shot 2012-12-16 at 9.24.03 AM.png"/>
          <p:cNvPicPr>
            <a:picLocks noGrp="1" noChangeAspect="1"/>
          </p:cNvPicPr>
          <p:nvPr>
            <p:ph sz="half" idx="2"/>
          </p:nvPr>
        </p:nvPicPr>
        <p:blipFill>
          <a:blip r:embed="rId2" cstate="hqprint">
            <a:extLst>
              <a:ext uri="{28A0092B-C50C-407E-A947-70E740481C1C}">
                <a14:useLocalDpi xmlns:a14="http://schemas.microsoft.com/office/drawing/2010/main"/>
              </a:ext>
            </a:extLst>
          </a:blip>
          <a:srcRect t="-38220" b="-38220"/>
          <a:stretch>
            <a:fillRect/>
          </a:stretch>
        </p:blipFill>
        <p:spPr>
          <a:xfrm>
            <a:off x="4876800" y="914400"/>
            <a:ext cx="4038600" cy="4525963"/>
          </a:xfrm>
        </p:spPr>
      </p:pic>
      <p:sp>
        <p:nvSpPr>
          <p:cNvPr id="52228" name="TextBox 6"/>
          <p:cNvSpPr txBox="1">
            <a:spLocks noChangeArrowheads="1"/>
          </p:cNvSpPr>
          <p:nvPr/>
        </p:nvSpPr>
        <p:spPr bwMode="auto">
          <a:xfrm>
            <a:off x="885825" y="5791200"/>
            <a:ext cx="5819775" cy="738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Perry SD, McLellan B, McIlroy WE, Maki BE, Schwartz M, Fernie GR. The efficacy of head immobilization techniques during simulated vehicle motion. </a:t>
            </a:r>
            <a:r>
              <a:rPr lang="en-US" sz="1400" i="1"/>
              <a:t>Spine (Phila Pa 1976). </a:t>
            </a:r>
            <a:r>
              <a:rPr lang="en-US" sz="1400"/>
              <a:t>1999;24:1839-1844.</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inal.pdf"/>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447800" y="609600"/>
            <a:ext cx="4357255" cy="5638800"/>
          </a:xfrm>
          <a:prstGeom prst="rect">
            <a:avLst/>
          </a:prstGeom>
          <a:solidFill>
            <a:schemeClr val="bg1"/>
          </a:solidFill>
        </p:spPr>
      </p:pic>
    </p:spTree>
    <p:extLst>
      <p:ext uri="{BB962C8B-B14F-4D97-AF65-F5344CB8AC3E}">
        <p14:creationId xmlns:p14="http://schemas.microsoft.com/office/powerpoint/2010/main" val="24370393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Spinal Immobilization</a:t>
            </a:r>
            <a:endParaRPr lang="en-US" dirty="0"/>
          </a:p>
        </p:txBody>
      </p:sp>
      <p:pic>
        <p:nvPicPr>
          <p:cNvPr id="4" name="Content Placeholder 3" descr="Screen Shot 2012-12-16 at 9.35.43 AM.png"/>
          <p:cNvPicPr>
            <a:picLocks noGrp="1" noChangeAspect="1"/>
          </p:cNvPicPr>
          <p:nvPr>
            <p:ph idx="1"/>
          </p:nvPr>
        </p:nvPicPr>
        <p:blipFill>
          <a:blip r:embed="rId2" cstate="hqprint">
            <a:extLst>
              <a:ext uri="{28A0092B-C50C-407E-A947-70E740481C1C}">
                <a14:useLocalDpi xmlns:a14="http://schemas.microsoft.com/office/drawing/2010/main"/>
              </a:ext>
            </a:extLst>
          </a:blip>
          <a:srcRect t="-80056" b="-80056"/>
          <a:stretch>
            <a:fillRect/>
          </a:stretch>
        </p:blipFill>
        <p:spPr>
          <a:xfrm>
            <a:off x="457200" y="228600"/>
            <a:ext cx="8229600" cy="4525963"/>
          </a:xfrm>
        </p:spPr>
      </p:pic>
      <p:sp>
        <p:nvSpPr>
          <p:cNvPr id="53251" name="TextBox 4"/>
          <p:cNvSpPr txBox="1">
            <a:spLocks noChangeArrowheads="1"/>
          </p:cNvSpPr>
          <p:nvPr/>
        </p:nvSpPr>
        <p:spPr bwMode="auto">
          <a:xfrm>
            <a:off x="885825" y="5791200"/>
            <a:ext cx="5819775" cy="738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Hughes SJ. How effective is the Newport/Aspen collar? A prospective radiographic evaluation in healthy adult volunteers. </a:t>
            </a:r>
            <a:r>
              <a:rPr lang="en-US" sz="1400" i="1"/>
              <a:t>J Trauma</a:t>
            </a:r>
            <a:r>
              <a:rPr lang="en-US" sz="1400"/>
              <a:t>. 1998;45:374-378.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Spinal Immobilization</a:t>
            </a:r>
            <a:endParaRPr lang="en-US" dirty="0"/>
          </a:p>
        </p:txBody>
      </p:sp>
      <p:sp>
        <p:nvSpPr>
          <p:cNvPr id="4" name="Content Placeholder 3"/>
          <p:cNvSpPr>
            <a:spLocks noGrp="1"/>
          </p:cNvSpPr>
          <p:nvPr>
            <p:ph sz="half" idx="1"/>
          </p:nvPr>
        </p:nvSpPr>
        <p:spPr/>
        <p:txBody>
          <a:bodyPr/>
          <a:lstStyle/>
          <a:p>
            <a:pPr>
              <a:defRPr/>
            </a:pPr>
            <a:r>
              <a:rPr lang="en-US" dirty="0"/>
              <a:t>“Cervical immobilization is a myth. Even the halo frame permits 4% </a:t>
            </a:r>
            <a:r>
              <a:rPr lang="en-US" dirty="0" smtClean="0"/>
              <a:t>motion.”</a:t>
            </a:r>
            <a:endParaRPr lang="en-US" dirty="0"/>
          </a:p>
        </p:txBody>
      </p:sp>
      <p:pic>
        <p:nvPicPr>
          <p:cNvPr id="8" name="Content Placeholder 7" descr="Screen Shot 2012-12-16 at 12.04.31 PM.png"/>
          <p:cNvPicPr>
            <a:picLocks noGrp="1" noChangeAspect="1"/>
          </p:cNvPicPr>
          <p:nvPr>
            <p:ph sz="half" idx="2"/>
          </p:nvPr>
        </p:nvPicPr>
        <p:blipFill>
          <a:blip r:embed="rId2" cstate="hqprint">
            <a:extLst>
              <a:ext uri="{28A0092B-C50C-407E-A947-70E740481C1C}">
                <a14:useLocalDpi xmlns:a14="http://schemas.microsoft.com/office/drawing/2010/main"/>
              </a:ext>
            </a:extLst>
          </a:blip>
          <a:srcRect t="-24556" b="-24556"/>
          <a:stretch>
            <a:fillRect/>
          </a:stretch>
        </p:blipFill>
        <p:spPr>
          <a:xfrm>
            <a:off x="4648200" y="1165225"/>
            <a:ext cx="4038600" cy="4525963"/>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Spinal Immobilization</a:t>
            </a:r>
            <a:endParaRPr lang="en-US" dirty="0"/>
          </a:p>
        </p:txBody>
      </p:sp>
      <p:pic>
        <p:nvPicPr>
          <p:cNvPr id="4" name="Content Placeholder 3" descr="Locked Facets.JPG"/>
          <p:cNvPicPr>
            <a:picLocks noGrp="1" noChangeAspect="1"/>
          </p:cNvPicPr>
          <p:nvPr>
            <p:ph idx="1"/>
          </p:nvPr>
        </p:nvPicPr>
        <p:blipFill>
          <a:blip r:embed="rId2" cstate="hqprint">
            <a:extLst>
              <a:ext uri="{28A0092B-C50C-407E-A947-70E740481C1C}">
                <a14:useLocalDpi xmlns:a14="http://schemas.microsoft.com/office/drawing/2010/main"/>
              </a:ext>
            </a:extLst>
          </a:blip>
          <a:srcRect l="-10610" r="-10610"/>
          <a:stretch>
            <a:fillRect/>
          </a:stretch>
        </p:blipFill>
        <p:spPr>
          <a:xfrm rot="16200000">
            <a:off x="-699293" y="2680493"/>
            <a:ext cx="4800600" cy="2640013"/>
          </a:xfrm>
        </p:spPr>
      </p:pic>
      <p:pic>
        <p:nvPicPr>
          <p:cNvPr id="55299" name="Picture 4" descr="c40d47959dc9736ac0b65c505bfd7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67400" y="20574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descr="10_1.jpg"/>
          <p:cNvPicPr>
            <a:picLocks noGrp="1" noChangeAspect="1"/>
          </p:cNvPicPr>
          <p:nvPr/>
        </p:nvPicPr>
        <p:blipFill>
          <a:blip r:embed="rId4" cstate="hqprint">
            <a:extLst>
              <a:ext uri="{28A0092B-C50C-407E-A947-70E740481C1C}">
                <a14:useLocalDpi xmlns:a14="http://schemas.microsoft.com/office/drawing/2010/main"/>
              </a:ext>
            </a:extLst>
          </a:blip>
          <a:srcRect l="-25465" r="-25465"/>
          <a:stretch>
            <a:fillRect/>
          </a:stretch>
        </p:blipFill>
        <p:spPr bwMode="auto">
          <a:xfrm>
            <a:off x="2678113" y="2057400"/>
            <a:ext cx="3290887" cy="36877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Spinal Immobilization</a:t>
            </a:r>
            <a:endParaRPr lang="en-US" dirty="0"/>
          </a:p>
        </p:txBody>
      </p:sp>
      <p:pic>
        <p:nvPicPr>
          <p:cNvPr id="4" name="Content Placeholder 3" descr="P1000142.JPG"/>
          <p:cNvPicPr>
            <a:picLocks noGrp="1" noChangeAspect="1"/>
          </p:cNvPicPr>
          <p:nvPr>
            <p:ph idx="1"/>
          </p:nvPr>
        </p:nvPicPr>
        <p:blipFill>
          <a:blip r:embed="rId2" cstate="hqprint">
            <a:extLst>
              <a:ext uri="{28A0092B-C50C-407E-A947-70E740481C1C}">
                <a14:useLocalDpi xmlns:a14="http://schemas.microsoft.com/office/drawing/2010/main"/>
              </a:ext>
            </a:extLst>
          </a:blip>
          <a:srcRect l="-18187" r="-18187"/>
          <a:stretch>
            <a:fillRect/>
          </a:stretch>
        </p:blip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Spinal Immobilization</a:t>
            </a:r>
            <a:endParaRPr lang="en-US" dirty="0"/>
          </a:p>
        </p:txBody>
      </p:sp>
      <p:sp>
        <p:nvSpPr>
          <p:cNvPr id="8" name="Text Placeholder 7"/>
          <p:cNvSpPr>
            <a:spLocks noGrp="1"/>
          </p:cNvSpPr>
          <p:nvPr>
            <p:ph type="body" idx="1"/>
          </p:nvPr>
        </p:nvSpPr>
        <p:spPr/>
        <p:txBody>
          <a:bodyPr/>
          <a:lstStyle/>
          <a:p>
            <a:pPr>
              <a:defRPr/>
            </a:pPr>
            <a:r>
              <a:rPr lang="en-US" dirty="0" smtClean="0"/>
              <a:t>University of Malaya</a:t>
            </a:r>
            <a:endParaRPr lang="en-US" dirty="0"/>
          </a:p>
        </p:txBody>
      </p:sp>
      <p:pic>
        <p:nvPicPr>
          <p:cNvPr id="6" name="Content Placeholder 5" descr="images.jpg"/>
          <p:cNvPicPr>
            <a:picLocks noGrp="1" noChangeAspect="1"/>
          </p:cNvPicPr>
          <p:nvPr>
            <p:ph sz="half" idx="2"/>
          </p:nvPr>
        </p:nvPicPr>
        <p:blipFill>
          <a:blip r:embed="rId2" cstate="hqprint">
            <a:extLst>
              <a:ext uri="{28A0092B-C50C-407E-A947-70E740481C1C}">
                <a14:useLocalDpi xmlns:a14="http://schemas.microsoft.com/office/drawing/2010/main"/>
              </a:ext>
            </a:extLst>
          </a:blip>
          <a:srcRect/>
          <a:stretch>
            <a:fillRect/>
          </a:stretch>
        </p:blipFill>
        <p:spPr/>
      </p:pic>
      <p:sp>
        <p:nvSpPr>
          <p:cNvPr id="9" name="Text Placeholder 8"/>
          <p:cNvSpPr>
            <a:spLocks noGrp="1"/>
          </p:cNvSpPr>
          <p:nvPr>
            <p:ph type="body" sz="quarter" idx="3"/>
          </p:nvPr>
        </p:nvSpPr>
        <p:spPr/>
        <p:txBody>
          <a:bodyPr/>
          <a:lstStyle/>
          <a:p>
            <a:pPr>
              <a:defRPr/>
            </a:pPr>
            <a:r>
              <a:rPr lang="en-US" dirty="0" smtClean="0"/>
              <a:t>University of New Mexico</a:t>
            </a:r>
            <a:endParaRPr lang="en-US" dirty="0"/>
          </a:p>
        </p:txBody>
      </p:sp>
      <p:pic>
        <p:nvPicPr>
          <p:cNvPr id="7" name="Content Placeholder 6" descr="unmhospital.jpg"/>
          <p:cNvPicPr>
            <a:picLocks noGrp="1" noChangeAspect="1"/>
          </p:cNvPicPr>
          <p:nvPr>
            <p:ph sz="quarter" idx="4"/>
          </p:nvPr>
        </p:nvPicPr>
        <p:blipFill>
          <a:blip r:embed="rId3" cstate="hqprint">
            <a:extLst>
              <a:ext uri="{28A0092B-C50C-407E-A947-70E740481C1C}">
                <a14:useLocalDpi xmlns:a14="http://schemas.microsoft.com/office/drawing/2010/main"/>
              </a:ext>
            </a:extLst>
          </a:blip>
          <a:srcRect t="-37752" b="-37752"/>
          <a:stretch>
            <a:fillRect/>
          </a:stretch>
        </p:blip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Spinal Immobilization</a:t>
            </a:r>
          </a:p>
        </p:txBody>
      </p:sp>
      <p:pic>
        <p:nvPicPr>
          <p:cNvPr id="4" name="Content Placeholder 3" descr="Screen Shot 2012-12-16 at 9.55.06 AM.png"/>
          <p:cNvPicPr>
            <a:picLocks noGrp="1" noChangeAspect="1"/>
          </p:cNvPicPr>
          <p:nvPr>
            <p:ph idx="1"/>
          </p:nvPr>
        </p:nvPicPr>
        <p:blipFill>
          <a:blip r:embed="rId2" cstate="hqprint">
            <a:extLst>
              <a:ext uri="{28A0092B-C50C-407E-A947-70E740481C1C}">
                <a14:useLocalDpi xmlns:a14="http://schemas.microsoft.com/office/drawing/2010/main"/>
              </a:ext>
            </a:extLst>
          </a:blip>
          <a:srcRect l="-27314" r="-27314"/>
          <a:stretch>
            <a:fillRect/>
          </a:stretch>
        </p:blip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Spinal Immobilization</a:t>
            </a:r>
          </a:p>
        </p:txBody>
      </p:sp>
      <p:pic>
        <p:nvPicPr>
          <p:cNvPr id="4" name="Content Placeholder 3" descr="Screen Shot 2012-12-16 at 9.55.20 AM.png"/>
          <p:cNvPicPr>
            <a:picLocks noGrp="1" noChangeAspect="1"/>
          </p:cNvPicPr>
          <p:nvPr>
            <p:ph idx="1"/>
          </p:nvPr>
        </p:nvPicPr>
        <p:blipFill>
          <a:blip r:embed="rId2" cstate="hqprint">
            <a:extLst>
              <a:ext uri="{28A0092B-C50C-407E-A947-70E740481C1C}">
                <a14:useLocalDpi xmlns:a14="http://schemas.microsoft.com/office/drawing/2010/main"/>
              </a:ext>
            </a:extLst>
          </a:blip>
          <a:srcRect l="-43670" r="-43670"/>
          <a:stretch>
            <a:fillRect/>
          </a:stretch>
        </p:blip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Spinal Immobilization</a:t>
            </a:r>
          </a:p>
        </p:txBody>
      </p:sp>
      <p:pic>
        <p:nvPicPr>
          <p:cNvPr id="4" name="Content Placeholder 3" descr="Screen Shot 2012-12-16 at 9.55.50 AM.png"/>
          <p:cNvPicPr>
            <a:picLocks noGrp="1" noChangeAspect="1"/>
          </p:cNvPicPr>
          <p:nvPr>
            <p:ph idx="1"/>
          </p:nvPr>
        </p:nvPicPr>
        <p:blipFill>
          <a:blip r:embed="rId2" cstate="hqprint">
            <a:extLst>
              <a:ext uri="{28A0092B-C50C-407E-A947-70E740481C1C}">
                <a14:useLocalDpi xmlns:a14="http://schemas.microsoft.com/office/drawing/2010/main"/>
              </a:ext>
            </a:extLst>
          </a:blip>
          <a:srcRect l="-31375" r="-31375"/>
          <a:stretch>
            <a:fillRect/>
          </a:stretch>
        </p:blip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Spinal Immobilization</a:t>
            </a:r>
          </a:p>
        </p:txBody>
      </p:sp>
      <p:sp>
        <p:nvSpPr>
          <p:cNvPr id="3" name="Content Placeholder 2"/>
          <p:cNvSpPr>
            <a:spLocks noGrp="1"/>
          </p:cNvSpPr>
          <p:nvPr>
            <p:ph idx="1"/>
          </p:nvPr>
        </p:nvSpPr>
        <p:spPr/>
        <p:txBody>
          <a:bodyPr/>
          <a:lstStyle/>
          <a:p>
            <a:pPr>
              <a:defRPr/>
            </a:pPr>
            <a:r>
              <a:rPr lang="en-US" sz="2000" dirty="0"/>
              <a:t>The OR for disability was higher for patients in the United States (all with spinal immobilization) after adjustment for the effect of all other independent variables (2.03; 95% CI 1.03-3.99; p = 0.04). </a:t>
            </a:r>
            <a:endParaRPr lang="en-US" sz="2000" dirty="0" smtClean="0"/>
          </a:p>
          <a:p>
            <a:pPr>
              <a:defRPr/>
            </a:pPr>
            <a:r>
              <a:rPr lang="en-US" sz="2000" dirty="0" smtClean="0"/>
              <a:t>The </a:t>
            </a:r>
            <a:r>
              <a:rPr lang="en-US" sz="2000" dirty="0"/>
              <a:t>estimated probability of finding data as extreme as this if immobilization has an overall beneficial effect is only 2%. Thus, there is a 98% probability that immobilization is harmful or of no value. </a:t>
            </a:r>
            <a:endParaRPr lang="en-US" sz="2000" dirty="0" smtClean="0"/>
          </a:p>
          <a:p>
            <a:pPr>
              <a:defRPr/>
            </a:pPr>
            <a:r>
              <a:rPr lang="en-US" sz="2000" dirty="0" smtClean="0"/>
              <a:t>We </a:t>
            </a:r>
            <a:r>
              <a:rPr lang="en-US" sz="2000" dirty="0"/>
              <a:t>repeated this analysis using only the subset of patients with isolated cervical level deficits. We again failed to show a protective effect of spinal immobilization (OR 1.52; 95% CI 0.64-3.62; p = 0.34</a:t>
            </a:r>
            <a:r>
              <a:rPr lang="en-US" sz="2000" dirty="0" smtClean="0"/>
              <a:t>).</a:t>
            </a:r>
            <a:endParaRPr lang="en-US" sz="2000" dirty="0"/>
          </a:p>
          <a:p>
            <a:pPr>
              <a:defRPr/>
            </a:pPr>
            <a:endParaRPr lang="en-US" dirty="0"/>
          </a:p>
        </p:txBody>
      </p:sp>
      <p:sp>
        <p:nvSpPr>
          <p:cNvPr id="61443" name="TextBox 3"/>
          <p:cNvSpPr txBox="1">
            <a:spLocks noChangeArrowheads="1"/>
          </p:cNvSpPr>
          <p:nvPr/>
        </p:nvSpPr>
        <p:spPr bwMode="auto">
          <a:xfrm>
            <a:off x="885825" y="5791200"/>
            <a:ext cx="5819775" cy="738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Hauswald M, Ong G, Tandberg D, Omar Z. Out-of-hospital spinal immobilization: its effect on neurologic injury. </a:t>
            </a:r>
            <a:r>
              <a:rPr lang="en-US" sz="1400" i="1"/>
              <a:t>Acad Emerg Med. </a:t>
            </a:r>
            <a:r>
              <a:rPr lang="en-US" sz="1400"/>
              <a:t>1998;5:214-219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Spinal Immobilization</a:t>
            </a:r>
          </a:p>
        </p:txBody>
      </p:sp>
      <p:sp>
        <p:nvSpPr>
          <p:cNvPr id="3" name="Content Placeholder 2"/>
          <p:cNvSpPr>
            <a:spLocks noGrp="1"/>
          </p:cNvSpPr>
          <p:nvPr>
            <p:ph idx="1"/>
          </p:nvPr>
        </p:nvSpPr>
        <p:spPr/>
        <p:txBody>
          <a:bodyPr/>
          <a:lstStyle/>
          <a:p>
            <a:pPr>
              <a:defRPr/>
            </a:pPr>
            <a:r>
              <a:rPr lang="en-US" sz="2400" dirty="0" smtClean="0"/>
              <a:t>The </a:t>
            </a:r>
            <a:r>
              <a:rPr lang="en-US" sz="2400" dirty="0"/>
              <a:t>effect of spinal immobilisation on mortality, neurological injury, spinal stability and adverse effects in trauma patients remains uncertain. </a:t>
            </a:r>
            <a:endParaRPr lang="en-US" sz="2400" dirty="0" smtClean="0"/>
          </a:p>
          <a:p>
            <a:pPr>
              <a:defRPr/>
            </a:pPr>
            <a:r>
              <a:rPr lang="en-US" sz="2400" dirty="0" smtClean="0"/>
              <a:t>Because </a:t>
            </a:r>
            <a:r>
              <a:rPr lang="en-US" sz="2400" dirty="0"/>
              <a:t>airway obstruction is a major cause of preventable death in trauma patients, and spinal immobilisation, particularly of the cervical spine, can contribute to airway compromise, the possibility that immobilisation may increase mortality and morbidity cannot be excluded. </a:t>
            </a:r>
          </a:p>
        </p:txBody>
      </p:sp>
      <p:pic>
        <p:nvPicPr>
          <p:cNvPr id="62467" name="Picture 3" descr="cochrane_bann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14350" y="5264150"/>
            <a:ext cx="6457950" cy="12668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S_42-45_Backboards0813 (BEB).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4400" y="152400"/>
            <a:ext cx="5146964" cy="6660776"/>
          </a:xfrm>
          <a:prstGeom prst="rect">
            <a:avLst/>
          </a:prstGeom>
          <a:solidFill>
            <a:schemeClr val="bg1"/>
          </a:solidFill>
        </p:spPr>
      </p:pic>
    </p:spTree>
    <p:extLst>
      <p:ext uri="{BB962C8B-B14F-4D97-AF65-F5344CB8AC3E}">
        <p14:creationId xmlns:p14="http://schemas.microsoft.com/office/powerpoint/2010/main" val="13611832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Spinal Immobilization</a:t>
            </a:r>
          </a:p>
        </p:txBody>
      </p:sp>
      <p:sp>
        <p:nvSpPr>
          <p:cNvPr id="3" name="Content Placeholder 2"/>
          <p:cNvSpPr>
            <a:spLocks noGrp="1"/>
          </p:cNvSpPr>
          <p:nvPr>
            <p:ph idx="1"/>
          </p:nvPr>
        </p:nvSpPr>
        <p:spPr/>
        <p:txBody>
          <a:bodyPr/>
          <a:lstStyle/>
          <a:p>
            <a:pPr>
              <a:defRPr/>
            </a:pPr>
            <a:r>
              <a:rPr lang="en-US" sz="2400" dirty="0"/>
              <a:t>Spinal cord damage from injury causes long-term disability and can dramatically affect quality of life. The current practice of immobilising trauma patients before hospitalisation to prevent more damage may not always be necessary, as the likelihood of further damage is small. </a:t>
            </a:r>
            <a:endParaRPr lang="en-US" sz="2400" dirty="0" smtClean="0"/>
          </a:p>
          <a:p>
            <a:pPr>
              <a:defRPr/>
            </a:pPr>
            <a:r>
              <a:rPr lang="en-US" sz="2400" dirty="0" smtClean="0"/>
              <a:t>Means of immobilisation …can </a:t>
            </a:r>
            <a:r>
              <a:rPr lang="en-US" sz="2400" dirty="0"/>
              <a:t>cause tissue pressure and discomfort, difficulty in swallowing and serious breathing problems.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Spinal Immobilization</a:t>
            </a:r>
          </a:p>
        </p:txBody>
      </p:sp>
      <p:sp>
        <p:nvSpPr>
          <p:cNvPr id="3" name="Content Placeholder 2"/>
          <p:cNvSpPr>
            <a:spLocks noGrp="1"/>
          </p:cNvSpPr>
          <p:nvPr>
            <p:ph idx="1"/>
          </p:nvPr>
        </p:nvSpPr>
        <p:spPr/>
        <p:txBody>
          <a:bodyPr/>
          <a:lstStyle/>
          <a:p>
            <a:pPr>
              <a:defRPr/>
            </a:pPr>
            <a:r>
              <a:rPr lang="en-US" sz="2400" dirty="0"/>
              <a:t>The review authors could not find any randomised controlled trials of spinal immobilisation strategies in trauma patients</a:t>
            </a:r>
            <a:r>
              <a:rPr lang="en-US" sz="2400" dirty="0" smtClean="0"/>
              <a:t>.</a:t>
            </a:r>
          </a:p>
          <a:p>
            <a:pPr>
              <a:defRPr/>
            </a:pPr>
            <a:r>
              <a:rPr lang="en-US" sz="2400" dirty="0" smtClean="0"/>
              <a:t>From </a:t>
            </a:r>
            <a:r>
              <a:rPr lang="en-US" sz="2400" dirty="0"/>
              <a:t>studies of healthy volunteers it has been suggested that patients who are conscious, might reposition themselves to relieve the discomfort caused by immobilisation, which could theoretically worsen any existing spinal </a:t>
            </a:r>
            <a:r>
              <a:rPr lang="en-US" sz="2400" dirty="0" smtClean="0"/>
              <a:t>injuries.</a:t>
            </a:r>
            <a:endParaRPr lang="en-US" sz="2400" dirty="0"/>
          </a:p>
        </p:txBody>
      </p:sp>
      <p:sp>
        <p:nvSpPr>
          <p:cNvPr id="64515" name="TextBox 3"/>
          <p:cNvSpPr txBox="1">
            <a:spLocks noChangeArrowheads="1"/>
          </p:cNvSpPr>
          <p:nvPr/>
        </p:nvSpPr>
        <p:spPr bwMode="auto">
          <a:xfrm>
            <a:off x="885825" y="5791200"/>
            <a:ext cx="581977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Kwan I, Bunn F, Roberts I. Spinal immobilization for trauma patients. </a:t>
            </a:r>
            <a:r>
              <a:rPr lang="en-US" sz="1400" i="1"/>
              <a:t>Cochrane Database Syst Rev</a:t>
            </a:r>
            <a:r>
              <a:rPr lang="en-US" sz="1400"/>
              <a:t>. 2001;(2):CDC002803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Extrication</a:t>
            </a:r>
            <a:endParaRPr lang="en-US" dirty="0"/>
          </a:p>
        </p:txBody>
      </p:sp>
      <p:sp>
        <p:nvSpPr>
          <p:cNvPr id="3" name="Content Placeholder 2"/>
          <p:cNvSpPr>
            <a:spLocks noGrp="1"/>
          </p:cNvSpPr>
          <p:nvPr>
            <p:ph idx="1"/>
          </p:nvPr>
        </p:nvSpPr>
        <p:spPr/>
        <p:txBody>
          <a:bodyPr/>
          <a:lstStyle/>
          <a:p>
            <a:pPr>
              <a:defRPr/>
            </a:pPr>
            <a:r>
              <a:rPr lang="en-US" sz="2800" dirty="0" smtClean="0"/>
              <a:t>2 paramedics and 4 firefighter first responders used 9 different extrication techniques.</a:t>
            </a:r>
          </a:p>
          <a:p>
            <a:pPr>
              <a:defRPr/>
            </a:pPr>
            <a:r>
              <a:rPr lang="en-US" sz="2800" dirty="0" smtClean="0"/>
              <a:t>3-D biomedical analysis of movement.</a:t>
            </a:r>
          </a:p>
          <a:p>
            <a:pPr>
              <a:defRPr/>
            </a:pPr>
            <a:r>
              <a:rPr lang="en-US" sz="2800" dirty="0" smtClean="0"/>
              <a:t>Conventional extrication techniques record up to four times more cervical spine movement during extrication than controlled self-extrication. </a:t>
            </a:r>
            <a:endParaRPr lang="en-US" sz="2800" dirty="0"/>
          </a:p>
        </p:txBody>
      </p:sp>
      <p:sp>
        <p:nvSpPr>
          <p:cNvPr id="65539" name="TextBox 3"/>
          <p:cNvSpPr txBox="1">
            <a:spLocks noChangeArrowheads="1"/>
          </p:cNvSpPr>
          <p:nvPr/>
        </p:nvSpPr>
        <p:spPr bwMode="auto">
          <a:xfrm>
            <a:off x="885825" y="5791200"/>
            <a:ext cx="5819775" cy="738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Dixon M, O’Halloran J, Cummins NM.  Biomechanical analysis of spinal </a:t>
            </a:r>
            <a:r>
              <a:rPr lang="en-US" sz="1400" dirty="0" err="1"/>
              <a:t>immobilisation</a:t>
            </a:r>
            <a:r>
              <a:rPr lang="en-US" sz="1400" dirty="0"/>
              <a:t> during prehospital extrication—a proof of concept study. </a:t>
            </a:r>
            <a:r>
              <a:rPr lang="en-US" sz="1400" i="1" dirty="0" err="1"/>
              <a:t>Emerg</a:t>
            </a:r>
            <a:r>
              <a:rPr lang="en-US" sz="1400" i="1" dirty="0"/>
              <a:t> Med J</a:t>
            </a:r>
            <a:r>
              <a:rPr lang="en-US" sz="1400" dirty="0"/>
              <a:t>. 2-13;June 28 (</a:t>
            </a:r>
            <a:r>
              <a:rPr lang="en-US" sz="1400" dirty="0" err="1"/>
              <a:t>epub</a:t>
            </a:r>
            <a:r>
              <a:rPr lang="en-US" sz="1400" dirty="0"/>
              <a:t> ahead of print)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Extrication</a:t>
            </a:r>
            <a:endParaRPr lang="en-US" dirty="0"/>
          </a:p>
        </p:txBody>
      </p:sp>
      <p:sp>
        <p:nvSpPr>
          <p:cNvPr id="3" name="Content Placeholder 2"/>
          <p:cNvSpPr>
            <a:spLocks noGrp="1"/>
          </p:cNvSpPr>
          <p:nvPr>
            <p:ph idx="1"/>
          </p:nvPr>
        </p:nvSpPr>
        <p:spPr/>
        <p:txBody>
          <a:bodyPr/>
          <a:lstStyle/>
          <a:p>
            <a:r>
              <a:rPr lang="en-US" dirty="0" smtClean="0"/>
              <a:t>Spinal movement monitored during vehicle exit:</a:t>
            </a:r>
          </a:p>
          <a:p>
            <a:pPr lvl="1"/>
            <a:r>
              <a:rPr lang="en-US" sz="2200" dirty="0" smtClean="0">
                <a:solidFill>
                  <a:srgbClr val="FFFF00"/>
                </a:solidFill>
              </a:rPr>
              <a:t>Unassisted, unprotected: </a:t>
            </a:r>
            <a:r>
              <a:rPr lang="en-US" sz="2200" dirty="0" smtClean="0"/>
              <a:t>Driver allowed to exit vehicle on own volition.</a:t>
            </a:r>
          </a:p>
          <a:p>
            <a:pPr lvl="1"/>
            <a:r>
              <a:rPr lang="en-US" sz="2200" dirty="0" smtClean="0">
                <a:solidFill>
                  <a:srgbClr val="FFFF00"/>
                </a:solidFill>
              </a:rPr>
              <a:t>Cervical collar unassisted, protected: </a:t>
            </a:r>
            <a:r>
              <a:rPr lang="en-US" sz="2200" dirty="0" smtClean="0"/>
              <a:t>EMS personnel (2) applied c-collar and allowed to exit vehicle on own volition.</a:t>
            </a:r>
          </a:p>
          <a:p>
            <a:pPr lvl="1"/>
            <a:r>
              <a:rPr lang="en-US" sz="2200" dirty="0" smtClean="0">
                <a:solidFill>
                  <a:srgbClr val="FFFF00"/>
                </a:solidFill>
              </a:rPr>
              <a:t>Cervical collar assisted, protected: </a:t>
            </a:r>
            <a:r>
              <a:rPr lang="en-US" sz="2200" dirty="0" smtClean="0"/>
              <a:t>2 EMS providers applied c-collar and extricated through standard technique.</a:t>
            </a:r>
          </a:p>
          <a:p>
            <a:pPr lvl="1"/>
            <a:r>
              <a:rPr lang="en-US" sz="2200" dirty="0" smtClean="0">
                <a:solidFill>
                  <a:srgbClr val="FFFF00"/>
                </a:solidFill>
              </a:rPr>
              <a:t>Cervical collar assisted, KED protected: </a:t>
            </a:r>
            <a:r>
              <a:rPr lang="en-US" sz="2200" dirty="0" smtClean="0"/>
              <a:t>2 EMS providers applied c-collar and KED and extricated through standard technique</a:t>
            </a:r>
            <a:endParaRPr lang="en-US" sz="2200" dirty="0"/>
          </a:p>
        </p:txBody>
      </p:sp>
    </p:spTree>
    <p:extLst>
      <p:ext uri="{BB962C8B-B14F-4D97-AF65-F5344CB8AC3E}">
        <p14:creationId xmlns:p14="http://schemas.microsoft.com/office/powerpoint/2010/main" val="24778544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Extrication</a:t>
            </a:r>
            <a:endParaRPr lang="en-US" dirty="0"/>
          </a:p>
        </p:txBody>
      </p:sp>
      <p:pic>
        <p:nvPicPr>
          <p:cNvPr id="4" name="Content Placeholder 3" descr="Screen Shot 2014-04-07 at 2.32.17 PM.png"/>
          <p:cNvPicPr>
            <a:picLocks noGrp="1" noChangeAspect="1"/>
          </p:cNvPicPr>
          <p:nvPr>
            <p:ph idx="1"/>
          </p:nvPr>
        </p:nvPicPr>
        <p:blipFill>
          <a:blip r:embed="rId2" cstate="hqprint">
            <a:extLst>
              <a:ext uri="{28A0092B-C50C-407E-A947-70E740481C1C}">
                <a14:useLocalDpi xmlns:a14="http://schemas.microsoft.com/office/drawing/2010/main"/>
              </a:ext>
            </a:extLst>
          </a:blip>
          <a:srcRect t="-59136" b="-59136"/>
          <a:stretch>
            <a:fillRect/>
          </a:stretch>
        </p:blipFill>
        <p:spPr/>
      </p:pic>
      <p:sp>
        <p:nvSpPr>
          <p:cNvPr id="65539" name="TextBox 3"/>
          <p:cNvSpPr txBox="1">
            <a:spLocks noChangeArrowheads="1"/>
          </p:cNvSpPr>
          <p:nvPr/>
        </p:nvSpPr>
        <p:spPr bwMode="auto">
          <a:xfrm>
            <a:off x="990600" y="5791200"/>
            <a:ext cx="5819775" cy="73866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err="1" smtClean="0"/>
              <a:t>Engsberg</a:t>
            </a:r>
            <a:r>
              <a:rPr lang="en-US" sz="1400" dirty="0" smtClean="0"/>
              <a:t> JR, </a:t>
            </a:r>
            <a:r>
              <a:rPr lang="en-US" sz="1400" dirty="0" err="1" smtClean="0"/>
              <a:t>Standeven</a:t>
            </a:r>
            <a:r>
              <a:rPr lang="en-US" sz="1400" dirty="0" smtClean="0"/>
              <a:t> JW, </a:t>
            </a:r>
            <a:r>
              <a:rPr lang="en-US" sz="1400" dirty="0" err="1" smtClean="0"/>
              <a:t>Shurtleff</a:t>
            </a:r>
            <a:r>
              <a:rPr lang="en-US" sz="1400" dirty="0" smtClean="0"/>
              <a:t> TL, </a:t>
            </a:r>
            <a:r>
              <a:rPr lang="en-US" sz="1400" dirty="0" err="1" smtClean="0"/>
              <a:t>Eggars</a:t>
            </a:r>
            <a:r>
              <a:rPr lang="en-US" sz="1400" dirty="0" smtClean="0"/>
              <a:t> JL, Shafer JS, </a:t>
            </a:r>
            <a:r>
              <a:rPr lang="en-US" sz="1400" dirty="0" err="1" smtClean="0"/>
              <a:t>Naunheim</a:t>
            </a:r>
            <a:r>
              <a:rPr lang="en-US" sz="1400" dirty="0" smtClean="0"/>
              <a:t> RS. Cervical Spine Motion During Extrication. </a:t>
            </a:r>
            <a:r>
              <a:rPr lang="en-US" sz="1400" i="1" dirty="0" smtClean="0"/>
              <a:t>J </a:t>
            </a:r>
            <a:r>
              <a:rPr lang="en-US" sz="1400" i="1" dirty="0" err="1" smtClean="0"/>
              <a:t>Emerg</a:t>
            </a:r>
            <a:r>
              <a:rPr lang="en-US" sz="1400" i="1" dirty="0" smtClean="0"/>
              <a:t> Med</a:t>
            </a:r>
            <a:r>
              <a:rPr lang="en-US" sz="1400" dirty="0" smtClean="0"/>
              <a:t>. 2013;44:122-127.</a:t>
            </a:r>
            <a:endParaRPr lang="en-US" sz="1400" dirty="0"/>
          </a:p>
        </p:txBody>
      </p:sp>
    </p:spTree>
    <p:extLst>
      <p:ext uri="{BB962C8B-B14F-4D97-AF65-F5344CB8AC3E}">
        <p14:creationId xmlns:p14="http://schemas.microsoft.com/office/powerpoint/2010/main" val="2323657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Truths</a:t>
            </a:r>
            <a:endParaRPr lang="en-US" dirty="0"/>
          </a:p>
        </p:txBody>
      </p:sp>
      <p:sp>
        <p:nvSpPr>
          <p:cNvPr id="4" name="Content Placeholder 3"/>
          <p:cNvSpPr>
            <a:spLocks noGrp="1"/>
          </p:cNvSpPr>
          <p:nvPr>
            <p:ph idx="1"/>
          </p:nvPr>
        </p:nvSpPr>
        <p:spPr>
          <a:xfrm>
            <a:off x="457200" y="1600200"/>
            <a:ext cx="8229600" cy="3170099"/>
          </a:xfrm>
        </p:spPr>
        <p:txBody>
          <a:bodyPr>
            <a:spAutoFit/>
            <a:scene3d>
              <a:camera prst="orthographicFront"/>
              <a:lightRig rig="threePt" dir="t"/>
            </a:scene3d>
            <a:sp3d extrusionH="57150">
              <a:bevelT w="57150" h="38100" prst="hardEdge"/>
            </a:sp3d>
          </a:bodyPr>
          <a:lstStyle/>
          <a:p>
            <a:pPr marL="0" indent="0" algn="ctr">
              <a:buFontTx/>
              <a:buNone/>
              <a:defRPr/>
            </a:pPr>
            <a:r>
              <a:rPr lang="en-US" sz="1000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Backboards Have Risks</a:t>
            </a:r>
            <a:endParaRPr lang="en-US" sz="1000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Pain</a:t>
            </a:r>
            <a:endParaRPr lang="en-US" dirty="0"/>
          </a:p>
        </p:txBody>
      </p:sp>
      <p:graphicFrame>
        <p:nvGraphicFramePr>
          <p:cNvPr id="4" name="Content Placeholder 3"/>
          <p:cNvGraphicFramePr>
            <a:graphicFrameLocks noGrp="1"/>
          </p:cNvGraphicFramePr>
          <p:nvPr>
            <p:ph idx="1"/>
          </p:nvPr>
        </p:nvGraphicFramePr>
        <p:xfrm>
          <a:off x="1828800" y="1755775"/>
          <a:ext cx="5410200" cy="3346452"/>
        </p:xfrm>
        <a:graphic>
          <a:graphicData uri="http://schemas.openxmlformats.org/drawingml/2006/table">
            <a:tbl>
              <a:tblPr firstRow="1" bandRow="1">
                <a:tableStyleId>{5C22544A-7EE6-4342-B048-85BDC9FD1C3A}</a:tableStyleId>
              </a:tblPr>
              <a:tblGrid>
                <a:gridCol w="1981200"/>
                <a:gridCol w="1828800"/>
                <a:gridCol w="1600200"/>
              </a:tblGrid>
              <a:tr h="378604">
                <a:tc>
                  <a:txBody>
                    <a:bodyPr/>
                    <a:lstStyle/>
                    <a:p>
                      <a:endParaRPr lang="en-US" sz="1800" dirty="0">
                        <a:solidFill>
                          <a:srgbClr val="000000"/>
                        </a:solidFill>
                      </a:endParaRPr>
                    </a:p>
                  </a:txBody>
                  <a:tcPr marT="45737" marB="45737">
                    <a:solidFill>
                      <a:srgbClr val="FFFF00"/>
                    </a:solidFill>
                  </a:tcPr>
                </a:tc>
                <a:tc>
                  <a:txBody>
                    <a:bodyPr/>
                    <a:lstStyle/>
                    <a:p>
                      <a:pPr algn="ctr"/>
                      <a:r>
                        <a:rPr lang="en-US" sz="1800" dirty="0" smtClean="0">
                          <a:solidFill>
                            <a:srgbClr val="000000"/>
                          </a:solidFill>
                        </a:rPr>
                        <a:t>Number</a:t>
                      </a:r>
                      <a:endParaRPr lang="en-US" sz="1800" dirty="0">
                        <a:solidFill>
                          <a:srgbClr val="000000"/>
                        </a:solidFill>
                      </a:endParaRPr>
                    </a:p>
                  </a:txBody>
                  <a:tcPr marT="45737" marB="45737">
                    <a:solidFill>
                      <a:srgbClr val="FFFF00"/>
                    </a:solidFill>
                  </a:tcPr>
                </a:tc>
                <a:tc>
                  <a:txBody>
                    <a:bodyPr/>
                    <a:lstStyle/>
                    <a:p>
                      <a:pPr algn="ctr"/>
                      <a:r>
                        <a:rPr lang="en-US" sz="1800" dirty="0" smtClean="0">
                          <a:solidFill>
                            <a:srgbClr val="000000"/>
                          </a:solidFill>
                        </a:rPr>
                        <a:t>Percentage</a:t>
                      </a:r>
                      <a:endParaRPr lang="en-US" sz="1800" dirty="0">
                        <a:solidFill>
                          <a:srgbClr val="000000"/>
                        </a:solidFill>
                      </a:endParaRPr>
                    </a:p>
                  </a:txBody>
                  <a:tcPr marT="45737" marB="45737">
                    <a:solidFill>
                      <a:srgbClr val="FFFF00"/>
                    </a:solidFill>
                  </a:tcPr>
                </a:tc>
              </a:tr>
              <a:tr h="370981">
                <a:tc>
                  <a:txBody>
                    <a:bodyPr/>
                    <a:lstStyle/>
                    <a:p>
                      <a:r>
                        <a:rPr lang="en-US" sz="1800" b="1" dirty="0" smtClean="0"/>
                        <a:t>Subjects*</a:t>
                      </a:r>
                      <a:endParaRPr lang="en-US" sz="1800" b="1" dirty="0"/>
                    </a:p>
                  </a:txBody>
                  <a:tcPr marT="45737" marB="45737">
                    <a:solidFill>
                      <a:srgbClr val="FFFF00"/>
                    </a:solidFill>
                  </a:tcPr>
                </a:tc>
                <a:tc>
                  <a:txBody>
                    <a:bodyPr/>
                    <a:lstStyle/>
                    <a:p>
                      <a:pPr algn="ctr"/>
                      <a:r>
                        <a:rPr lang="en-US" sz="1800" b="1" dirty="0" smtClean="0"/>
                        <a:t>21</a:t>
                      </a:r>
                      <a:endParaRPr lang="en-US" sz="1800" b="1" dirty="0"/>
                    </a:p>
                  </a:txBody>
                  <a:tcPr marT="45737" marB="45737">
                    <a:solidFill>
                      <a:srgbClr val="FFFF00"/>
                    </a:solidFill>
                  </a:tcPr>
                </a:tc>
                <a:tc>
                  <a:txBody>
                    <a:bodyPr/>
                    <a:lstStyle/>
                    <a:p>
                      <a:pPr algn="ctr"/>
                      <a:endParaRPr lang="en-US" sz="1800" b="1" dirty="0"/>
                    </a:p>
                  </a:txBody>
                  <a:tcPr marT="45737" marB="45737">
                    <a:solidFill>
                      <a:srgbClr val="FFFF00"/>
                    </a:solidFill>
                  </a:tcPr>
                </a:tc>
              </a:tr>
              <a:tr h="370981">
                <a:tc>
                  <a:txBody>
                    <a:bodyPr/>
                    <a:lstStyle/>
                    <a:p>
                      <a:r>
                        <a:rPr lang="en-US" sz="1800" b="1" dirty="0" smtClean="0"/>
                        <a:t>Symptoms</a:t>
                      </a:r>
                      <a:endParaRPr lang="en-US" sz="1800" b="1" dirty="0"/>
                    </a:p>
                  </a:txBody>
                  <a:tcPr marT="45737" marB="45737">
                    <a:solidFill>
                      <a:srgbClr val="FFFF00"/>
                    </a:solidFill>
                  </a:tcPr>
                </a:tc>
                <a:tc>
                  <a:txBody>
                    <a:bodyPr/>
                    <a:lstStyle/>
                    <a:p>
                      <a:pPr algn="ctr"/>
                      <a:r>
                        <a:rPr lang="en-US" sz="1800" b="1" dirty="0" smtClean="0"/>
                        <a:t>61</a:t>
                      </a:r>
                      <a:endParaRPr lang="en-US" sz="1800" b="1" dirty="0"/>
                    </a:p>
                  </a:txBody>
                  <a:tcPr marT="45737" marB="45737">
                    <a:solidFill>
                      <a:srgbClr val="FFFF00"/>
                    </a:solidFill>
                  </a:tcPr>
                </a:tc>
                <a:tc>
                  <a:txBody>
                    <a:bodyPr/>
                    <a:lstStyle/>
                    <a:p>
                      <a:pPr algn="ctr"/>
                      <a:endParaRPr lang="en-US" sz="1800" b="1" dirty="0"/>
                    </a:p>
                  </a:txBody>
                  <a:tcPr marT="45737" marB="45737">
                    <a:solidFill>
                      <a:srgbClr val="FFFF00"/>
                    </a:solidFill>
                  </a:tcPr>
                </a:tc>
              </a:tr>
              <a:tr h="370981">
                <a:tc gridSpan="3">
                  <a:txBody>
                    <a:bodyPr/>
                    <a:lstStyle/>
                    <a:p>
                      <a:r>
                        <a:rPr lang="en-US" sz="1800" b="1" dirty="0" smtClean="0"/>
                        <a:t>Patients</a:t>
                      </a:r>
                      <a:r>
                        <a:rPr lang="en-US" sz="1800" b="1" baseline="0" dirty="0" smtClean="0"/>
                        <a:t> with:</a:t>
                      </a:r>
                      <a:endParaRPr lang="en-US" sz="1800" b="1" dirty="0"/>
                    </a:p>
                  </a:txBody>
                  <a:tcPr marT="45737" marB="45737">
                    <a:solidFill>
                      <a:srgbClr val="FFFF00"/>
                    </a:solidFill>
                  </a:tcPr>
                </a:tc>
                <a:tc hMerge="1">
                  <a:txBody>
                    <a:bodyPr/>
                    <a:lstStyle/>
                    <a:p>
                      <a:endParaRPr lang="en-US"/>
                    </a:p>
                  </a:txBody>
                  <a:tcPr/>
                </a:tc>
                <a:tc hMerge="1">
                  <a:txBody>
                    <a:bodyPr/>
                    <a:lstStyle/>
                    <a:p>
                      <a:endParaRPr lang="en-US"/>
                    </a:p>
                  </a:txBody>
                  <a:tcPr/>
                </a:tc>
              </a:tr>
              <a:tr h="370981">
                <a:tc>
                  <a:txBody>
                    <a:bodyPr/>
                    <a:lstStyle/>
                    <a:p>
                      <a:pPr lvl="1"/>
                      <a:r>
                        <a:rPr lang="en-US" sz="1800" dirty="0" smtClean="0"/>
                        <a:t>1 symptom</a:t>
                      </a:r>
                      <a:endParaRPr lang="en-US" sz="1800" dirty="0"/>
                    </a:p>
                  </a:txBody>
                  <a:tcPr marT="45737" marB="45737">
                    <a:solidFill>
                      <a:srgbClr val="FFFF00"/>
                    </a:solidFill>
                  </a:tcPr>
                </a:tc>
                <a:tc>
                  <a:txBody>
                    <a:bodyPr/>
                    <a:lstStyle/>
                    <a:p>
                      <a:pPr algn="ctr"/>
                      <a:r>
                        <a:rPr lang="en-US" sz="1800" dirty="0" smtClean="0"/>
                        <a:t>4</a:t>
                      </a:r>
                      <a:endParaRPr lang="en-US" sz="1800" dirty="0"/>
                    </a:p>
                  </a:txBody>
                  <a:tcPr marT="45737" marB="45737">
                    <a:solidFill>
                      <a:srgbClr val="FFFF00"/>
                    </a:solidFill>
                  </a:tcPr>
                </a:tc>
                <a:tc>
                  <a:txBody>
                    <a:bodyPr/>
                    <a:lstStyle/>
                    <a:p>
                      <a:pPr algn="ctr"/>
                      <a:r>
                        <a:rPr lang="en-US" sz="1800" dirty="0" smtClean="0"/>
                        <a:t>19</a:t>
                      </a:r>
                      <a:endParaRPr lang="en-US" sz="1800" dirty="0"/>
                    </a:p>
                  </a:txBody>
                  <a:tcPr marT="45737" marB="45737">
                    <a:solidFill>
                      <a:srgbClr val="FFFF00"/>
                    </a:solidFill>
                  </a:tcPr>
                </a:tc>
              </a:tr>
              <a:tr h="370981">
                <a:tc>
                  <a:txBody>
                    <a:bodyPr/>
                    <a:lstStyle/>
                    <a:p>
                      <a:pPr lvl="1"/>
                      <a:r>
                        <a:rPr lang="en-US" sz="1800" dirty="0" smtClean="0"/>
                        <a:t>2 symptoms</a:t>
                      </a:r>
                      <a:endParaRPr lang="en-US" sz="1800" dirty="0"/>
                    </a:p>
                  </a:txBody>
                  <a:tcPr marT="45737" marB="45737">
                    <a:solidFill>
                      <a:srgbClr val="FFFF00"/>
                    </a:solidFill>
                  </a:tcPr>
                </a:tc>
                <a:tc>
                  <a:txBody>
                    <a:bodyPr/>
                    <a:lstStyle/>
                    <a:p>
                      <a:pPr algn="ctr"/>
                      <a:r>
                        <a:rPr lang="en-US" sz="1800" dirty="0" smtClean="0"/>
                        <a:t>5</a:t>
                      </a:r>
                      <a:endParaRPr lang="en-US" sz="1800" dirty="0"/>
                    </a:p>
                  </a:txBody>
                  <a:tcPr marT="45737" marB="45737">
                    <a:solidFill>
                      <a:srgbClr val="FFFF00"/>
                    </a:solidFill>
                  </a:tcPr>
                </a:tc>
                <a:tc>
                  <a:txBody>
                    <a:bodyPr/>
                    <a:lstStyle/>
                    <a:p>
                      <a:pPr algn="ctr"/>
                      <a:r>
                        <a:rPr lang="en-US" sz="1800" dirty="0" smtClean="0"/>
                        <a:t>24</a:t>
                      </a:r>
                      <a:endParaRPr lang="en-US" sz="1800" dirty="0"/>
                    </a:p>
                  </a:txBody>
                  <a:tcPr marT="45737" marB="45737">
                    <a:solidFill>
                      <a:srgbClr val="FFFF00"/>
                    </a:solidFill>
                  </a:tcPr>
                </a:tc>
              </a:tr>
              <a:tr h="370981">
                <a:tc>
                  <a:txBody>
                    <a:bodyPr/>
                    <a:lstStyle/>
                    <a:p>
                      <a:pPr lvl="1"/>
                      <a:r>
                        <a:rPr lang="en-US" sz="1800" dirty="0" smtClean="0"/>
                        <a:t>3 symptoms</a:t>
                      </a:r>
                      <a:endParaRPr lang="en-US" sz="1800" dirty="0"/>
                    </a:p>
                  </a:txBody>
                  <a:tcPr marT="45737" marB="45737">
                    <a:solidFill>
                      <a:srgbClr val="FFFF00"/>
                    </a:solidFill>
                  </a:tcPr>
                </a:tc>
                <a:tc>
                  <a:txBody>
                    <a:bodyPr/>
                    <a:lstStyle/>
                    <a:p>
                      <a:pPr algn="ctr"/>
                      <a:r>
                        <a:rPr lang="en-US" sz="1800" dirty="0" smtClean="0"/>
                        <a:t>3</a:t>
                      </a:r>
                      <a:endParaRPr lang="en-US" sz="1800" dirty="0"/>
                    </a:p>
                  </a:txBody>
                  <a:tcPr marT="45737" marB="45737">
                    <a:solidFill>
                      <a:srgbClr val="FFFF00"/>
                    </a:solidFill>
                  </a:tcPr>
                </a:tc>
                <a:tc>
                  <a:txBody>
                    <a:bodyPr/>
                    <a:lstStyle/>
                    <a:p>
                      <a:pPr algn="ctr"/>
                      <a:r>
                        <a:rPr lang="en-US" sz="1800" dirty="0" smtClean="0"/>
                        <a:t>14</a:t>
                      </a:r>
                      <a:endParaRPr lang="en-US" sz="1800" dirty="0"/>
                    </a:p>
                  </a:txBody>
                  <a:tcPr marT="45737" marB="45737">
                    <a:solidFill>
                      <a:srgbClr val="FFFF00"/>
                    </a:solidFill>
                  </a:tcPr>
                </a:tc>
              </a:tr>
              <a:tr h="370981">
                <a:tc>
                  <a:txBody>
                    <a:bodyPr/>
                    <a:lstStyle/>
                    <a:p>
                      <a:pPr lvl="1"/>
                      <a:r>
                        <a:rPr lang="en-US" sz="1800" dirty="0" smtClean="0"/>
                        <a:t>4 symptoms</a:t>
                      </a:r>
                      <a:endParaRPr lang="en-US" sz="1800" dirty="0"/>
                    </a:p>
                  </a:txBody>
                  <a:tcPr marT="45737" marB="45737">
                    <a:solidFill>
                      <a:srgbClr val="FFFF00"/>
                    </a:solidFill>
                  </a:tcPr>
                </a:tc>
                <a:tc>
                  <a:txBody>
                    <a:bodyPr/>
                    <a:lstStyle/>
                    <a:p>
                      <a:pPr algn="ctr"/>
                      <a:r>
                        <a:rPr lang="en-US" sz="1800" dirty="0" smtClean="0"/>
                        <a:t>7</a:t>
                      </a:r>
                      <a:endParaRPr lang="en-US" sz="1800" dirty="0"/>
                    </a:p>
                  </a:txBody>
                  <a:tcPr marT="45737" marB="45737">
                    <a:solidFill>
                      <a:srgbClr val="FFFF00"/>
                    </a:solidFill>
                  </a:tcPr>
                </a:tc>
                <a:tc>
                  <a:txBody>
                    <a:bodyPr/>
                    <a:lstStyle/>
                    <a:p>
                      <a:pPr algn="ctr"/>
                      <a:r>
                        <a:rPr lang="en-US" sz="1800" dirty="0" smtClean="0"/>
                        <a:t>33</a:t>
                      </a:r>
                      <a:endParaRPr lang="en-US" sz="1800" dirty="0"/>
                    </a:p>
                  </a:txBody>
                  <a:tcPr marT="45737" marB="45737">
                    <a:solidFill>
                      <a:srgbClr val="FFFF00"/>
                    </a:solidFill>
                  </a:tcPr>
                </a:tc>
              </a:tr>
              <a:tr h="370981">
                <a:tc>
                  <a:txBody>
                    <a:bodyPr/>
                    <a:lstStyle/>
                    <a:p>
                      <a:pPr lvl="1"/>
                      <a:r>
                        <a:rPr lang="en-US" sz="1800" dirty="0" smtClean="0"/>
                        <a:t>5 symptoms</a:t>
                      </a:r>
                      <a:endParaRPr lang="en-US" sz="1800" dirty="0"/>
                    </a:p>
                  </a:txBody>
                  <a:tcPr marT="45737" marB="45737">
                    <a:solidFill>
                      <a:srgbClr val="FFFF00"/>
                    </a:solidFill>
                  </a:tcPr>
                </a:tc>
                <a:tc>
                  <a:txBody>
                    <a:bodyPr/>
                    <a:lstStyle/>
                    <a:p>
                      <a:pPr algn="ctr"/>
                      <a:r>
                        <a:rPr lang="en-US" sz="1800" dirty="0" smtClean="0"/>
                        <a:t>2</a:t>
                      </a:r>
                      <a:endParaRPr lang="en-US" sz="1800" dirty="0"/>
                    </a:p>
                  </a:txBody>
                  <a:tcPr marT="45737" marB="45737">
                    <a:solidFill>
                      <a:srgbClr val="FFFF00"/>
                    </a:solidFill>
                  </a:tcPr>
                </a:tc>
                <a:tc>
                  <a:txBody>
                    <a:bodyPr/>
                    <a:lstStyle/>
                    <a:p>
                      <a:pPr algn="ctr"/>
                      <a:r>
                        <a:rPr lang="en-US" sz="1800" dirty="0" smtClean="0"/>
                        <a:t>10</a:t>
                      </a:r>
                      <a:endParaRPr lang="en-US" sz="1800" dirty="0"/>
                    </a:p>
                  </a:txBody>
                  <a:tcPr marT="45737" marB="45737">
                    <a:solidFill>
                      <a:srgbClr val="FFFF00"/>
                    </a:solidFill>
                  </a:tcPr>
                </a:tc>
              </a:tr>
            </a:tbl>
          </a:graphicData>
        </a:graphic>
      </p:graphicFrame>
      <p:sp>
        <p:nvSpPr>
          <p:cNvPr id="67628" name="TextBox 4"/>
          <p:cNvSpPr txBox="1">
            <a:spLocks noChangeArrowheads="1"/>
          </p:cNvSpPr>
          <p:nvPr/>
        </p:nvSpPr>
        <p:spPr bwMode="auto">
          <a:xfrm>
            <a:off x="2209800" y="5562600"/>
            <a:ext cx="4800600"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*-Healthy volunteers with no pre-existing back pain or problems.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Immediate Symptoms</a:t>
            </a:r>
            <a:endParaRPr lang="en-US" dirty="0"/>
          </a:p>
        </p:txBody>
      </p:sp>
      <p:graphicFrame>
        <p:nvGraphicFramePr>
          <p:cNvPr id="4" name="Content Placeholder 3"/>
          <p:cNvGraphicFramePr>
            <a:graphicFrameLocks noGrp="1"/>
          </p:cNvGraphicFramePr>
          <p:nvPr>
            <p:ph idx="1"/>
          </p:nvPr>
        </p:nvGraphicFramePr>
        <p:xfrm>
          <a:off x="838200" y="1524000"/>
          <a:ext cx="6781800" cy="5191130"/>
        </p:xfrm>
        <a:graphic>
          <a:graphicData uri="http://schemas.openxmlformats.org/drawingml/2006/table">
            <a:tbl>
              <a:tblPr firstRow="1" bandRow="1">
                <a:tableStyleId>{5C22544A-7EE6-4342-B048-85BDC9FD1C3A}</a:tableStyleId>
              </a:tblPr>
              <a:tblGrid>
                <a:gridCol w="2743200"/>
                <a:gridCol w="1371600"/>
                <a:gridCol w="2667000"/>
              </a:tblGrid>
              <a:tr h="370795">
                <a:tc>
                  <a:txBody>
                    <a:bodyPr/>
                    <a:lstStyle/>
                    <a:p>
                      <a:pPr algn="ctr"/>
                      <a:r>
                        <a:rPr lang="en-US" sz="1800" dirty="0" smtClean="0">
                          <a:solidFill>
                            <a:schemeClr val="tx1"/>
                          </a:solidFill>
                        </a:rPr>
                        <a:t>Symptom</a:t>
                      </a:r>
                      <a:endParaRPr lang="en-US" sz="1800" dirty="0">
                        <a:solidFill>
                          <a:schemeClr val="tx1"/>
                        </a:solidFill>
                      </a:endParaRPr>
                    </a:p>
                  </a:txBody>
                  <a:tcPr marT="45714" marB="45714">
                    <a:solidFill>
                      <a:srgbClr val="FFFF00"/>
                    </a:solidFill>
                  </a:tcPr>
                </a:tc>
                <a:tc>
                  <a:txBody>
                    <a:bodyPr/>
                    <a:lstStyle/>
                    <a:p>
                      <a:pPr algn="ctr"/>
                      <a:r>
                        <a:rPr lang="en-US" sz="1800" dirty="0" smtClean="0">
                          <a:solidFill>
                            <a:schemeClr val="tx1"/>
                          </a:solidFill>
                        </a:rPr>
                        <a:t>Number</a:t>
                      </a:r>
                      <a:endParaRPr lang="en-US" sz="1800" dirty="0">
                        <a:solidFill>
                          <a:schemeClr val="tx1"/>
                        </a:solidFill>
                      </a:endParaRPr>
                    </a:p>
                  </a:txBody>
                  <a:tcPr marT="45714" marB="45714">
                    <a:solidFill>
                      <a:srgbClr val="FFFF00"/>
                    </a:solidFill>
                  </a:tcPr>
                </a:tc>
                <a:tc>
                  <a:txBody>
                    <a:bodyPr/>
                    <a:lstStyle/>
                    <a:p>
                      <a:pPr algn="ctr"/>
                      <a:r>
                        <a:rPr lang="en-US" sz="1800" dirty="0" smtClean="0">
                          <a:solidFill>
                            <a:schemeClr val="tx1"/>
                          </a:solidFill>
                        </a:rPr>
                        <a:t>Percentage</a:t>
                      </a:r>
                      <a:endParaRPr lang="en-US" sz="1800" dirty="0">
                        <a:solidFill>
                          <a:schemeClr val="tx1"/>
                        </a:solidFill>
                      </a:endParaRPr>
                    </a:p>
                  </a:txBody>
                  <a:tcPr marT="45714" marB="45714">
                    <a:solidFill>
                      <a:srgbClr val="FFFF00"/>
                    </a:solidFill>
                  </a:tcPr>
                </a:tc>
              </a:tr>
              <a:tr h="370795">
                <a:tc>
                  <a:txBody>
                    <a:bodyPr/>
                    <a:lstStyle/>
                    <a:p>
                      <a:r>
                        <a:rPr lang="en-US" sz="1800" b="1" dirty="0" smtClean="0">
                          <a:solidFill>
                            <a:srgbClr val="000000"/>
                          </a:solidFill>
                        </a:rPr>
                        <a:t>Immediate Symptoms</a:t>
                      </a:r>
                      <a:endParaRPr lang="en-US" sz="1800" b="1" dirty="0">
                        <a:solidFill>
                          <a:srgbClr val="000000"/>
                        </a:solidFill>
                      </a:endParaRPr>
                    </a:p>
                  </a:txBody>
                  <a:tcPr marT="45714" marB="45714">
                    <a:solidFill>
                      <a:srgbClr val="FFFF00"/>
                    </a:solidFill>
                  </a:tcPr>
                </a:tc>
                <a:tc>
                  <a:txBody>
                    <a:bodyPr/>
                    <a:lstStyle/>
                    <a:p>
                      <a:pPr algn="ctr"/>
                      <a:r>
                        <a:rPr lang="en-US" sz="1800" b="1" dirty="0" smtClean="0">
                          <a:solidFill>
                            <a:srgbClr val="000000"/>
                          </a:solidFill>
                        </a:rPr>
                        <a:t>21</a:t>
                      </a:r>
                      <a:endParaRPr lang="en-US" sz="1800" b="1" dirty="0">
                        <a:solidFill>
                          <a:srgbClr val="000000"/>
                        </a:solidFill>
                      </a:endParaRPr>
                    </a:p>
                  </a:txBody>
                  <a:tcPr marT="45714" marB="45714">
                    <a:solidFill>
                      <a:srgbClr val="FFFF00"/>
                    </a:solidFill>
                  </a:tcPr>
                </a:tc>
                <a:tc>
                  <a:txBody>
                    <a:bodyPr/>
                    <a:lstStyle/>
                    <a:p>
                      <a:pPr algn="ctr"/>
                      <a:r>
                        <a:rPr lang="en-US" sz="1800" b="1" dirty="0" smtClean="0">
                          <a:solidFill>
                            <a:srgbClr val="000000"/>
                          </a:solidFill>
                        </a:rPr>
                        <a:t>100</a:t>
                      </a:r>
                      <a:endParaRPr lang="en-US" sz="1800" b="1" dirty="0">
                        <a:solidFill>
                          <a:srgbClr val="000000"/>
                        </a:solidFill>
                      </a:endParaRPr>
                    </a:p>
                  </a:txBody>
                  <a:tcPr marT="45714" marB="45714">
                    <a:solidFill>
                      <a:srgbClr val="FFFF00"/>
                    </a:solidFill>
                  </a:tcPr>
                </a:tc>
              </a:tr>
              <a:tr h="370795">
                <a:tc>
                  <a:txBody>
                    <a:bodyPr/>
                    <a:lstStyle/>
                    <a:p>
                      <a:r>
                        <a:rPr lang="en-US" sz="1800" b="1" dirty="0" smtClean="0">
                          <a:solidFill>
                            <a:srgbClr val="000000"/>
                          </a:solidFill>
                        </a:rPr>
                        <a:t>Number of Symptoms</a:t>
                      </a:r>
                      <a:endParaRPr lang="en-US" sz="1800" b="1" dirty="0">
                        <a:solidFill>
                          <a:srgbClr val="000000"/>
                        </a:solidFill>
                      </a:endParaRPr>
                    </a:p>
                  </a:txBody>
                  <a:tcPr marT="45714" marB="45714">
                    <a:solidFill>
                      <a:srgbClr val="FFFF00"/>
                    </a:solidFill>
                  </a:tcPr>
                </a:tc>
                <a:tc>
                  <a:txBody>
                    <a:bodyPr/>
                    <a:lstStyle/>
                    <a:p>
                      <a:pPr algn="ctr"/>
                      <a:r>
                        <a:rPr lang="en-US" sz="1800" b="1" dirty="0" smtClean="0">
                          <a:solidFill>
                            <a:srgbClr val="000000"/>
                          </a:solidFill>
                        </a:rPr>
                        <a:t>49</a:t>
                      </a:r>
                      <a:endParaRPr lang="en-US" sz="1800" b="1" dirty="0">
                        <a:solidFill>
                          <a:srgbClr val="000000"/>
                        </a:solidFill>
                      </a:endParaRPr>
                    </a:p>
                  </a:txBody>
                  <a:tcPr marT="45714" marB="45714">
                    <a:solidFill>
                      <a:srgbClr val="FFFF00"/>
                    </a:solidFill>
                  </a:tcPr>
                </a:tc>
                <a:tc>
                  <a:txBody>
                    <a:bodyPr/>
                    <a:lstStyle/>
                    <a:p>
                      <a:pPr algn="ctr"/>
                      <a:endParaRPr lang="en-US" sz="1800" b="1" dirty="0">
                        <a:solidFill>
                          <a:srgbClr val="000000"/>
                        </a:solidFill>
                      </a:endParaRPr>
                    </a:p>
                  </a:txBody>
                  <a:tcPr marT="45714" marB="45714">
                    <a:solidFill>
                      <a:srgbClr val="FFFF00"/>
                    </a:solidFill>
                  </a:tcPr>
                </a:tc>
              </a:tr>
              <a:tr h="370795">
                <a:tc>
                  <a:txBody>
                    <a:bodyPr/>
                    <a:lstStyle/>
                    <a:p>
                      <a:r>
                        <a:rPr lang="en-US" sz="1800" dirty="0" smtClean="0">
                          <a:solidFill>
                            <a:schemeClr val="tx1"/>
                          </a:solidFill>
                        </a:rPr>
                        <a:t>Occipital pain</a:t>
                      </a:r>
                      <a:endParaRPr lang="en-US" sz="1800" dirty="0">
                        <a:solidFill>
                          <a:schemeClr val="tx1"/>
                        </a:solidFill>
                      </a:endParaRPr>
                    </a:p>
                  </a:txBody>
                  <a:tcPr marT="45714" marB="45714">
                    <a:solidFill>
                      <a:srgbClr val="FFFF00"/>
                    </a:solidFill>
                  </a:tcPr>
                </a:tc>
                <a:tc>
                  <a:txBody>
                    <a:bodyPr/>
                    <a:lstStyle/>
                    <a:p>
                      <a:pPr algn="ctr"/>
                      <a:r>
                        <a:rPr lang="en-US" sz="1800" dirty="0" smtClean="0">
                          <a:solidFill>
                            <a:schemeClr val="tx1"/>
                          </a:solidFill>
                        </a:rPr>
                        <a:t>16</a:t>
                      </a:r>
                      <a:endParaRPr lang="en-US" sz="1800" dirty="0">
                        <a:solidFill>
                          <a:schemeClr val="tx1"/>
                        </a:solidFill>
                      </a:endParaRPr>
                    </a:p>
                  </a:txBody>
                  <a:tcPr marT="45714" marB="45714">
                    <a:solidFill>
                      <a:srgbClr val="FFFF00"/>
                    </a:solidFill>
                  </a:tcPr>
                </a:tc>
                <a:tc>
                  <a:txBody>
                    <a:bodyPr/>
                    <a:lstStyle/>
                    <a:p>
                      <a:pPr algn="ctr"/>
                      <a:r>
                        <a:rPr lang="en-US" sz="1800" dirty="0" smtClean="0">
                          <a:solidFill>
                            <a:schemeClr val="tx1"/>
                          </a:solidFill>
                        </a:rPr>
                        <a:t>72</a:t>
                      </a:r>
                      <a:endParaRPr lang="en-US" sz="1800" dirty="0">
                        <a:solidFill>
                          <a:schemeClr val="tx1"/>
                        </a:solidFill>
                      </a:endParaRPr>
                    </a:p>
                  </a:txBody>
                  <a:tcPr marT="45714" marB="45714">
                    <a:solidFill>
                      <a:srgbClr val="FFFF00"/>
                    </a:solidFill>
                  </a:tcPr>
                </a:tc>
              </a:tr>
              <a:tr h="370795">
                <a:tc>
                  <a:txBody>
                    <a:bodyPr/>
                    <a:lstStyle/>
                    <a:p>
                      <a:r>
                        <a:rPr lang="en-US" sz="1800" dirty="0" smtClean="0"/>
                        <a:t>Sacral pain</a:t>
                      </a:r>
                      <a:endParaRPr lang="en-US" sz="1800" dirty="0"/>
                    </a:p>
                  </a:txBody>
                  <a:tcPr marT="45714" marB="45714">
                    <a:solidFill>
                      <a:srgbClr val="FFFF00"/>
                    </a:solidFill>
                  </a:tcPr>
                </a:tc>
                <a:tc>
                  <a:txBody>
                    <a:bodyPr/>
                    <a:lstStyle/>
                    <a:p>
                      <a:pPr algn="ctr"/>
                      <a:r>
                        <a:rPr lang="en-US" sz="1800" dirty="0" smtClean="0"/>
                        <a:t>9</a:t>
                      </a:r>
                      <a:endParaRPr lang="en-US" sz="1800" dirty="0"/>
                    </a:p>
                  </a:txBody>
                  <a:tcPr marT="45714" marB="45714">
                    <a:solidFill>
                      <a:srgbClr val="FFFF00"/>
                    </a:solidFill>
                  </a:tcPr>
                </a:tc>
                <a:tc>
                  <a:txBody>
                    <a:bodyPr/>
                    <a:lstStyle/>
                    <a:p>
                      <a:pPr algn="ctr"/>
                      <a:r>
                        <a:rPr lang="en-US" sz="1800" dirty="0" smtClean="0"/>
                        <a:t>43</a:t>
                      </a:r>
                      <a:endParaRPr lang="en-US" sz="1800" dirty="0"/>
                    </a:p>
                  </a:txBody>
                  <a:tcPr marT="45714" marB="45714">
                    <a:solidFill>
                      <a:srgbClr val="FFFF00"/>
                    </a:solidFill>
                  </a:tcPr>
                </a:tc>
              </a:tr>
              <a:tr h="370795">
                <a:tc>
                  <a:txBody>
                    <a:bodyPr/>
                    <a:lstStyle/>
                    <a:p>
                      <a:r>
                        <a:rPr lang="en-US" sz="1800" dirty="0" smtClean="0"/>
                        <a:t>Lumbosacral pain</a:t>
                      </a:r>
                      <a:endParaRPr lang="en-US" sz="1800" dirty="0"/>
                    </a:p>
                  </a:txBody>
                  <a:tcPr marT="45714" marB="45714">
                    <a:solidFill>
                      <a:srgbClr val="FFFF00"/>
                    </a:solidFill>
                  </a:tcPr>
                </a:tc>
                <a:tc>
                  <a:txBody>
                    <a:bodyPr/>
                    <a:lstStyle/>
                    <a:p>
                      <a:pPr algn="ctr"/>
                      <a:r>
                        <a:rPr lang="en-US" sz="1800" dirty="0" smtClean="0"/>
                        <a:t>7</a:t>
                      </a:r>
                      <a:endParaRPr lang="en-US" sz="1800" dirty="0"/>
                    </a:p>
                  </a:txBody>
                  <a:tcPr marT="45714" marB="45714">
                    <a:solidFill>
                      <a:srgbClr val="FFFF00"/>
                    </a:solidFill>
                  </a:tcPr>
                </a:tc>
                <a:tc>
                  <a:txBody>
                    <a:bodyPr/>
                    <a:lstStyle/>
                    <a:p>
                      <a:pPr algn="ctr"/>
                      <a:r>
                        <a:rPr lang="en-US" sz="1800" dirty="0" smtClean="0"/>
                        <a:t>33</a:t>
                      </a:r>
                      <a:endParaRPr lang="en-US" sz="1800" dirty="0"/>
                    </a:p>
                  </a:txBody>
                  <a:tcPr marT="45714" marB="45714">
                    <a:solidFill>
                      <a:srgbClr val="FFFF00"/>
                    </a:solidFill>
                  </a:tcPr>
                </a:tc>
              </a:tr>
              <a:tr h="370795">
                <a:tc>
                  <a:txBody>
                    <a:bodyPr/>
                    <a:lstStyle/>
                    <a:p>
                      <a:r>
                        <a:rPr lang="en-US" sz="1800" dirty="0" smtClean="0"/>
                        <a:t>Mandible pain</a:t>
                      </a:r>
                      <a:endParaRPr lang="en-US" sz="1800" dirty="0"/>
                    </a:p>
                  </a:txBody>
                  <a:tcPr marT="45714" marB="45714">
                    <a:solidFill>
                      <a:srgbClr val="FFFF00"/>
                    </a:solidFill>
                  </a:tcPr>
                </a:tc>
                <a:tc>
                  <a:txBody>
                    <a:bodyPr/>
                    <a:lstStyle/>
                    <a:p>
                      <a:pPr algn="ctr"/>
                      <a:r>
                        <a:rPr lang="en-US" sz="1800" dirty="0" smtClean="0"/>
                        <a:t>7</a:t>
                      </a:r>
                      <a:endParaRPr lang="en-US" sz="1800" dirty="0"/>
                    </a:p>
                  </a:txBody>
                  <a:tcPr marT="45714" marB="45714">
                    <a:solidFill>
                      <a:srgbClr val="FFFF00"/>
                    </a:solidFill>
                  </a:tcPr>
                </a:tc>
                <a:tc>
                  <a:txBody>
                    <a:bodyPr/>
                    <a:lstStyle/>
                    <a:p>
                      <a:pPr algn="ctr"/>
                      <a:r>
                        <a:rPr lang="en-US" sz="1800" dirty="0" smtClean="0"/>
                        <a:t>33</a:t>
                      </a:r>
                      <a:endParaRPr lang="en-US" sz="1800" dirty="0"/>
                    </a:p>
                  </a:txBody>
                  <a:tcPr marT="45714" marB="45714">
                    <a:solidFill>
                      <a:srgbClr val="FFFF00"/>
                    </a:solidFill>
                  </a:tcPr>
                </a:tc>
              </a:tr>
              <a:tr h="370795">
                <a:tc>
                  <a:txBody>
                    <a:bodyPr/>
                    <a:lstStyle/>
                    <a:p>
                      <a:r>
                        <a:rPr lang="en-US" sz="1800" dirty="0" smtClean="0"/>
                        <a:t>Scapular pain</a:t>
                      </a:r>
                      <a:endParaRPr lang="en-US" sz="1800" dirty="0"/>
                    </a:p>
                  </a:txBody>
                  <a:tcPr marT="45714" marB="45714">
                    <a:solidFill>
                      <a:srgbClr val="FFFF00"/>
                    </a:solidFill>
                  </a:tcPr>
                </a:tc>
                <a:tc>
                  <a:txBody>
                    <a:bodyPr/>
                    <a:lstStyle/>
                    <a:p>
                      <a:pPr algn="ctr"/>
                      <a:r>
                        <a:rPr lang="en-US" sz="1800" dirty="0" smtClean="0"/>
                        <a:t>3</a:t>
                      </a:r>
                      <a:endParaRPr lang="en-US" sz="1800" dirty="0"/>
                    </a:p>
                  </a:txBody>
                  <a:tcPr marT="45714" marB="45714">
                    <a:solidFill>
                      <a:srgbClr val="FFFF00"/>
                    </a:solidFill>
                  </a:tcPr>
                </a:tc>
                <a:tc>
                  <a:txBody>
                    <a:bodyPr/>
                    <a:lstStyle/>
                    <a:p>
                      <a:pPr algn="ctr"/>
                      <a:r>
                        <a:rPr lang="en-US" sz="1800" dirty="0" smtClean="0"/>
                        <a:t>14</a:t>
                      </a:r>
                      <a:endParaRPr lang="en-US" sz="1800" dirty="0"/>
                    </a:p>
                  </a:txBody>
                  <a:tcPr marT="45714" marB="45714">
                    <a:solidFill>
                      <a:srgbClr val="FFFF00"/>
                    </a:solidFill>
                  </a:tcPr>
                </a:tc>
              </a:tr>
              <a:tr h="370795">
                <a:tc>
                  <a:txBody>
                    <a:bodyPr/>
                    <a:lstStyle/>
                    <a:p>
                      <a:r>
                        <a:rPr lang="en-US" sz="1800" dirty="0" smtClean="0"/>
                        <a:t>Heel pain</a:t>
                      </a:r>
                      <a:endParaRPr lang="en-US" sz="1800" dirty="0"/>
                    </a:p>
                  </a:txBody>
                  <a:tcPr marT="45714" marB="45714">
                    <a:solidFill>
                      <a:srgbClr val="FFFF00"/>
                    </a:solidFill>
                  </a:tcPr>
                </a:tc>
                <a:tc>
                  <a:txBody>
                    <a:bodyPr/>
                    <a:lstStyle/>
                    <a:p>
                      <a:pPr algn="ctr"/>
                      <a:r>
                        <a:rPr lang="en-US" sz="1800" dirty="0" smtClean="0"/>
                        <a:t>2</a:t>
                      </a:r>
                      <a:endParaRPr lang="en-US" sz="1800" dirty="0"/>
                    </a:p>
                  </a:txBody>
                  <a:tcPr marT="45714" marB="45714">
                    <a:solidFill>
                      <a:srgbClr val="FFFF00"/>
                    </a:solidFill>
                  </a:tcPr>
                </a:tc>
                <a:tc>
                  <a:txBody>
                    <a:bodyPr/>
                    <a:lstStyle/>
                    <a:p>
                      <a:pPr algn="ctr"/>
                      <a:r>
                        <a:rPr lang="en-US" sz="1800" dirty="0" smtClean="0"/>
                        <a:t>10</a:t>
                      </a:r>
                      <a:endParaRPr lang="en-US" sz="1800" dirty="0"/>
                    </a:p>
                  </a:txBody>
                  <a:tcPr marT="45714" marB="45714">
                    <a:solidFill>
                      <a:srgbClr val="FFFF00"/>
                    </a:solidFill>
                  </a:tcPr>
                </a:tc>
              </a:tr>
              <a:tr h="370795">
                <a:tc>
                  <a:txBody>
                    <a:bodyPr/>
                    <a:lstStyle/>
                    <a:p>
                      <a:r>
                        <a:rPr lang="en-US" sz="1800" dirty="0" smtClean="0"/>
                        <a:t>Buttock pain</a:t>
                      </a:r>
                      <a:endParaRPr lang="en-US" sz="1800" dirty="0"/>
                    </a:p>
                  </a:txBody>
                  <a:tcPr marT="45714" marB="45714">
                    <a:solidFill>
                      <a:srgbClr val="FFFF00"/>
                    </a:solidFill>
                  </a:tcPr>
                </a:tc>
                <a:tc>
                  <a:txBody>
                    <a:bodyPr/>
                    <a:lstStyle/>
                    <a:p>
                      <a:pPr algn="ctr"/>
                      <a:r>
                        <a:rPr lang="en-US" sz="1800" dirty="0" smtClean="0"/>
                        <a:t>1</a:t>
                      </a:r>
                      <a:endParaRPr lang="en-US" sz="1800" dirty="0"/>
                    </a:p>
                  </a:txBody>
                  <a:tcPr marT="45714" marB="45714">
                    <a:solidFill>
                      <a:srgbClr val="FFFF00"/>
                    </a:solidFill>
                  </a:tcPr>
                </a:tc>
                <a:tc>
                  <a:txBody>
                    <a:bodyPr/>
                    <a:lstStyle/>
                    <a:p>
                      <a:pPr algn="ctr"/>
                      <a:r>
                        <a:rPr lang="en-US" sz="1800" dirty="0" smtClean="0"/>
                        <a:t>5</a:t>
                      </a:r>
                      <a:endParaRPr lang="en-US" sz="1800" dirty="0"/>
                    </a:p>
                  </a:txBody>
                  <a:tcPr marT="45714" marB="45714">
                    <a:solidFill>
                      <a:srgbClr val="FFFF00"/>
                    </a:solidFill>
                  </a:tcPr>
                </a:tc>
              </a:tr>
              <a:tr h="370795">
                <a:tc>
                  <a:txBody>
                    <a:bodyPr/>
                    <a:lstStyle/>
                    <a:p>
                      <a:r>
                        <a:rPr lang="en-US" sz="1800" dirty="0" smtClean="0"/>
                        <a:t>Chondrocostal pain</a:t>
                      </a:r>
                      <a:endParaRPr lang="en-US" sz="1800" dirty="0"/>
                    </a:p>
                  </a:txBody>
                  <a:tcPr marT="45714" marB="45714">
                    <a:solidFill>
                      <a:srgbClr val="FFFF00"/>
                    </a:solidFill>
                  </a:tcPr>
                </a:tc>
                <a:tc>
                  <a:txBody>
                    <a:bodyPr/>
                    <a:lstStyle/>
                    <a:p>
                      <a:pPr algn="ctr"/>
                      <a:r>
                        <a:rPr lang="en-US" sz="1800" dirty="0" smtClean="0"/>
                        <a:t>1</a:t>
                      </a:r>
                      <a:endParaRPr lang="en-US" sz="1800" dirty="0"/>
                    </a:p>
                  </a:txBody>
                  <a:tcPr marT="45714" marB="45714">
                    <a:solidFill>
                      <a:srgbClr val="FFFF00"/>
                    </a:solidFill>
                  </a:tcPr>
                </a:tc>
                <a:tc>
                  <a:txBody>
                    <a:bodyPr/>
                    <a:lstStyle/>
                    <a:p>
                      <a:pPr algn="ctr"/>
                      <a:r>
                        <a:rPr lang="en-US" sz="1800" dirty="0" smtClean="0"/>
                        <a:t>5</a:t>
                      </a:r>
                      <a:endParaRPr lang="en-US" sz="1800" dirty="0"/>
                    </a:p>
                  </a:txBody>
                  <a:tcPr marT="45714" marB="45714">
                    <a:solidFill>
                      <a:srgbClr val="FFFF00"/>
                    </a:solidFill>
                  </a:tcPr>
                </a:tc>
              </a:tr>
              <a:tr h="370795">
                <a:tc>
                  <a:txBody>
                    <a:bodyPr/>
                    <a:lstStyle/>
                    <a:p>
                      <a:r>
                        <a:rPr lang="en-US" sz="1800" dirty="0" smtClean="0"/>
                        <a:t>Shoulder pain</a:t>
                      </a:r>
                      <a:endParaRPr lang="en-US" sz="1800" dirty="0"/>
                    </a:p>
                  </a:txBody>
                  <a:tcPr marT="45714" marB="45714">
                    <a:solidFill>
                      <a:srgbClr val="FFFF00"/>
                    </a:solidFill>
                  </a:tcPr>
                </a:tc>
                <a:tc>
                  <a:txBody>
                    <a:bodyPr/>
                    <a:lstStyle/>
                    <a:p>
                      <a:pPr algn="ctr"/>
                      <a:r>
                        <a:rPr lang="en-US" sz="1800" dirty="0" smtClean="0"/>
                        <a:t>1</a:t>
                      </a:r>
                      <a:endParaRPr lang="en-US" sz="1800" dirty="0"/>
                    </a:p>
                  </a:txBody>
                  <a:tcPr marT="45714" marB="45714">
                    <a:solidFill>
                      <a:srgbClr val="FFFF00"/>
                    </a:solidFill>
                  </a:tcPr>
                </a:tc>
                <a:tc>
                  <a:txBody>
                    <a:bodyPr/>
                    <a:lstStyle/>
                    <a:p>
                      <a:pPr algn="ctr"/>
                      <a:r>
                        <a:rPr lang="en-US" sz="1800" dirty="0" smtClean="0"/>
                        <a:t>5</a:t>
                      </a:r>
                      <a:endParaRPr lang="en-US" sz="1800" dirty="0"/>
                    </a:p>
                  </a:txBody>
                  <a:tcPr marT="45714" marB="45714">
                    <a:solidFill>
                      <a:srgbClr val="FFFF00"/>
                    </a:solidFill>
                  </a:tcPr>
                </a:tc>
              </a:tr>
              <a:tr h="370795">
                <a:tc>
                  <a:txBody>
                    <a:bodyPr/>
                    <a:lstStyle/>
                    <a:p>
                      <a:r>
                        <a:rPr lang="en-US" sz="1800" dirty="0" smtClean="0"/>
                        <a:t>Panic</a:t>
                      </a:r>
                      <a:endParaRPr lang="en-US" sz="1800" dirty="0"/>
                    </a:p>
                  </a:txBody>
                  <a:tcPr marT="45714" marB="45714">
                    <a:solidFill>
                      <a:srgbClr val="FFFF00"/>
                    </a:solidFill>
                  </a:tcPr>
                </a:tc>
                <a:tc>
                  <a:txBody>
                    <a:bodyPr/>
                    <a:lstStyle/>
                    <a:p>
                      <a:pPr algn="ctr"/>
                      <a:r>
                        <a:rPr lang="en-US" sz="1800" dirty="0" smtClean="0"/>
                        <a:t>1</a:t>
                      </a:r>
                      <a:endParaRPr lang="en-US" sz="1800" dirty="0"/>
                    </a:p>
                  </a:txBody>
                  <a:tcPr marT="45714" marB="45714">
                    <a:solidFill>
                      <a:srgbClr val="FFFF00"/>
                    </a:solidFill>
                  </a:tcPr>
                </a:tc>
                <a:tc>
                  <a:txBody>
                    <a:bodyPr/>
                    <a:lstStyle/>
                    <a:p>
                      <a:pPr algn="ctr"/>
                      <a:r>
                        <a:rPr lang="en-US" sz="1800" dirty="0" smtClean="0"/>
                        <a:t>5</a:t>
                      </a:r>
                      <a:endParaRPr lang="en-US" sz="1800" dirty="0"/>
                    </a:p>
                  </a:txBody>
                  <a:tcPr marT="45714" marB="45714">
                    <a:solidFill>
                      <a:srgbClr val="FFFF00"/>
                    </a:solidFill>
                  </a:tcPr>
                </a:tc>
              </a:tr>
              <a:tr h="370795">
                <a:tc>
                  <a:txBody>
                    <a:bodyPr/>
                    <a:lstStyle/>
                    <a:p>
                      <a:r>
                        <a:rPr lang="en-US" sz="1800" dirty="0" smtClean="0"/>
                        <a:t>Nausea</a:t>
                      </a:r>
                      <a:endParaRPr lang="en-US" sz="1800" dirty="0"/>
                    </a:p>
                  </a:txBody>
                  <a:tcPr marT="45714" marB="45714">
                    <a:solidFill>
                      <a:srgbClr val="FFFF00"/>
                    </a:solidFill>
                  </a:tcPr>
                </a:tc>
                <a:tc>
                  <a:txBody>
                    <a:bodyPr/>
                    <a:lstStyle/>
                    <a:p>
                      <a:pPr algn="ctr"/>
                      <a:r>
                        <a:rPr lang="en-US" sz="1800" dirty="0" smtClean="0"/>
                        <a:t>1</a:t>
                      </a:r>
                      <a:endParaRPr lang="en-US" sz="1800" dirty="0"/>
                    </a:p>
                  </a:txBody>
                  <a:tcPr marT="45714" marB="45714">
                    <a:solidFill>
                      <a:srgbClr val="FFFF00"/>
                    </a:solidFill>
                  </a:tcPr>
                </a:tc>
                <a:tc>
                  <a:txBody>
                    <a:bodyPr/>
                    <a:lstStyle/>
                    <a:p>
                      <a:pPr algn="ctr"/>
                      <a:r>
                        <a:rPr lang="en-US" sz="1800" dirty="0" smtClean="0"/>
                        <a:t>5</a:t>
                      </a:r>
                      <a:endParaRPr lang="en-US" sz="1800" dirty="0"/>
                    </a:p>
                  </a:txBody>
                  <a:tcPr marT="45714" marB="45714">
                    <a:solidFill>
                      <a:srgbClr val="FFFF00"/>
                    </a:solidFill>
                  </a:tcPr>
                </a:tc>
              </a:tr>
            </a:tbl>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Delayed Symptoms</a:t>
            </a:r>
            <a:endParaRPr lang="en-US" dirty="0"/>
          </a:p>
        </p:txBody>
      </p:sp>
      <p:graphicFrame>
        <p:nvGraphicFramePr>
          <p:cNvPr id="4" name="Content Placeholder 3"/>
          <p:cNvGraphicFramePr>
            <a:graphicFrameLocks noGrp="1"/>
          </p:cNvGraphicFramePr>
          <p:nvPr>
            <p:ph idx="1"/>
          </p:nvPr>
        </p:nvGraphicFramePr>
        <p:xfrm>
          <a:off x="457200" y="1600200"/>
          <a:ext cx="7543800" cy="3336921"/>
        </p:xfrm>
        <a:graphic>
          <a:graphicData uri="http://schemas.openxmlformats.org/drawingml/2006/table">
            <a:tbl>
              <a:tblPr firstRow="1" bandRow="1">
                <a:tableStyleId>{5C22544A-7EE6-4342-B048-85BDC9FD1C3A}</a:tableStyleId>
              </a:tblPr>
              <a:tblGrid>
                <a:gridCol w="3733800"/>
                <a:gridCol w="1600200"/>
                <a:gridCol w="2209800"/>
              </a:tblGrid>
              <a:tr h="370769">
                <a:tc>
                  <a:txBody>
                    <a:bodyPr/>
                    <a:lstStyle/>
                    <a:p>
                      <a:pPr algn="ctr"/>
                      <a:r>
                        <a:rPr lang="en-US" sz="1800" dirty="0" smtClean="0">
                          <a:solidFill>
                            <a:srgbClr val="000000"/>
                          </a:solidFill>
                        </a:rPr>
                        <a:t>Symptom</a:t>
                      </a:r>
                      <a:endParaRPr lang="en-US" sz="1800" dirty="0">
                        <a:solidFill>
                          <a:srgbClr val="000000"/>
                        </a:solidFill>
                      </a:endParaRPr>
                    </a:p>
                  </a:txBody>
                  <a:tcPr marT="45711" marB="45711">
                    <a:solidFill>
                      <a:srgbClr val="FFFF00"/>
                    </a:solidFill>
                  </a:tcPr>
                </a:tc>
                <a:tc>
                  <a:txBody>
                    <a:bodyPr/>
                    <a:lstStyle/>
                    <a:p>
                      <a:pPr algn="ctr"/>
                      <a:r>
                        <a:rPr lang="en-US" sz="1800" dirty="0" smtClean="0">
                          <a:solidFill>
                            <a:srgbClr val="000000"/>
                          </a:solidFill>
                        </a:rPr>
                        <a:t>Number</a:t>
                      </a:r>
                      <a:endParaRPr lang="en-US" sz="1800" dirty="0">
                        <a:solidFill>
                          <a:srgbClr val="000000"/>
                        </a:solidFill>
                      </a:endParaRPr>
                    </a:p>
                  </a:txBody>
                  <a:tcPr marT="45711" marB="45711">
                    <a:solidFill>
                      <a:srgbClr val="FFFF00"/>
                    </a:solidFill>
                  </a:tcPr>
                </a:tc>
                <a:tc>
                  <a:txBody>
                    <a:bodyPr/>
                    <a:lstStyle/>
                    <a:p>
                      <a:pPr algn="ctr"/>
                      <a:r>
                        <a:rPr lang="en-US" sz="1800" dirty="0" smtClean="0">
                          <a:solidFill>
                            <a:srgbClr val="000000"/>
                          </a:solidFill>
                        </a:rPr>
                        <a:t>Percentage</a:t>
                      </a:r>
                      <a:endParaRPr lang="en-US" sz="1800" dirty="0">
                        <a:solidFill>
                          <a:srgbClr val="000000"/>
                        </a:solidFill>
                      </a:endParaRPr>
                    </a:p>
                  </a:txBody>
                  <a:tcPr marT="45711" marB="45711">
                    <a:solidFill>
                      <a:srgbClr val="FFFF00"/>
                    </a:solidFill>
                  </a:tcPr>
                </a:tc>
              </a:tr>
              <a:tr h="370769">
                <a:tc>
                  <a:txBody>
                    <a:bodyPr/>
                    <a:lstStyle/>
                    <a:p>
                      <a:r>
                        <a:rPr lang="en-US" sz="1800" b="1" dirty="0" smtClean="0"/>
                        <a:t>Delayed Symptoms</a:t>
                      </a:r>
                      <a:endParaRPr lang="en-US" sz="1800" b="1" dirty="0"/>
                    </a:p>
                  </a:txBody>
                  <a:tcPr marT="45711" marB="45711">
                    <a:solidFill>
                      <a:srgbClr val="FFFF00"/>
                    </a:solidFill>
                  </a:tcPr>
                </a:tc>
                <a:tc>
                  <a:txBody>
                    <a:bodyPr/>
                    <a:lstStyle/>
                    <a:p>
                      <a:pPr algn="ctr"/>
                      <a:r>
                        <a:rPr lang="en-US" sz="1800" b="1" dirty="0" smtClean="0"/>
                        <a:t>6</a:t>
                      </a:r>
                      <a:endParaRPr lang="en-US" sz="1800" b="1" dirty="0"/>
                    </a:p>
                  </a:txBody>
                  <a:tcPr marT="45711" marB="45711">
                    <a:solidFill>
                      <a:srgbClr val="FFFF00"/>
                    </a:solidFill>
                  </a:tcPr>
                </a:tc>
                <a:tc>
                  <a:txBody>
                    <a:bodyPr/>
                    <a:lstStyle/>
                    <a:p>
                      <a:pPr algn="ctr"/>
                      <a:endParaRPr lang="en-US" sz="1800" dirty="0"/>
                    </a:p>
                  </a:txBody>
                  <a:tcPr marT="45711" marB="45711">
                    <a:solidFill>
                      <a:srgbClr val="FFFF00"/>
                    </a:solidFill>
                  </a:tcPr>
                </a:tc>
              </a:tr>
              <a:tr h="370769">
                <a:tc>
                  <a:txBody>
                    <a:bodyPr/>
                    <a:lstStyle/>
                    <a:p>
                      <a:r>
                        <a:rPr lang="en-US" sz="1800" b="1" dirty="0" smtClean="0"/>
                        <a:t>Number</a:t>
                      </a:r>
                      <a:r>
                        <a:rPr lang="en-US" sz="1800" b="1" baseline="0" dirty="0" smtClean="0"/>
                        <a:t> of Delayed Symptoms</a:t>
                      </a:r>
                      <a:endParaRPr lang="en-US" sz="1800" b="1" dirty="0"/>
                    </a:p>
                  </a:txBody>
                  <a:tcPr marT="45711" marB="45711">
                    <a:solidFill>
                      <a:srgbClr val="FFFF00"/>
                    </a:solidFill>
                  </a:tcPr>
                </a:tc>
                <a:tc>
                  <a:txBody>
                    <a:bodyPr/>
                    <a:lstStyle/>
                    <a:p>
                      <a:pPr algn="ctr"/>
                      <a:r>
                        <a:rPr lang="en-US" sz="1800" b="1" dirty="0" smtClean="0"/>
                        <a:t>12</a:t>
                      </a:r>
                      <a:endParaRPr lang="en-US" sz="1800" b="1" dirty="0"/>
                    </a:p>
                  </a:txBody>
                  <a:tcPr marT="45711" marB="45711">
                    <a:solidFill>
                      <a:srgbClr val="FFFF00"/>
                    </a:solidFill>
                  </a:tcPr>
                </a:tc>
                <a:tc>
                  <a:txBody>
                    <a:bodyPr/>
                    <a:lstStyle/>
                    <a:p>
                      <a:pPr algn="ctr"/>
                      <a:endParaRPr lang="en-US" sz="1800" dirty="0"/>
                    </a:p>
                  </a:txBody>
                  <a:tcPr marT="45711" marB="45711">
                    <a:solidFill>
                      <a:srgbClr val="FFFF00"/>
                    </a:solidFill>
                  </a:tcPr>
                </a:tc>
              </a:tr>
              <a:tr h="370769">
                <a:tc>
                  <a:txBody>
                    <a:bodyPr/>
                    <a:lstStyle/>
                    <a:p>
                      <a:r>
                        <a:rPr lang="en-US" sz="1800" dirty="0" smtClean="0"/>
                        <a:t>Headache</a:t>
                      </a:r>
                      <a:endParaRPr lang="en-US" sz="1800" dirty="0"/>
                    </a:p>
                  </a:txBody>
                  <a:tcPr marT="45711" marB="45711">
                    <a:solidFill>
                      <a:srgbClr val="FFFF00"/>
                    </a:solidFill>
                  </a:tcPr>
                </a:tc>
                <a:tc>
                  <a:txBody>
                    <a:bodyPr/>
                    <a:lstStyle/>
                    <a:p>
                      <a:pPr algn="ctr"/>
                      <a:r>
                        <a:rPr lang="en-US" sz="1800" dirty="0" smtClean="0"/>
                        <a:t>6</a:t>
                      </a:r>
                      <a:endParaRPr lang="en-US" sz="1800" dirty="0"/>
                    </a:p>
                  </a:txBody>
                  <a:tcPr marT="45711" marB="45711">
                    <a:solidFill>
                      <a:srgbClr val="FFFF00"/>
                    </a:solidFill>
                  </a:tcPr>
                </a:tc>
                <a:tc>
                  <a:txBody>
                    <a:bodyPr/>
                    <a:lstStyle/>
                    <a:p>
                      <a:pPr algn="ctr"/>
                      <a:r>
                        <a:rPr lang="en-US" sz="1800" dirty="0" smtClean="0"/>
                        <a:t>29</a:t>
                      </a:r>
                      <a:endParaRPr lang="en-US" sz="1800" dirty="0"/>
                    </a:p>
                  </a:txBody>
                  <a:tcPr marT="45711" marB="45711">
                    <a:solidFill>
                      <a:srgbClr val="FFFF00"/>
                    </a:solidFill>
                  </a:tcPr>
                </a:tc>
              </a:tr>
              <a:tr h="370769">
                <a:tc>
                  <a:txBody>
                    <a:bodyPr/>
                    <a:lstStyle/>
                    <a:p>
                      <a:r>
                        <a:rPr lang="en-US" sz="1800" dirty="0" smtClean="0"/>
                        <a:t>Low back pain</a:t>
                      </a:r>
                      <a:endParaRPr lang="en-US" sz="1800" dirty="0"/>
                    </a:p>
                  </a:txBody>
                  <a:tcPr marT="45711" marB="45711">
                    <a:solidFill>
                      <a:srgbClr val="FFFF00"/>
                    </a:solidFill>
                  </a:tcPr>
                </a:tc>
                <a:tc>
                  <a:txBody>
                    <a:bodyPr/>
                    <a:lstStyle/>
                    <a:p>
                      <a:pPr algn="ctr"/>
                      <a:r>
                        <a:rPr lang="en-US" sz="1800" dirty="0" smtClean="0"/>
                        <a:t>2</a:t>
                      </a:r>
                      <a:endParaRPr lang="en-US" sz="1800" dirty="0"/>
                    </a:p>
                  </a:txBody>
                  <a:tcPr marT="45711" marB="45711">
                    <a:solidFill>
                      <a:srgbClr val="FFFF00"/>
                    </a:solidFill>
                  </a:tcPr>
                </a:tc>
                <a:tc>
                  <a:txBody>
                    <a:bodyPr/>
                    <a:lstStyle/>
                    <a:p>
                      <a:pPr algn="ctr"/>
                      <a:r>
                        <a:rPr lang="en-US" sz="1800" dirty="0" smtClean="0"/>
                        <a:t>10</a:t>
                      </a:r>
                      <a:endParaRPr lang="en-US" sz="1800" dirty="0"/>
                    </a:p>
                  </a:txBody>
                  <a:tcPr marT="45711" marB="45711">
                    <a:solidFill>
                      <a:srgbClr val="FFFF00"/>
                    </a:solidFill>
                  </a:tcPr>
                </a:tc>
              </a:tr>
              <a:tr h="370769">
                <a:tc>
                  <a:txBody>
                    <a:bodyPr/>
                    <a:lstStyle/>
                    <a:p>
                      <a:r>
                        <a:rPr lang="en-US" sz="1800" dirty="0" smtClean="0"/>
                        <a:t>Stiffness (neck/upper</a:t>
                      </a:r>
                      <a:r>
                        <a:rPr lang="en-US" sz="1800" baseline="0" dirty="0" smtClean="0"/>
                        <a:t> back)</a:t>
                      </a:r>
                      <a:endParaRPr lang="en-US" sz="1800" dirty="0"/>
                    </a:p>
                  </a:txBody>
                  <a:tcPr marT="45711" marB="45711">
                    <a:solidFill>
                      <a:srgbClr val="FFFF00"/>
                    </a:solidFill>
                  </a:tcPr>
                </a:tc>
                <a:tc>
                  <a:txBody>
                    <a:bodyPr/>
                    <a:lstStyle/>
                    <a:p>
                      <a:pPr algn="ctr"/>
                      <a:r>
                        <a:rPr lang="en-US" sz="1800" dirty="0" smtClean="0"/>
                        <a:t>1</a:t>
                      </a:r>
                      <a:endParaRPr lang="en-US" sz="1800" dirty="0"/>
                    </a:p>
                  </a:txBody>
                  <a:tcPr marT="45711" marB="45711">
                    <a:solidFill>
                      <a:srgbClr val="FFFF00"/>
                    </a:solidFill>
                  </a:tcPr>
                </a:tc>
                <a:tc>
                  <a:txBody>
                    <a:bodyPr/>
                    <a:lstStyle/>
                    <a:p>
                      <a:pPr algn="ctr"/>
                      <a:r>
                        <a:rPr lang="en-US" sz="1800" dirty="0" smtClean="0"/>
                        <a:t>5</a:t>
                      </a:r>
                      <a:endParaRPr lang="en-US" sz="1800" dirty="0"/>
                    </a:p>
                  </a:txBody>
                  <a:tcPr marT="45711" marB="45711">
                    <a:solidFill>
                      <a:srgbClr val="FFFF00"/>
                    </a:solidFill>
                  </a:tcPr>
                </a:tc>
              </a:tr>
              <a:tr h="370769">
                <a:tc>
                  <a:txBody>
                    <a:bodyPr/>
                    <a:lstStyle/>
                    <a:p>
                      <a:r>
                        <a:rPr lang="en-US" sz="1800" dirty="0" smtClean="0"/>
                        <a:t>Sciatica</a:t>
                      </a:r>
                      <a:endParaRPr lang="en-US" sz="1800" dirty="0"/>
                    </a:p>
                  </a:txBody>
                  <a:tcPr marT="45711" marB="45711">
                    <a:solidFill>
                      <a:srgbClr val="FFFF00"/>
                    </a:solidFill>
                  </a:tcPr>
                </a:tc>
                <a:tc>
                  <a:txBody>
                    <a:bodyPr/>
                    <a:lstStyle/>
                    <a:p>
                      <a:pPr algn="ctr"/>
                      <a:r>
                        <a:rPr lang="en-US" sz="1800" dirty="0" smtClean="0"/>
                        <a:t>1</a:t>
                      </a:r>
                      <a:endParaRPr lang="en-US" sz="1800" dirty="0"/>
                    </a:p>
                  </a:txBody>
                  <a:tcPr marT="45711" marB="45711">
                    <a:solidFill>
                      <a:srgbClr val="FFFF00"/>
                    </a:solidFill>
                  </a:tcPr>
                </a:tc>
                <a:tc>
                  <a:txBody>
                    <a:bodyPr/>
                    <a:lstStyle/>
                    <a:p>
                      <a:pPr algn="ctr"/>
                      <a:r>
                        <a:rPr lang="en-US" sz="1800" dirty="0" smtClean="0"/>
                        <a:t>5</a:t>
                      </a:r>
                      <a:endParaRPr lang="en-US" sz="1800" dirty="0"/>
                    </a:p>
                  </a:txBody>
                  <a:tcPr marT="45711" marB="45711">
                    <a:solidFill>
                      <a:srgbClr val="FFFF00"/>
                    </a:solidFill>
                  </a:tcPr>
                </a:tc>
              </a:tr>
              <a:tr h="370769">
                <a:tc>
                  <a:txBody>
                    <a:bodyPr/>
                    <a:lstStyle/>
                    <a:p>
                      <a:r>
                        <a:rPr lang="en-US" sz="1800" dirty="0" smtClean="0"/>
                        <a:t>Nausea</a:t>
                      </a:r>
                      <a:endParaRPr lang="en-US" sz="1800" dirty="0"/>
                    </a:p>
                  </a:txBody>
                  <a:tcPr marT="45711" marB="45711">
                    <a:solidFill>
                      <a:srgbClr val="FFFF00"/>
                    </a:solidFill>
                  </a:tcPr>
                </a:tc>
                <a:tc>
                  <a:txBody>
                    <a:bodyPr/>
                    <a:lstStyle/>
                    <a:p>
                      <a:pPr algn="ctr"/>
                      <a:r>
                        <a:rPr lang="en-US" sz="1800" dirty="0" smtClean="0"/>
                        <a:t>1</a:t>
                      </a:r>
                      <a:endParaRPr lang="en-US" sz="1800" dirty="0"/>
                    </a:p>
                  </a:txBody>
                  <a:tcPr marT="45711" marB="45711">
                    <a:solidFill>
                      <a:srgbClr val="FFFF00"/>
                    </a:solidFill>
                  </a:tcPr>
                </a:tc>
                <a:tc>
                  <a:txBody>
                    <a:bodyPr/>
                    <a:lstStyle/>
                    <a:p>
                      <a:pPr algn="ctr"/>
                      <a:r>
                        <a:rPr lang="en-US" sz="1800" dirty="0" smtClean="0"/>
                        <a:t>5</a:t>
                      </a:r>
                      <a:endParaRPr lang="en-US" sz="1800" dirty="0"/>
                    </a:p>
                  </a:txBody>
                  <a:tcPr marT="45711" marB="45711">
                    <a:solidFill>
                      <a:srgbClr val="FFFF00"/>
                    </a:solidFill>
                  </a:tcPr>
                </a:tc>
              </a:tr>
              <a:tr h="370769">
                <a:tc>
                  <a:txBody>
                    <a:bodyPr/>
                    <a:lstStyle/>
                    <a:p>
                      <a:r>
                        <a:rPr lang="en-US" sz="1800" dirty="0" smtClean="0"/>
                        <a:t>Exhaustion</a:t>
                      </a:r>
                      <a:endParaRPr lang="en-US" sz="1800" dirty="0"/>
                    </a:p>
                  </a:txBody>
                  <a:tcPr marT="45711" marB="45711">
                    <a:solidFill>
                      <a:srgbClr val="FFFF00"/>
                    </a:solidFill>
                  </a:tcPr>
                </a:tc>
                <a:tc>
                  <a:txBody>
                    <a:bodyPr/>
                    <a:lstStyle/>
                    <a:p>
                      <a:pPr algn="ctr"/>
                      <a:r>
                        <a:rPr lang="en-US" sz="1800" dirty="0" smtClean="0"/>
                        <a:t>1</a:t>
                      </a:r>
                      <a:endParaRPr lang="en-US" sz="1800" dirty="0"/>
                    </a:p>
                  </a:txBody>
                  <a:tcPr marT="45711" marB="45711">
                    <a:solidFill>
                      <a:srgbClr val="FFFF00"/>
                    </a:solidFill>
                  </a:tcPr>
                </a:tc>
                <a:tc>
                  <a:txBody>
                    <a:bodyPr/>
                    <a:lstStyle/>
                    <a:p>
                      <a:pPr algn="ctr"/>
                      <a:r>
                        <a:rPr lang="en-US" sz="1800" dirty="0" smtClean="0"/>
                        <a:t>5</a:t>
                      </a:r>
                      <a:endParaRPr lang="en-US" sz="1800" dirty="0"/>
                    </a:p>
                  </a:txBody>
                  <a:tcPr marT="45711" marB="45711">
                    <a:solidFill>
                      <a:srgbClr val="FFFF00"/>
                    </a:solidFill>
                  </a:tcPr>
                </a:tc>
              </a:tr>
            </a:tbl>
          </a:graphicData>
        </a:graphic>
      </p:graphicFrame>
      <p:sp>
        <p:nvSpPr>
          <p:cNvPr id="69676" name="TextBox 4"/>
          <p:cNvSpPr txBox="1">
            <a:spLocks noChangeArrowheads="1"/>
          </p:cNvSpPr>
          <p:nvPr/>
        </p:nvSpPr>
        <p:spPr bwMode="auto">
          <a:xfrm>
            <a:off x="885825" y="5791200"/>
            <a:ext cx="5819775" cy="738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Chan D, Goldberg R, Tascone A, Harmon S, Chan L. The effect of spinal immobilization on healthy volunteers. </a:t>
            </a:r>
            <a:r>
              <a:rPr lang="en-US" sz="1400" i="1"/>
              <a:t>Ann Emerg Med. </a:t>
            </a:r>
            <a:r>
              <a:rPr lang="en-US" sz="1400"/>
              <a:t>1994;23:48-51</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Pain</a:t>
            </a:r>
            <a:endParaRPr lang="en-US" dirty="0"/>
          </a:p>
        </p:txBody>
      </p:sp>
      <p:pic>
        <p:nvPicPr>
          <p:cNvPr id="4" name="Content Placeholder 3" descr="Screen Shot 2012-12-16 at 10.55.31 AM.png"/>
          <p:cNvPicPr>
            <a:picLocks noGrp="1" noChangeAspect="1"/>
          </p:cNvPicPr>
          <p:nvPr>
            <p:ph idx="1"/>
          </p:nvPr>
        </p:nvPicPr>
        <p:blipFill>
          <a:blip r:embed="rId2" cstate="hqprint">
            <a:extLst>
              <a:ext uri="{28A0092B-C50C-407E-A947-70E740481C1C}">
                <a14:useLocalDpi xmlns:a14="http://schemas.microsoft.com/office/drawing/2010/main"/>
              </a:ext>
            </a:extLst>
          </a:blip>
          <a:srcRect l="-2370" r="-2370"/>
          <a:stretch>
            <a:fillRect/>
          </a:stretch>
        </p:blipFill>
        <p:spPr>
          <a:xfrm>
            <a:off x="873125" y="1600200"/>
            <a:ext cx="7204075" cy="3962400"/>
          </a:xfrm>
        </p:spPr>
      </p:pic>
      <p:sp>
        <p:nvSpPr>
          <p:cNvPr id="70659" name="TextBox 4"/>
          <p:cNvSpPr txBox="1">
            <a:spLocks noChangeArrowheads="1"/>
          </p:cNvSpPr>
          <p:nvPr/>
        </p:nvSpPr>
        <p:spPr bwMode="auto">
          <a:xfrm>
            <a:off x="885825" y="5791200"/>
            <a:ext cx="5819775" cy="738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Chan D, Goldberg RM, Mason J, Chan L. Backboard versus mattress splint immobilization: a comparison of symptoms generated. </a:t>
            </a:r>
            <a:r>
              <a:rPr lang="en-US" sz="1400" i="1"/>
              <a:t>J Emerg Med. </a:t>
            </a:r>
            <a:r>
              <a:rPr lang="en-US" sz="1400"/>
              <a:t>1996;14:293-298.</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9 at 6.00.45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7224" y="1295400"/>
            <a:ext cx="3419566" cy="4724400"/>
          </a:xfrm>
          <a:prstGeom prst="rect">
            <a:avLst/>
          </a:prstGeom>
        </p:spPr>
      </p:pic>
      <p:pic>
        <p:nvPicPr>
          <p:cNvPr id="3" name="Picture 2" descr="Screen Shot 2015-07-29 at 6.01.04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7600" y="1295399"/>
            <a:ext cx="3429000" cy="4712631"/>
          </a:xfrm>
          <a:prstGeom prst="rect">
            <a:avLst/>
          </a:prstGeom>
        </p:spPr>
      </p:pic>
    </p:spTree>
    <p:extLst>
      <p:ext uri="{BB962C8B-B14F-4D97-AF65-F5344CB8AC3E}">
        <p14:creationId xmlns:p14="http://schemas.microsoft.com/office/powerpoint/2010/main" val="33544258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Pain</a:t>
            </a:r>
            <a:endParaRPr lang="en-US" dirty="0"/>
          </a:p>
        </p:txBody>
      </p:sp>
      <p:pic>
        <p:nvPicPr>
          <p:cNvPr id="4" name="Content Placeholder 3" descr="Screen Shot 2012-12-16 at 10.58.36 AM.png"/>
          <p:cNvPicPr>
            <a:picLocks noGrp="1" noChangeAspect="1"/>
          </p:cNvPicPr>
          <p:nvPr>
            <p:ph idx="1"/>
          </p:nvPr>
        </p:nvPicPr>
        <p:blipFill>
          <a:blip r:embed="rId2" cstate="hqprint">
            <a:extLst>
              <a:ext uri="{28A0092B-C50C-407E-A947-70E740481C1C}">
                <a14:useLocalDpi xmlns:a14="http://schemas.microsoft.com/office/drawing/2010/main"/>
              </a:ext>
            </a:extLst>
          </a:blip>
          <a:srcRect l="-23996" r="-23996"/>
          <a:stretch>
            <a:fillRect/>
          </a:stretch>
        </p:blipFill>
        <p:spPr/>
      </p:pic>
      <p:sp>
        <p:nvSpPr>
          <p:cNvPr id="5" name="Line Callout 1 4"/>
          <p:cNvSpPr/>
          <p:nvPr/>
        </p:nvSpPr>
        <p:spPr>
          <a:xfrm>
            <a:off x="6096000" y="1066800"/>
            <a:ext cx="2582863" cy="457200"/>
          </a:xfrm>
          <a:prstGeom prst="borderCallout1">
            <a:avLst>
              <a:gd name="adj1" fmla="val 50318"/>
              <a:gd name="adj2" fmla="val -1257"/>
              <a:gd name="adj3" fmla="val 112500"/>
              <a:gd name="adj4" fmla="val -38333"/>
            </a:avLst>
          </a:prstGeom>
          <a:solidFill>
            <a:srgbClr val="FFFF00"/>
          </a:solidFill>
          <a:ln/>
        </p:spPr>
        <p:style>
          <a:lnRef idx="1">
            <a:schemeClr val="accent1"/>
          </a:lnRef>
          <a:fillRef idx="3">
            <a:schemeClr val="accent1"/>
          </a:fillRef>
          <a:effectRef idx="2">
            <a:schemeClr val="accent1"/>
          </a:effectRef>
          <a:fontRef idx="minor">
            <a:schemeClr val="lt1"/>
          </a:fontRef>
        </p:style>
        <p:txBody>
          <a:bodyPr/>
          <a:lstStyle/>
          <a:p>
            <a:pPr algn="ctr">
              <a:defRPr/>
            </a:pPr>
            <a:r>
              <a:rPr lang="en-US" dirty="0">
                <a:solidFill>
                  <a:srgbClr val="000000"/>
                </a:solidFill>
              </a:rPr>
              <a:t>39 Healthy Volunteers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Pain</a:t>
            </a:r>
            <a:endParaRPr lang="en-US" dirty="0"/>
          </a:p>
        </p:txBody>
      </p:sp>
      <p:pic>
        <p:nvPicPr>
          <p:cNvPr id="4" name="Content Placeholder 3" descr="Screen Shot 2012-12-16 at 10.58.46 AM.png"/>
          <p:cNvPicPr>
            <a:picLocks noGrp="1" noChangeAspect="1"/>
          </p:cNvPicPr>
          <p:nvPr>
            <p:ph idx="1"/>
          </p:nvPr>
        </p:nvPicPr>
        <p:blipFill>
          <a:blip r:embed="rId2" cstate="hqprint">
            <a:extLst>
              <a:ext uri="{28A0092B-C50C-407E-A947-70E740481C1C}">
                <a14:useLocalDpi xmlns:a14="http://schemas.microsoft.com/office/drawing/2010/main"/>
              </a:ext>
            </a:extLst>
          </a:blip>
          <a:srcRect l="-7931" r="-7931"/>
          <a:stretch>
            <a:fillRect/>
          </a:stretch>
        </p:blip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Pain</a:t>
            </a:r>
            <a:endParaRPr lang="en-US" dirty="0"/>
          </a:p>
        </p:txBody>
      </p:sp>
      <p:sp>
        <p:nvSpPr>
          <p:cNvPr id="4" name="Content Placeholder 3"/>
          <p:cNvSpPr>
            <a:spLocks noGrp="1"/>
          </p:cNvSpPr>
          <p:nvPr>
            <p:ph sz="half" idx="1"/>
          </p:nvPr>
        </p:nvSpPr>
        <p:spPr>
          <a:xfrm>
            <a:off x="457200" y="1600200"/>
            <a:ext cx="4648200" cy="4525963"/>
          </a:xfrm>
        </p:spPr>
        <p:txBody>
          <a:bodyPr/>
          <a:lstStyle/>
          <a:p>
            <a:pPr>
              <a:defRPr/>
            </a:pPr>
            <a:r>
              <a:rPr lang="en-US" dirty="0"/>
              <a:t>Healthy volunteers frequently experienced pain </a:t>
            </a:r>
            <a:r>
              <a:rPr lang="en-US" dirty="0" smtClean="0"/>
              <a:t>following </a:t>
            </a:r>
            <a:r>
              <a:rPr lang="en-US" dirty="0"/>
              <a:t>spinal immobilization. The use of occipital padding does not appear to alleviate this pain.</a:t>
            </a:r>
          </a:p>
        </p:txBody>
      </p:sp>
      <p:pic>
        <p:nvPicPr>
          <p:cNvPr id="7" name="Content Placeholder 6" descr="henleyboard.jpg"/>
          <p:cNvPicPr>
            <a:picLocks noGrp="1" noChangeAspect="1"/>
          </p:cNvPicPr>
          <p:nvPr>
            <p:ph sz="half" idx="2"/>
          </p:nvPr>
        </p:nvPicPr>
        <p:blipFill>
          <a:blip r:embed="rId2" cstate="hqprint">
            <a:extLst>
              <a:ext uri="{28A0092B-C50C-407E-A947-70E740481C1C}">
                <a14:useLocalDpi xmlns:a14="http://schemas.microsoft.com/office/drawing/2010/main"/>
              </a:ext>
            </a:extLst>
          </a:blip>
          <a:srcRect l="-15773" r="-15773"/>
          <a:stretch>
            <a:fillRect/>
          </a:stretch>
        </p:blipFill>
        <p:spPr>
          <a:xfrm>
            <a:off x="5334000" y="1752600"/>
            <a:ext cx="2882900" cy="3230563"/>
          </a:xfrm>
        </p:spPr>
      </p:pic>
      <p:sp>
        <p:nvSpPr>
          <p:cNvPr id="73732" name="TextBox 5"/>
          <p:cNvSpPr txBox="1">
            <a:spLocks noChangeArrowheads="1"/>
          </p:cNvSpPr>
          <p:nvPr/>
        </p:nvSpPr>
        <p:spPr bwMode="auto">
          <a:xfrm>
            <a:off x="885825" y="5791200"/>
            <a:ext cx="5819775" cy="738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Lerner EB, Billittier AJ, Moscati RM. The effects of neutral positioning with and without padding on spinal immobilization of healthy subjects. </a:t>
            </a:r>
            <a:r>
              <a:rPr lang="en-US" sz="1400" i="1"/>
              <a:t>Prehospital Emergency Care. </a:t>
            </a:r>
            <a:r>
              <a:rPr lang="en-US" sz="1400"/>
              <a:t>1998;2:112-116.</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Respiratory Impairment</a:t>
            </a:r>
            <a:endParaRPr lang="en-US" dirty="0"/>
          </a:p>
        </p:txBody>
      </p:sp>
      <p:pic>
        <p:nvPicPr>
          <p:cNvPr id="4" name="Content Placeholder 3" descr="Screen Shot 2012-12-16 at 11.15.55 AM.png"/>
          <p:cNvPicPr>
            <a:picLocks noGrp="1" noChangeAspect="1"/>
          </p:cNvPicPr>
          <p:nvPr>
            <p:ph idx="1"/>
          </p:nvPr>
        </p:nvPicPr>
        <p:blipFill>
          <a:blip r:embed="rId2" cstate="hqprint">
            <a:extLst>
              <a:ext uri="{28A0092B-C50C-407E-A947-70E740481C1C}">
                <a14:useLocalDpi xmlns:a14="http://schemas.microsoft.com/office/drawing/2010/main"/>
              </a:ext>
            </a:extLst>
          </a:blip>
          <a:srcRect t="-13049" b="-13049"/>
          <a:stretch>
            <a:fillRect/>
          </a:stretch>
        </p:blipFill>
        <p:spPr>
          <a:xfrm>
            <a:off x="2667000" y="1524000"/>
            <a:ext cx="4267200" cy="2346325"/>
          </a:xfrm>
        </p:spPr>
      </p:pic>
      <p:pic>
        <p:nvPicPr>
          <p:cNvPr id="74755" name="Picture 4" descr="Screen Shot 2012-12-16 at 11.14.41 A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00" y="3938588"/>
            <a:ext cx="59817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Respiratory Impairment</a:t>
            </a:r>
            <a:endParaRPr lang="en-US" dirty="0"/>
          </a:p>
        </p:txBody>
      </p:sp>
      <p:pic>
        <p:nvPicPr>
          <p:cNvPr id="4" name="Content Placeholder 3" descr="Screen Shot 2012-12-16 at 11.15.42 AM.png"/>
          <p:cNvPicPr>
            <a:picLocks noGrp="1" noChangeAspect="1"/>
          </p:cNvPicPr>
          <p:nvPr>
            <p:ph idx="1"/>
          </p:nvPr>
        </p:nvPicPr>
        <p:blipFill>
          <a:blip r:embed="rId2" cstate="hqprint">
            <a:extLst>
              <a:ext uri="{28A0092B-C50C-407E-A947-70E740481C1C}">
                <a14:useLocalDpi xmlns:a14="http://schemas.microsoft.com/office/drawing/2010/main"/>
              </a:ext>
            </a:extLst>
          </a:blip>
          <a:srcRect/>
          <a:stretch>
            <a:fillRect/>
          </a:stretch>
        </p:blipFill>
        <p:spPr>
          <a:xfrm>
            <a:off x="3200400" y="1676400"/>
            <a:ext cx="3048000" cy="1676400"/>
          </a:xfrm>
        </p:spPr>
      </p:pic>
      <p:pic>
        <p:nvPicPr>
          <p:cNvPr id="75779" name="Picture 4" descr="Screen Shot 2012-12-16 at 11.17.10 A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19200" y="3581400"/>
            <a:ext cx="60198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Respiratory Impairment</a:t>
            </a:r>
            <a:endParaRPr lang="en-US" dirty="0"/>
          </a:p>
        </p:txBody>
      </p:sp>
      <p:sp>
        <p:nvSpPr>
          <p:cNvPr id="4" name="Content Placeholder 3"/>
          <p:cNvSpPr>
            <a:spLocks noGrp="1"/>
          </p:cNvSpPr>
          <p:nvPr>
            <p:ph sz="half" idx="1"/>
          </p:nvPr>
        </p:nvSpPr>
        <p:spPr>
          <a:xfrm>
            <a:off x="457200" y="1600200"/>
            <a:ext cx="4648200" cy="4525963"/>
          </a:xfrm>
        </p:spPr>
        <p:txBody>
          <a:bodyPr/>
          <a:lstStyle/>
          <a:p>
            <a:pPr>
              <a:defRPr/>
            </a:pPr>
            <a:r>
              <a:rPr lang="en-US" b="0" dirty="0"/>
              <a:t>Our study demonstrated that </a:t>
            </a:r>
            <a:r>
              <a:rPr lang="en-US" b="0" dirty="0" smtClean="0"/>
              <a:t>the long </a:t>
            </a:r>
            <a:r>
              <a:rPr lang="en-US" b="0" dirty="0"/>
              <a:t>spinal board and the ZED </a:t>
            </a:r>
            <a:r>
              <a:rPr lang="en-US" b="0" dirty="0" smtClean="0"/>
              <a:t>board used </a:t>
            </a:r>
            <a:r>
              <a:rPr lang="en-US" b="0" dirty="0"/>
              <a:t>for </a:t>
            </a:r>
            <a:r>
              <a:rPr lang="en-US" b="0" dirty="0" smtClean="0"/>
              <a:t>spinal immobilization have restrictive </a:t>
            </a:r>
            <a:r>
              <a:rPr lang="en-US" b="0" dirty="0"/>
              <a:t>effects on pulmonary </a:t>
            </a:r>
            <a:r>
              <a:rPr lang="en-US" b="0" dirty="0" smtClean="0"/>
              <a:t>function in </a:t>
            </a:r>
            <a:r>
              <a:rPr lang="en-US" b="0" dirty="0"/>
              <a:t>the healthy, nonsmoking man.</a:t>
            </a:r>
            <a:endParaRPr lang="en-US" dirty="0"/>
          </a:p>
        </p:txBody>
      </p:sp>
      <p:pic>
        <p:nvPicPr>
          <p:cNvPr id="7" name="Content Placeholder 6" descr="johnny-vegas.jpg"/>
          <p:cNvPicPr>
            <a:picLocks noGrp="1" noChangeAspect="1"/>
          </p:cNvPicPr>
          <p:nvPr>
            <p:ph sz="half" idx="2"/>
          </p:nvPr>
        </p:nvPicPr>
        <p:blipFill>
          <a:blip r:embed="rId2" cstate="hqprint">
            <a:extLst>
              <a:ext uri="{28A0092B-C50C-407E-A947-70E740481C1C}">
                <a14:useLocalDpi xmlns:a14="http://schemas.microsoft.com/office/drawing/2010/main"/>
              </a:ext>
            </a:extLst>
          </a:blip>
          <a:srcRect t="-5894" b="-5894"/>
          <a:stretch>
            <a:fillRect/>
          </a:stretch>
        </p:blipFill>
        <p:spPr>
          <a:xfrm>
            <a:off x="5257800" y="1600200"/>
            <a:ext cx="3200400" cy="3586163"/>
          </a:xfrm>
        </p:spPr>
      </p:pic>
      <p:sp>
        <p:nvSpPr>
          <p:cNvPr id="76804" name="TextBox 5"/>
          <p:cNvSpPr txBox="1">
            <a:spLocks noChangeArrowheads="1"/>
          </p:cNvSpPr>
          <p:nvPr/>
        </p:nvSpPr>
        <p:spPr bwMode="auto">
          <a:xfrm>
            <a:off x="885825" y="5791200"/>
            <a:ext cx="5819775" cy="738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Bauer D, Kowalski R. Effect of spinal immobilization devices on pulmonary function in the healthy, nonsmoking man. </a:t>
            </a:r>
            <a:r>
              <a:rPr lang="en-US" sz="1400" i="1"/>
              <a:t>Ann Emerg Med. </a:t>
            </a:r>
            <a:r>
              <a:rPr lang="en-US" sz="1400"/>
              <a:t>1988;17:915-918.</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Airway Interference</a:t>
            </a:r>
            <a:endParaRPr lang="en-US" dirty="0"/>
          </a:p>
        </p:txBody>
      </p:sp>
      <p:pic>
        <p:nvPicPr>
          <p:cNvPr id="6" name="Content Placeholder 5" descr="Screen Shot 2012-12-16 at 9.43.48 PM.png"/>
          <p:cNvPicPr>
            <a:picLocks noGrp="1" noChangeAspect="1"/>
          </p:cNvPicPr>
          <p:nvPr>
            <p:ph idx="1"/>
          </p:nvPr>
        </p:nvPicPr>
        <p:blipFill>
          <a:blip r:embed="rId2" cstate="hqprint">
            <a:extLst>
              <a:ext uri="{28A0092B-C50C-407E-A947-70E740481C1C}">
                <a14:useLocalDpi xmlns:a14="http://schemas.microsoft.com/office/drawing/2010/main"/>
              </a:ext>
            </a:extLst>
          </a:blip>
          <a:srcRect t="-15308" b="-15308"/>
          <a:stretch>
            <a:fillRect/>
          </a:stretch>
        </p:blipFill>
        <p:spPr>
          <a:xfrm>
            <a:off x="457200" y="1143000"/>
            <a:ext cx="8229600" cy="4525963"/>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Airway Interference</a:t>
            </a:r>
            <a:endParaRPr lang="en-US" dirty="0"/>
          </a:p>
        </p:txBody>
      </p:sp>
      <p:pic>
        <p:nvPicPr>
          <p:cNvPr id="4" name="Content Placeholder 3" descr="Screen Shot 2012-12-16 at 9.43.01 PM.png"/>
          <p:cNvPicPr>
            <a:picLocks noGrp="1" noChangeAspect="1"/>
          </p:cNvPicPr>
          <p:nvPr>
            <p:ph idx="1"/>
          </p:nvPr>
        </p:nvPicPr>
        <p:blipFill>
          <a:blip r:embed="rId2" cstate="hqprint">
            <a:extLst>
              <a:ext uri="{28A0092B-C50C-407E-A947-70E740481C1C}">
                <a14:useLocalDpi xmlns:a14="http://schemas.microsoft.com/office/drawing/2010/main"/>
              </a:ext>
            </a:extLst>
          </a:blip>
          <a:srcRect t="-1967" b="-1967"/>
          <a:stretch>
            <a:fillRect/>
          </a:stretch>
        </p:blipFill>
        <p:spPr>
          <a:xfrm>
            <a:off x="457200" y="1600200"/>
            <a:ext cx="7343775" cy="4038600"/>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Airway Interference</a:t>
            </a:r>
            <a:endParaRPr lang="en-US" dirty="0"/>
          </a:p>
        </p:txBody>
      </p:sp>
      <p:pic>
        <p:nvPicPr>
          <p:cNvPr id="4" name="Content Placeholder 3" descr="Screen Shot 2012-12-16 at 9.43.14 PM.png"/>
          <p:cNvPicPr>
            <a:picLocks noGrp="1" noChangeAspect="1"/>
          </p:cNvPicPr>
          <p:nvPr>
            <p:ph idx="1"/>
          </p:nvPr>
        </p:nvPicPr>
        <p:blipFill>
          <a:blip r:embed="rId2" cstate="hqprint">
            <a:extLst>
              <a:ext uri="{28A0092B-C50C-407E-A947-70E740481C1C}">
                <a14:useLocalDpi xmlns:a14="http://schemas.microsoft.com/office/drawing/2010/main"/>
              </a:ext>
            </a:extLst>
          </a:blip>
          <a:srcRect/>
          <a:stretch>
            <a:fillRect/>
          </a:stretch>
        </p:blipFill>
        <p:spPr>
          <a:xfrm>
            <a:off x="457200" y="1600200"/>
            <a:ext cx="7239000" cy="3981450"/>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Airway Interference</a:t>
            </a:r>
            <a:endParaRPr lang="en-US" dirty="0"/>
          </a:p>
        </p:txBody>
      </p:sp>
      <p:pic>
        <p:nvPicPr>
          <p:cNvPr id="6" name="Content Placeholder 5" descr="Screen Shot 2012-12-16 at 9.43.26 PM.png"/>
          <p:cNvPicPr>
            <a:picLocks noGrp="1" noChangeAspect="1"/>
          </p:cNvPicPr>
          <p:nvPr>
            <p:ph idx="1"/>
          </p:nvPr>
        </p:nvPicPr>
        <p:blipFill>
          <a:blip r:embed="rId2" cstate="hqprint">
            <a:extLst>
              <a:ext uri="{28A0092B-C50C-407E-A947-70E740481C1C}">
                <a14:useLocalDpi xmlns:a14="http://schemas.microsoft.com/office/drawing/2010/main"/>
              </a:ext>
            </a:extLst>
          </a:blip>
          <a:srcRect t="-4671" b="-4671"/>
          <a:stretch>
            <a:fillRect/>
          </a:stretch>
        </p:blipFill>
        <p:spPr>
          <a:xfrm>
            <a:off x="457200" y="1600200"/>
            <a:ext cx="7343775" cy="403860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US" dirty="0" smtClean="0">
                <a:cs typeface="+mj-cs"/>
              </a:rPr>
              <a:t>Is it out of control?</a:t>
            </a:r>
          </a:p>
        </p:txBody>
      </p:sp>
      <p:sp>
        <p:nvSpPr>
          <p:cNvPr id="7171" name="Rectangle 3"/>
          <p:cNvSpPr>
            <a:spLocks noGrp="1" noChangeArrowheads="1"/>
          </p:cNvSpPr>
          <p:nvPr>
            <p:ph type="body" idx="1"/>
          </p:nvPr>
        </p:nvSpPr>
        <p:spPr/>
        <p:txBody>
          <a:bodyPr/>
          <a:lstStyle/>
          <a:p>
            <a:pPr eaLnBrk="1" hangingPunct="1">
              <a:defRPr/>
            </a:pPr>
            <a:endParaRPr lang="en-US" dirty="0" smtClean="0">
              <a:cs typeface="+mn-cs"/>
            </a:endParaRPr>
          </a:p>
        </p:txBody>
      </p:sp>
      <p:pic>
        <p:nvPicPr>
          <p:cNvPr id="28675" name="Picture 1" descr="Backboards.jpg"/>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457200" y="1524000"/>
            <a:ext cx="8229600"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Airway Interference </a:t>
            </a:r>
            <a:endParaRPr lang="en-US" dirty="0"/>
          </a:p>
        </p:txBody>
      </p:sp>
      <p:sp>
        <p:nvSpPr>
          <p:cNvPr id="4" name="Content Placeholder 3"/>
          <p:cNvSpPr>
            <a:spLocks noGrp="1"/>
          </p:cNvSpPr>
          <p:nvPr>
            <p:ph sz="half" idx="1"/>
          </p:nvPr>
        </p:nvSpPr>
        <p:spPr>
          <a:xfrm>
            <a:off x="457200" y="1600200"/>
            <a:ext cx="4191000" cy="4525963"/>
          </a:xfrm>
        </p:spPr>
        <p:txBody>
          <a:bodyPr/>
          <a:lstStyle/>
          <a:p>
            <a:pPr>
              <a:defRPr/>
            </a:pPr>
            <a:r>
              <a:rPr lang="en-US" dirty="0"/>
              <a:t>Cervical collars and spinal immobilization have been found to reduce mouth opening by 20-25%. </a:t>
            </a:r>
          </a:p>
        </p:txBody>
      </p:sp>
      <p:pic>
        <p:nvPicPr>
          <p:cNvPr id="6" name="Content Placeholder 5" descr="cervical-collar-with-trachea-opening-with-adjustable-size-1-piece-69211-152317-1.jpg"/>
          <p:cNvPicPr>
            <a:picLocks noGrp="1" noChangeAspect="1"/>
          </p:cNvPicPr>
          <p:nvPr>
            <p:ph sz="half" idx="2"/>
          </p:nvPr>
        </p:nvPicPr>
        <p:blipFill>
          <a:blip r:embed="rId2" cstate="hqprint">
            <a:extLst>
              <a:ext uri="{28A0092B-C50C-407E-A947-70E740481C1C}">
                <a14:useLocalDpi xmlns:a14="http://schemas.microsoft.com/office/drawing/2010/main"/>
              </a:ext>
            </a:extLst>
          </a:blip>
          <a:srcRect l="-920" r="-920"/>
          <a:stretch>
            <a:fillRect/>
          </a:stretch>
        </p:blipFill>
        <p:spPr>
          <a:xfrm>
            <a:off x="5410200" y="1828800"/>
            <a:ext cx="2743200" cy="3074988"/>
          </a:xfrm>
        </p:spPr>
      </p:pic>
      <p:sp>
        <p:nvSpPr>
          <p:cNvPr id="81924" name="TextBox 5"/>
          <p:cNvSpPr txBox="1">
            <a:spLocks noChangeArrowheads="1"/>
          </p:cNvSpPr>
          <p:nvPr/>
        </p:nvSpPr>
        <p:spPr bwMode="auto">
          <a:xfrm>
            <a:off x="885825" y="5791200"/>
            <a:ext cx="581977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Goutcher CM, Lochhead V. Reduction in mouth opening with semi-rigid cervical collars. </a:t>
            </a:r>
            <a:r>
              <a:rPr lang="en-US" sz="1400" i="1"/>
              <a:t>Br J Anaesth. </a:t>
            </a:r>
            <a:r>
              <a:rPr lang="en-US" sz="1400"/>
              <a:t>2005;95:344-348.</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Aspiration</a:t>
            </a:r>
            <a:endParaRPr lang="en-US" dirty="0"/>
          </a:p>
        </p:txBody>
      </p:sp>
      <p:pic>
        <p:nvPicPr>
          <p:cNvPr id="4" name="Content Placeholder 3" descr="The+lateral+trauma+position+-+What+do+we+know+about+it+and+how+do+we+use+it+-+Figure+1+-+with+caption.jpg"/>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l="-30915" r="-30915"/>
          <a:stretch/>
        </p:blipFill>
        <p:spPr>
          <a:xfrm>
            <a:off x="457200" y="1600200"/>
            <a:ext cx="8229600" cy="3787775"/>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Aspiration</a:t>
            </a:r>
            <a:endParaRPr lang="en-US" dirty="0"/>
          </a:p>
        </p:txBody>
      </p:sp>
      <p:pic>
        <p:nvPicPr>
          <p:cNvPr id="4" name="Content Placeholder 3" descr="IMG_0004.JPG"/>
          <p:cNvPicPr>
            <a:picLocks noGrp="1" noChangeAspect="1"/>
          </p:cNvPicPr>
          <p:nvPr>
            <p:ph idx="1"/>
          </p:nvPr>
        </p:nvPicPr>
        <p:blipFill>
          <a:blip r:embed="rId2" cstate="hqprint">
            <a:extLst>
              <a:ext uri="{28A0092B-C50C-407E-A947-70E740481C1C}">
                <a14:useLocalDpi xmlns:a14="http://schemas.microsoft.com/office/drawing/2010/main"/>
              </a:ext>
            </a:extLst>
          </a:blip>
          <a:srcRect l="-18187" r="-18187"/>
          <a:stretch>
            <a:fillRect/>
          </a:stretch>
        </p:blip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Increased ICP</a:t>
            </a:r>
            <a:endParaRPr lang="en-US" dirty="0"/>
          </a:p>
        </p:txBody>
      </p:sp>
      <p:pic>
        <p:nvPicPr>
          <p:cNvPr id="6" name="Content Placeholder 5" descr="41ZTHo9OWBL._SL500_AA300_.jpg"/>
          <p:cNvPicPr>
            <a:picLocks noGrp="1" noChangeAspect="1"/>
          </p:cNvPicPr>
          <p:nvPr>
            <p:ph sz="half" idx="1"/>
          </p:nvPr>
        </p:nvPicPr>
        <p:blipFill rotWithShape="1">
          <a:blip r:embed="rId2" cstate="hqprint">
            <a:extLst>
              <a:ext uri="{28A0092B-C50C-407E-A947-70E740481C1C}">
                <a14:useLocalDpi xmlns:a14="http://schemas.microsoft.com/office/drawing/2010/main"/>
              </a:ext>
            </a:extLst>
          </a:blip>
          <a:srcRect t="-6510" b="-5557"/>
          <a:stretch/>
        </p:blipFill>
        <p:spPr>
          <a:xfrm>
            <a:off x="1366838" y="1581150"/>
            <a:ext cx="2222500" cy="4525963"/>
          </a:xfrm>
        </p:spPr>
      </p:pic>
      <p:pic>
        <p:nvPicPr>
          <p:cNvPr id="7" name="Content Placeholder 6" descr="4C9523B14E4D4255B3D73175838E4_h498_w598_m2_cXYLyMwDs.jpg"/>
          <p:cNvPicPr>
            <a:picLocks noGrp="1" noChangeAspect="1"/>
          </p:cNvPicPr>
          <p:nvPr>
            <p:ph sz="half" idx="2"/>
          </p:nvPr>
        </p:nvPicPr>
        <p:blipFill rotWithShape="1">
          <a:blip r:embed="rId3" cstate="hqprint">
            <a:extLst>
              <a:ext uri="{28A0092B-C50C-407E-A947-70E740481C1C}">
                <a14:useLocalDpi xmlns:a14="http://schemas.microsoft.com/office/drawing/2010/main"/>
              </a:ext>
            </a:extLst>
          </a:blip>
          <a:srcRect/>
          <a:stretch/>
        </p:blipFill>
        <p:spPr>
          <a:xfrm>
            <a:off x="4876800" y="1905000"/>
            <a:ext cx="2652713" cy="3962400"/>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Increased ICP</a:t>
            </a:r>
            <a:endParaRPr lang="en-US" dirty="0"/>
          </a:p>
        </p:txBody>
      </p:sp>
      <p:pic>
        <p:nvPicPr>
          <p:cNvPr id="4" name="Content Placeholder 3" descr="Screen Shot 2012-12-17 at 9.53.46 AM.png"/>
          <p:cNvPicPr>
            <a:picLocks noGrp="1" noChangeAspect="1"/>
          </p:cNvPicPr>
          <p:nvPr>
            <p:ph sz="half" idx="1"/>
          </p:nvPr>
        </p:nvPicPr>
        <p:blipFill>
          <a:blip r:embed="rId2" cstate="hqprint">
            <a:extLst>
              <a:ext uri="{28A0092B-C50C-407E-A947-70E740481C1C}">
                <a14:useLocalDpi xmlns:a14="http://schemas.microsoft.com/office/drawing/2010/main"/>
              </a:ext>
            </a:extLst>
          </a:blip>
          <a:srcRect/>
          <a:stretch>
            <a:fillRect/>
          </a:stretch>
        </p:blipFill>
        <p:spPr/>
      </p:pic>
      <p:sp>
        <p:nvSpPr>
          <p:cNvPr id="5" name="Content Placeholder 4"/>
          <p:cNvSpPr>
            <a:spLocks noGrp="1"/>
          </p:cNvSpPr>
          <p:nvPr>
            <p:ph sz="half" idx="2"/>
          </p:nvPr>
        </p:nvSpPr>
        <p:spPr/>
        <p:txBody>
          <a:bodyPr/>
          <a:lstStyle/>
          <a:p>
            <a:pPr>
              <a:defRPr/>
            </a:pPr>
            <a:r>
              <a:rPr lang="en-US" dirty="0" smtClean="0"/>
              <a:t>Significant </a:t>
            </a:r>
            <a:r>
              <a:rPr lang="en-US" dirty="0"/>
              <a:t>rise </a:t>
            </a:r>
            <a:r>
              <a:rPr lang="en-US" dirty="0" smtClean="0"/>
              <a:t>(</a:t>
            </a:r>
            <a:r>
              <a:rPr lang="en-US" i="1" dirty="0" smtClean="0"/>
              <a:t>p</a:t>
            </a:r>
            <a:r>
              <a:rPr lang="en-US" dirty="0" smtClean="0"/>
              <a:t> </a:t>
            </a:r>
            <a:r>
              <a:rPr lang="en-US" dirty="0"/>
              <a:t>&lt; 0.001</a:t>
            </a:r>
            <a:r>
              <a:rPr lang="en-US" dirty="0" smtClean="0"/>
              <a:t>) in ICP:</a:t>
            </a:r>
          </a:p>
          <a:p>
            <a:pPr lvl="1">
              <a:defRPr/>
            </a:pPr>
            <a:r>
              <a:rPr lang="en-US" dirty="0" smtClean="0"/>
              <a:t>Mean </a:t>
            </a:r>
            <a:r>
              <a:rPr lang="en-US" dirty="0"/>
              <a:t>rise in ICP of 4.5 </a:t>
            </a:r>
            <a:r>
              <a:rPr lang="en-US" dirty="0" smtClean="0"/>
              <a:t>mmHg (σ 4.1).</a:t>
            </a:r>
          </a:p>
          <a:p>
            <a:pPr lvl="1">
              <a:defRPr/>
            </a:pPr>
            <a:r>
              <a:rPr lang="en-US" dirty="0" smtClean="0"/>
              <a:t>Insignificant </a:t>
            </a:r>
            <a:r>
              <a:rPr lang="en-US" dirty="0"/>
              <a:t>changes in </a:t>
            </a:r>
            <a:r>
              <a:rPr lang="en-US" dirty="0" smtClean="0"/>
              <a:t>MAP suggested </a:t>
            </a:r>
            <a:r>
              <a:rPr lang="en-US" dirty="0"/>
              <a:t>that this effect is </a:t>
            </a:r>
            <a:r>
              <a:rPr lang="en-US" dirty="0" smtClean="0"/>
              <a:t>due to </a:t>
            </a:r>
            <a:r>
              <a:rPr lang="en-US" dirty="0"/>
              <a:t>distortion of venous </a:t>
            </a:r>
            <a:r>
              <a:rPr lang="en-US" dirty="0" smtClean="0"/>
              <a:t>drainage.</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Increased ICP</a:t>
            </a:r>
            <a:endParaRPr lang="en-US" dirty="0"/>
          </a:p>
        </p:txBody>
      </p:sp>
      <p:sp>
        <p:nvSpPr>
          <p:cNvPr id="3" name="Content Placeholder 2"/>
          <p:cNvSpPr>
            <a:spLocks noGrp="1"/>
          </p:cNvSpPr>
          <p:nvPr>
            <p:ph sz="half" idx="1"/>
          </p:nvPr>
        </p:nvSpPr>
        <p:spPr/>
        <p:txBody>
          <a:bodyPr/>
          <a:lstStyle/>
          <a:p>
            <a:pPr>
              <a:defRPr/>
            </a:pPr>
            <a:r>
              <a:rPr lang="en-US" b="0" dirty="0" smtClean="0"/>
              <a:t>“In </a:t>
            </a:r>
            <a:r>
              <a:rPr lang="en-US" b="0" dirty="0"/>
              <a:t>the prehospital environment, similar </a:t>
            </a:r>
            <a:r>
              <a:rPr lang="en-US" b="0" dirty="0" smtClean="0"/>
              <a:t>concerns exist</a:t>
            </a:r>
            <a:r>
              <a:rPr lang="en-US" b="0" dirty="0"/>
              <a:t>. Patients at risk of raised </a:t>
            </a:r>
            <a:r>
              <a:rPr lang="en-US" b="0" dirty="0" smtClean="0"/>
              <a:t>ICP </a:t>
            </a:r>
            <a:r>
              <a:rPr lang="en-US" b="0" dirty="0"/>
              <a:t>require </a:t>
            </a:r>
            <a:r>
              <a:rPr lang="en-US" b="0" dirty="0" smtClean="0"/>
              <a:t>alternative means </a:t>
            </a:r>
            <a:r>
              <a:rPr lang="en-US" b="0" dirty="0"/>
              <a:t>of cervical spine immobilization</a:t>
            </a:r>
            <a:r>
              <a:rPr lang="en-US" b="0" dirty="0" smtClean="0"/>
              <a:t>.” </a:t>
            </a:r>
            <a:endParaRPr lang="en-US" dirty="0"/>
          </a:p>
        </p:txBody>
      </p:sp>
      <p:pic>
        <p:nvPicPr>
          <p:cNvPr id="5" name="Content Placeholder 4" descr="479_spinal_and_head_injuries.jpg"/>
          <p:cNvPicPr>
            <a:picLocks noGrp="1" noChangeAspect="1"/>
          </p:cNvPicPr>
          <p:nvPr>
            <p:ph sz="half" idx="2"/>
          </p:nvPr>
        </p:nvPicPr>
        <p:blipFill>
          <a:blip r:embed="rId2" cstate="hqprint">
            <a:extLst>
              <a:ext uri="{28A0092B-C50C-407E-A947-70E740481C1C}">
                <a14:useLocalDpi xmlns:a14="http://schemas.microsoft.com/office/drawing/2010/main"/>
              </a:ext>
            </a:extLst>
          </a:blip>
          <a:srcRect t="-33701" b="-33701"/>
          <a:stretch>
            <a:fillRect/>
          </a:stretch>
        </p:blipFill>
        <p:spPr/>
      </p:pic>
      <p:sp>
        <p:nvSpPr>
          <p:cNvPr id="87044" name="TextBox 5"/>
          <p:cNvSpPr txBox="1">
            <a:spLocks noChangeArrowheads="1"/>
          </p:cNvSpPr>
          <p:nvPr/>
        </p:nvSpPr>
        <p:spPr bwMode="auto">
          <a:xfrm>
            <a:off x="885825" y="5791200"/>
            <a:ext cx="581977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Davies G, Deakin C, Wilson A. The effect of a rigid collar on intracranial pressure. </a:t>
            </a:r>
            <a:r>
              <a:rPr lang="en-US" sz="1400" i="1"/>
              <a:t>Injury. </a:t>
            </a:r>
            <a:r>
              <a:rPr lang="en-US" sz="1400"/>
              <a:t>1996;27:647-649..</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Increased ICP</a:t>
            </a:r>
            <a:endParaRPr lang="en-US" dirty="0"/>
          </a:p>
        </p:txBody>
      </p:sp>
      <p:sp>
        <p:nvSpPr>
          <p:cNvPr id="3" name="Content Placeholder 2"/>
          <p:cNvSpPr>
            <a:spLocks noGrp="1"/>
          </p:cNvSpPr>
          <p:nvPr>
            <p:ph idx="1"/>
          </p:nvPr>
        </p:nvSpPr>
        <p:spPr/>
        <p:txBody>
          <a:bodyPr/>
          <a:lstStyle/>
          <a:p>
            <a:pPr>
              <a:defRPr/>
            </a:pPr>
            <a:r>
              <a:rPr lang="en-US" dirty="0" smtClean="0"/>
              <a:t>Sydney, NSW prospective study:</a:t>
            </a:r>
          </a:p>
          <a:p>
            <a:pPr lvl="1">
              <a:defRPr/>
            </a:pPr>
            <a:r>
              <a:rPr lang="en-US" dirty="0" smtClean="0"/>
              <a:t>10 head-injured patients with GCS ≤ 9 (post-resuscitation).</a:t>
            </a:r>
          </a:p>
          <a:p>
            <a:pPr lvl="1">
              <a:defRPr/>
            </a:pPr>
            <a:r>
              <a:rPr lang="en-US" dirty="0" smtClean="0"/>
              <a:t>ICP measurements before and after cervical collar application.</a:t>
            </a:r>
          </a:p>
          <a:p>
            <a:pPr lvl="1">
              <a:defRPr/>
            </a:pPr>
            <a:r>
              <a:rPr lang="en-US" dirty="0" smtClean="0"/>
              <a:t>9 or 10 patients had statistically significant increase in ICP (</a:t>
            </a:r>
            <a:r>
              <a:rPr lang="en-US" i="1" dirty="0" smtClean="0"/>
              <a:t>p</a:t>
            </a:r>
            <a:r>
              <a:rPr lang="en-US" dirty="0"/>
              <a:t> </a:t>
            </a:r>
            <a:r>
              <a:rPr lang="en-US" dirty="0" smtClean="0"/>
              <a:t>&lt; 0.05).</a:t>
            </a:r>
            <a:endParaRPr lang="en-US" dirty="0"/>
          </a:p>
        </p:txBody>
      </p:sp>
      <p:sp>
        <p:nvSpPr>
          <p:cNvPr id="88067" name="TextBox 5"/>
          <p:cNvSpPr txBox="1">
            <a:spLocks noChangeArrowheads="1"/>
          </p:cNvSpPr>
          <p:nvPr/>
        </p:nvSpPr>
        <p:spPr bwMode="auto">
          <a:xfrm>
            <a:off x="885825" y="5791200"/>
            <a:ext cx="581977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Mobbs RJ, Stoodley MA, Fuller J. Effect of cervical hard collar on intracranial pressure after head injury. </a:t>
            </a:r>
            <a:r>
              <a:rPr lang="en-US" sz="1400" i="1"/>
              <a:t>ANZ J Surg</a:t>
            </a:r>
            <a:r>
              <a:rPr lang="en-US" sz="1400"/>
              <a:t>. 2002;72:389-391.</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Increased ICP</a:t>
            </a:r>
            <a:endParaRPr lang="en-US" dirty="0"/>
          </a:p>
        </p:txBody>
      </p:sp>
      <p:pic>
        <p:nvPicPr>
          <p:cNvPr id="4" name="Content Placeholder 3" descr="Screen Shot 2012-12-17 at 9.50.10 AM.png"/>
          <p:cNvPicPr>
            <a:picLocks noGrp="1" noChangeAspect="1"/>
          </p:cNvPicPr>
          <p:nvPr>
            <p:ph idx="1"/>
          </p:nvPr>
        </p:nvPicPr>
        <p:blipFill>
          <a:blip r:embed="rId2" cstate="hqprint">
            <a:extLst>
              <a:ext uri="{28A0092B-C50C-407E-A947-70E740481C1C}">
                <a14:useLocalDpi xmlns:a14="http://schemas.microsoft.com/office/drawing/2010/main"/>
              </a:ext>
            </a:extLst>
          </a:blip>
          <a:srcRect l="-21941" r="-21941"/>
          <a:stretch>
            <a:fillRect/>
          </a:stretch>
        </p:blip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Increased ICP</a:t>
            </a:r>
            <a:endParaRPr lang="en-US" dirty="0"/>
          </a:p>
        </p:txBody>
      </p:sp>
      <p:sp>
        <p:nvSpPr>
          <p:cNvPr id="4" name="Content Placeholder 3"/>
          <p:cNvSpPr>
            <a:spLocks noGrp="1"/>
          </p:cNvSpPr>
          <p:nvPr>
            <p:ph idx="1"/>
          </p:nvPr>
        </p:nvSpPr>
        <p:spPr/>
        <p:txBody>
          <a:bodyPr/>
          <a:lstStyle/>
          <a:p>
            <a:pPr>
              <a:defRPr/>
            </a:pPr>
            <a:r>
              <a:rPr lang="en-US" b="0" dirty="0"/>
              <a:t>In healthy volunteers, internal jugular vein cross-</a:t>
            </a:r>
            <a:r>
              <a:rPr lang="en-US" b="0" dirty="0" smtClean="0"/>
              <a:t>sectional area </a:t>
            </a:r>
            <a:r>
              <a:rPr lang="en-US" b="0" dirty="0"/>
              <a:t>increases after application of a rigid </a:t>
            </a:r>
            <a:r>
              <a:rPr lang="en-US" b="0" dirty="0" smtClean="0"/>
              <a:t>cervical collar.</a:t>
            </a:r>
          </a:p>
          <a:p>
            <a:pPr>
              <a:defRPr/>
            </a:pPr>
            <a:r>
              <a:rPr lang="en-US" b="0" dirty="0" smtClean="0"/>
              <a:t>This </a:t>
            </a:r>
            <a:r>
              <a:rPr lang="en-US" b="0" dirty="0"/>
              <a:t>may provide a possible explanation for </a:t>
            </a:r>
            <a:r>
              <a:rPr lang="en-US" b="0" dirty="0" smtClean="0"/>
              <a:t>the increase </a:t>
            </a:r>
            <a:r>
              <a:rPr lang="en-US" b="0" dirty="0"/>
              <a:t>in intracranial pressure seen with rigid </a:t>
            </a:r>
            <a:r>
              <a:rPr lang="en-US" b="0" dirty="0" smtClean="0"/>
              <a:t>cervical collar </a:t>
            </a:r>
            <a:r>
              <a:rPr lang="en-US" b="0" dirty="0"/>
              <a:t>use in victims of head trauma.</a:t>
            </a:r>
            <a:endParaRPr lang="en-US" dirty="0"/>
          </a:p>
        </p:txBody>
      </p:sp>
      <p:sp>
        <p:nvSpPr>
          <p:cNvPr id="90115" name="TextBox 5"/>
          <p:cNvSpPr txBox="1">
            <a:spLocks noChangeArrowheads="1"/>
          </p:cNvSpPr>
          <p:nvPr/>
        </p:nvSpPr>
        <p:spPr bwMode="auto">
          <a:xfrm>
            <a:off x="885825" y="5791200"/>
            <a:ext cx="581977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Stone MB, Tubridy CM, Curran R. The effect of rigid cervical collars on internal jugular vein dimensions. </a:t>
            </a:r>
            <a:r>
              <a:rPr lang="en-US" sz="1400" i="1"/>
              <a:t>Acad Emerg Med. </a:t>
            </a:r>
            <a:r>
              <a:rPr lang="en-US" sz="1400"/>
              <a:t>2010;17:100-102.</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Distraction </a:t>
            </a:r>
            <a:r>
              <a:rPr lang="en-US" dirty="0" smtClean="0"/>
              <a:t>Injuries</a:t>
            </a:r>
            <a:endParaRPr lang="en-US" dirty="0"/>
          </a:p>
        </p:txBody>
      </p:sp>
      <p:pic>
        <p:nvPicPr>
          <p:cNvPr id="4" name="Content Placeholder 3" descr="Screen Shot 2013-11-26 at 5.37.06 PM.png"/>
          <p:cNvPicPr>
            <a:picLocks noGrp="1" noChangeAspect="1"/>
          </p:cNvPicPr>
          <p:nvPr>
            <p:ph idx="1"/>
          </p:nvPr>
        </p:nvPicPr>
        <p:blipFill>
          <a:blip r:embed="rId2" cstate="hqprint">
            <a:extLst>
              <a:ext uri="{28A0092B-C50C-407E-A947-70E740481C1C}">
                <a14:useLocalDpi xmlns:a14="http://schemas.microsoft.com/office/drawing/2010/main"/>
              </a:ext>
            </a:extLst>
          </a:blip>
          <a:srcRect l="-55704" r="-55704"/>
          <a:stretch>
            <a:fillRect/>
          </a:stretch>
        </p:blipFill>
        <p:spPr/>
      </p:pic>
    </p:spTree>
    <p:extLst>
      <p:ext uri="{BB962C8B-B14F-4D97-AF65-F5344CB8AC3E}">
        <p14:creationId xmlns:p14="http://schemas.microsoft.com/office/powerpoint/2010/main" val="14572207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sp>
        <p:nvSpPr>
          <p:cNvPr id="3" name="Content Placeholder 2"/>
          <p:cNvSpPr>
            <a:spLocks noGrp="1"/>
          </p:cNvSpPr>
          <p:nvPr>
            <p:ph idx="1"/>
          </p:nvPr>
        </p:nvSpPr>
        <p:spPr/>
        <p:txBody>
          <a:bodyPr/>
          <a:lstStyle/>
          <a:p>
            <a:pPr>
              <a:defRPr/>
            </a:pPr>
            <a:endParaRPr lang="en-US" dirty="0"/>
          </a:p>
        </p:txBody>
      </p:sp>
      <p:sp>
        <p:nvSpPr>
          <p:cNvPr id="4" name="Rectangle 3"/>
          <p:cNvSpPr/>
          <p:nvPr/>
        </p:nvSpPr>
        <p:spPr>
          <a:xfrm>
            <a:off x="1600200" y="2590800"/>
            <a:ext cx="5827737" cy="1938992"/>
          </a:xfrm>
          <a:prstGeom prst="rect">
            <a:avLst/>
          </a:prstGeom>
          <a:noFill/>
        </p:spPr>
        <p:txBody>
          <a:bodyPr wrap="none">
            <a:spAutoFit/>
            <a:scene3d>
              <a:camera prst="orthographicFront"/>
              <a:lightRig rig="threePt" dir="t"/>
            </a:scene3d>
            <a:sp3d extrusionH="57150">
              <a:bevelT w="57150" h="38100" prst="hardEdge"/>
            </a:sp3d>
          </a:bodyPr>
          <a:lstStyle/>
          <a:p>
            <a:pPr algn="ctr">
              <a:defRPr/>
            </a:pPr>
            <a:r>
              <a:rPr lang="en-US" sz="1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12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Dogma</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Distraction Injuries</a:t>
            </a:r>
            <a:endParaRPr lang="en-US" dirty="0"/>
          </a:p>
        </p:txBody>
      </p:sp>
      <p:pic>
        <p:nvPicPr>
          <p:cNvPr id="4" name="Fly thru dissociative cervical spine injury.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6494726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Distraction Injuries</a:t>
            </a:r>
            <a:endParaRPr lang="en-US" dirty="0"/>
          </a:p>
        </p:txBody>
      </p:sp>
      <p:sp>
        <p:nvSpPr>
          <p:cNvPr id="3" name="Content Placeholder 2"/>
          <p:cNvSpPr>
            <a:spLocks noGrp="1"/>
          </p:cNvSpPr>
          <p:nvPr>
            <p:ph idx="1"/>
          </p:nvPr>
        </p:nvSpPr>
        <p:spPr/>
        <p:txBody>
          <a:bodyPr/>
          <a:lstStyle/>
          <a:p>
            <a:r>
              <a:rPr lang="en-US" sz="2800" dirty="0" smtClean="0"/>
              <a:t>Baylor study.</a:t>
            </a:r>
          </a:p>
          <a:p>
            <a:r>
              <a:rPr lang="en-US" sz="2800" dirty="0" smtClean="0"/>
              <a:t>9 </a:t>
            </a:r>
            <a:r>
              <a:rPr lang="en-US" sz="2800" dirty="0" err="1" smtClean="0"/>
              <a:t>unembalmed</a:t>
            </a:r>
            <a:r>
              <a:rPr lang="en-US" sz="2800" dirty="0" smtClean="0"/>
              <a:t> cadavers.</a:t>
            </a:r>
          </a:p>
          <a:p>
            <a:r>
              <a:rPr lang="en-US" sz="2800" dirty="0" smtClean="0"/>
              <a:t>AP ligamentous support of C1-C2 surgically cut (posteriorly).</a:t>
            </a:r>
          </a:p>
          <a:p>
            <a:r>
              <a:rPr lang="en-US" sz="2800" smtClean="0"/>
              <a:t>Standard C</a:t>
            </a:r>
            <a:r>
              <a:rPr lang="en-US" sz="2800" dirty="0" smtClean="0"/>
              <a:t>-collar applied.</a:t>
            </a:r>
          </a:p>
          <a:p>
            <a:r>
              <a:rPr lang="en-US" sz="2800" dirty="0"/>
              <a:t>C</a:t>
            </a:r>
            <a:r>
              <a:rPr lang="en-US" sz="2800" dirty="0" smtClean="0"/>
              <a:t>ollar </a:t>
            </a:r>
            <a:r>
              <a:rPr lang="en-US" sz="2800" dirty="0"/>
              <a:t>application resulted in 7.3 mm +/- 4.0 mm of separation between C1 and </a:t>
            </a:r>
            <a:r>
              <a:rPr lang="en-US" sz="2800" dirty="0" smtClean="0"/>
              <a:t>C2.</a:t>
            </a:r>
          </a:p>
          <a:p>
            <a:endParaRPr lang="en-US" dirty="0"/>
          </a:p>
        </p:txBody>
      </p:sp>
      <p:sp>
        <p:nvSpPr>
          <p:cNvPr id="4" name="TextBox 5"/>
          <p:cNvSpPr txBox="1">
            <a:spLocks noChangeArrowheads="1"/>
          </p:cNvSpPr>
          <p:nvPr/>
        </p:nvSpPr>
        <p:spPr bwMode="auto">
          <a:xfrm>
            <a:off x="885825" y="5791200"/>
            <a:ext cx="5819775" cy="73866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Ben-</a:t>
            </a:r>
            <a:r>
              <a:rPr lang="en-US" sz="1400" dirty="0" err="1"/>
              <a:t>Galim</a:t>
            </a:r>
            <a:r>
              <a:rPr lang="en-US" sz="1400" dirty="0"/>
              <a:t> P, </a:t>
            </a:r>
            <a:r>
              <a:rPr lang="en-US" sz="1400" dirty="0" err="1"/>
              <a:t>Dreiangel</a:t>
            </a:r>
            <a:r>
              <a:rPr lang="en-US" sz="1400" dirty="0"/>
              <a:t> N, Mattox KL, Reitman CA, </a:t>
            </a:r>
            <a:r>
              <a:rPr lang="en-US" sz="1400" dirty="0" err="1"/>
              <a:t>Kalantar</a:t>
            </a:r>
            <a:r>
              <a:rPr lang="en-US" sz="1400" dirty="0"/>
              <a:t> SB, </a:t>
            </a:r>
            <a:r>
              <a:rPr lang="en-US" sz="1400" dirty="0" err="1"/>
              <a:t>Hipp</a:t>
            </a:r>
            <a:r>
              <a:rPr lang="en-US" sz="1400" dirty="0"/>
              <a:t> JA. Extrication Collars Can Result in Abnormal Separation Between Vertebrae in the Presence of a Dissociative Injury. </a:t>
            </a:r>
            <a:r>
              <a:rPr lang="en-US" sz="1400" i="1" dirty="0"/>
              <a:t>J Trauma. </a:t>
            </a:r>
            <a:r>
              <a:rPr lang="en-US" sz="1400" dirty="0"/>
              <a:t>2010.</a:t>
            </a:r>
          </a:p>
        </p:txBody>
      </p:sp>
    </p:spTree>
    <p:extLst>
      <p:ext uri="{BB962C8B-B14F-4D97-AF65-F5344CB8AC3E}">
        <p14:creationId xmlns:p14="http://schemas.microsoft.com/office/powerpoint/2010/main" val="72753094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Truths</a:t>
            </a:r>
            <a:endParaRPr lang="en-US" dirty="0"/>
          </a:p>
        </p:txBody>
      </p:sp>
      <p:sp>
        <p:nvSpPr>
          <p:cNvPr id="4" name="Content Placeholder 3"/>
          <p:cNvSpPr>
            <a:spLocks noGrp="1"/>
          </p:cNvSpPr>
          <p:nvPr>
            <p:ph idx="1"/>
          </p:nvPr>
        </p:nvSpPr>
        <p:spPr>
          <a:xfrm>
            <a:off x="457200" y="1600200"/>
            <a:ext cx="8229600" cy="4819781"/>
          </a:xfrm>
        </p:spPr>
        <p:txBody>
          <a:bodyPr>
            <a:spAutoFit/>
            <a:scene3d>
              <a:camera prst="orthographicFront"/>
              <a:lightRig rig="threePt" dir="t"/>
            </a:scene3d>
            <a:sp3d extrusionH="57150">
              <a:bevelT w="57150" h="38100" prst="hardEdge"/>
            </a:sp3d>
          </a:bodyPr>
          <a:lstStyle/>
          <a:p>
            <a:pPr marL="0" indent="0" algn="ctr">
              <a:buFontTx/>
              <a:buNone/>
              <a:defRPr/>
            </a:pPr>
            <a:r>
              <a:rPr lang="en-US" sz="960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Spinal Injuries are</a:t>
            </a:r>
          </a:p>
          <a:p>
            <a:pPr marL="0" indent="0" algn="ctr">
              <a:buFontTx/>
              <a:buNone/>
              <a:defRPr/>
            </a:pPr>
            <a:r>
              <a:rPr lang="en-US" sz="960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Uncommon</a:t>
            </a:r>
            <a:endParaRPr lang="en-US" sz="960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5" name="Content Placeholder 4" descr="christopherreeve-herb-ritts.jpg"/>
          <p:cNvPicPr>
            <a:picLocks noGrp="1" noChangeAspect="1"/>
          </p:cNvPicPr>
          <p:nvPr>
            <p:ph idx="1"/>
          </p:nvPr>
        </p:nvPicPr>
        <p:blipFill>
          <a:blip r:embed="rId2" cstate="hqprint">
            <a:extLst>
              <a:ext uri="{28A0092B-C50C-407E-A947-70E740481C1C}">
                <a14:useLocalDpi xmlns:a14="http://schemas.microsoft.com/office/drawing/2010/main"/>
              </a:ext>
            </a:extLst>
          </a:blip>
          <a:srcRect l="-20744" r="-20744"/>
          <a:stretch>
            <a:fillRect/>
          </a:stretch>
        </p:blip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Incidence</a:t>
            </a:r>
            <a:endParaRPr lang="en-US" dirty="0"/>
          </a:p>
        </p:txBody>
      </p:sp>
      <p:sp>
        <p:nvSpPr>
          <p:cNvPr id="3" name="Content Placeholder 2"/>
          <p:cNvSpPr>
            <a:spLocks noGrp="1"/>
          </p:cNvSpPr>
          <p:nvPr>
            <p:ph sz="half" idx="1"/>
          </p:nvPr>
        </p:nvSpPr>
        <p:spPr/>
        <p:txBody>
          <a:bodyPr/>
          <a:lstStyle/>
          <a:p>
            <a:pPr>
              <a:defRPr/>
            </a:pPr>
            <a:r>
              <a:rPr lang="en-US" dirty="0" smtClean="0"/>
              <a:t>SCI </a:t>
            </a:r>
            <a:r>
              <a:rPr lang="en-US" dirty="0"/>
              <a:t>is a relatively rare </a:t>
            </a:r>
            <a:r>
              <a:rPr lang="en-US" dirty="0" smtClean="0"/>
              <a:t>condition.</a:t>
            </a:r>
          </a:p>
          <a:p>
            <a:pPr>
              <a:defRPr/>
            </a:pPr>
            <a:r>
              <a:rPr lang="en-US" dirty="0" smtClean="0"/>
              <a:t>Annual </a:t>
            </a:r>
            <a:r>
              <a:rPr lang="en-US" dirty="0"/>
              <a:t>incidence of spinal cord </a:t>
            </a:r>
            <a:r>
              <a:rPr lang="en-US" dirty="0" smtClean="0"/>
              <a:t>injury:</a:t>
            </a:r>
          </a:p>
          <a:p>
            <a:pPr lvl="1">
              <a:defRPr/>
            </a:pPr>
            <a:r>
              <a:rPr lang="en-US" dirty="0" smtClean="0"/>
              <a:t>~ 40 cases/million </a:t>
            </a:r>
            <a:r>
              <a:rPr lang="en-US" dirty="0"/>
              <a:t>population in the </a:t>
            </a:r>
            <a:r>
              <a:rPr lang="en-US" dirty="0" smtClean="0"/>
              <a:t>US (~12,000 </a:t>
            </a:r>
            <a:r>
              <a:rPr lang="en-US" dirty="0"/>
              <a:t>new cases </a:t>
            </a:r>
            <a:r>
              <a:rPr lang="en-US" dirty="0" smtClean="0"/>
              <a:t>annually).</a:t>
            </a:r>
          </a:p>
        </p:txBody>
      </p:sp>
      <p:pic>
        <p:nvPicPr>
          <p:cNvPr id="7" name="Content Placeholder 6" descr="C-Spine MRI.jpg"/>
          <p:cNvPicPr>
            <a:picLocks noGrp="1" noChangeAspect="1"/>
          </p:cNvPicPr>
          <p:nvPr>
            <p:ph sz="half" idx="2"/>
          </p:nvPr>
        </p:nvPicPr>
        <p:blipFill>
          <a:blip r:embed="rId2" cstate="hqprint">
            <a:extLst>
              <a:ext uri="{28A0092B-C50C-407E-A947-70E740481C1C}">
                <a14:useLocalDpi xmlns:a14="http://schemas.microsoft.com/office/drawing/2010/main"/>
              </a:ext>
            </a:extLst>
          </a:blip>
          <a:srcRect t="-6144" b="-6144"/>
          <a:stretch>
            <a:fillRect/>
          </a:stretch>
        </p:blipFill>
        <p:spPr>
          <a:xfrm>
            <a:off x="5029200" y="1295400"/>
            <a:ext cx="3429000" cy="3843338"/>
          </a:xfrm>
        </p:spPr>
      </p:pic>
      <p:pic>
        <p:nvPicPr>
          <p:cNvPr id="93188" name="Picture 7" descr="Screen Shot 2012-12-17 at 10.59.01 A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43200" y="5105400"/>
            <a:ext cx="1636713"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Cervical Fracture Incidence</a:t>
            </a:r>
            <a:endParaRPr lang="en-US" dirty="0"/>
          </a:p>
        </p:txBody>
      </p:sp>
      <p:pic>
        <p:nvPicPr>
          <p:cNvPr id="7" name="Content Placeholder 6" descr="Screen Shot 2012-12-17 at 10.40.35 AM.png"/>
          <p:cNvPicPr>
            <a:picLocks noGrp="1" noChangeAspect="1"/>
          </p:cNvPicPr>
          <p:nvPr>
            <p:ph sz="half" idx="1"/>
          </p:nvPr>
        </p:nvPicPr>
        <p:blipFill>
          <a:blip r:embed="rId2" cstate="hqprint">
            <a:extLst>
              <a:ext uri="{28A0092B-C50C-407E-A947-70E740481C1C}">
                <a14:useLocalDpi xmlns:a14="http://schemas.microsoft.com/office/drawing/2010/main"/>
              </a:ext>
            </a:extLst>
          </a:blip>
          <a:srcRect t="-27585" b="-27585"/>
          <a:stretch>
            <a:fillRect/>
          </a:stretch>
        </p:blipFill>
        <p:spPr>
          <a:xfrm>
            <a:off x="4724400" y="1447800"/>
            <a:ext cx="4038600" cy="4525963"/>
          </a:xfrm>
        </p:spPr>
      </p:pic>
      <p:pic>
        <p:nvPicPr>
          <p:cNvPr id="8" name="Content Placeholder 7" descr="Screen Shot 2012-12-17 at 10.40.27 AM.png"/>
          <p:cNvPicPr>
            <a:picLocks noGrp="1" noChangeAspect="1"/>
          </p:cNvPicPr>
          <p:nvPr>
            <p:ph sz="half" idx="2"/>
          </p:nvPr>
        </p:nvPicPr>
        <p:blipFill rotWithShape="1">
          <a:blip r:embed="rId3" cstate="hqprint">
            <a:extLst>
              <a:ext uri="{28A0092B-C50C-407E-A947-70E740481C1C}">
                <a14:useLocalDpi xmlns:a14="http://schemas.microsoft.com/office/drawing/2010/main"/>
              </a:ext>
            </a:extLst>
          </a:blip>
          <a:srcRect/>
          <a:stretch/>
        </p:blipFill>
        <p:spPr>
          <a:xfrm>
            <a:off x="304800" y="2209800"/>
            <a:ext cx="4038600" cy="3005138"/>
          </a:xfrm>
        </p:spPr>
      </p:pic>
      <p:sp>
        <p:nvSpPr>
          <p:cNvPr id="94212" name="TextBox 8"/>
          <p:cNvSpPr txBox="1">
            <a:spLocks noChangeArrowheads="1"/>
          </p:cNvSpPr>
          <p:nvPr/>
        </p:nvSpPr>
        <p:spPr bwMode="auto">
          <a:xfrm>
            <a:off x="2438400" y="5638800"/>
            <a:ext cx="3886200"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t>BLUNT TRAUMA</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Cervical Fracture Incidence</a:t>
            </a:r>
            <a:endParaRPr lang="en-US" dirty="0"/>
          </a:p>
        </p:txBody>
      </p:sp>
      <p:sp>
        <p:nvSpPr>
          <p:cNvPr id="3" name="Content Placeholder 2"/>
          <p:cNvSpPr>
            <a:spLocks noGrp="1"/>
          </p:cNvSpPr>
          <p:nvPr>
            <p:ph idx="1"/>
          </p:nvPr>
        </p:nvSpPr>
        <p:spPr/>
        <p:txBody>
          <a:bodyPr/>
          <a:lstStyle/>
          <a:p>
            <a:pPr>
              <a:defRPr/>
            </a:pPr>
            <a:r>
              <a:rPr lang="en-US" dirty="0" smtClean="0"/>
              <a:t>NEXUS derivative study.</a:t>
            </a:r>
          </a:p>
          <a:p>
            <a:pPr>
              <a:defRPr/>
            </a:pPr>
            <a:r>
              <a:rPr lang="en-US" dirty="0" smtClean="0"/>
              <a:t>34,069 patients </a:t>
            </a:r>
            <a:r>
              <a:rPr lang="en-US" dirty="0"/>
              <a:t>with blunt </a:t>
            </a:r>
            <a:r>
              <a:rPr lang="en-US" dirty="0" smtClean="0"/>
              <a:t>trauma:</a:t>
            </a:r>
          </a:p>
          <a:p>
            <a:pPr lvl="1">
              <a:defRPr/>
            </a:pPr>
            <a:r>
              <a:rPr lang="en-US" dirty="0" smtClean="0"/>
              <a:t>818 </a:t>
            </a:r>
            <a:r>
              <a:rPr lang="en-US" dirty="0"/>
              <a:t>(2.4%) individuals </a:t>
            </a:r>
            <a:r>
              <a:rPr lang="en-US" dirty="0" smtClean="0"/>
              <a:t>had:</a:t>
            </a:r>
          </a:p>
          <a:p>
            <a:pPr lvl="2">
              <a:defRPr/>
            </a:pPr>
            <a:r>
              <a:rPr lang="en-US" dirty="0" smtClean="0"/>
              <a:t>1,496 </a:t>
            </a:r>
            <a:r>
              <a:rPr lang="en-US" dirty="0"/>
              <a:t>distinct cervical spine injuries to 1,285 different cervical spine structures</a:t>
            </a:r>
            <a:r>
              <a:rPr lang="en-US" dirty="0" smtClean="0"/>
              <a:t>.</a:t>
            </a:r>
          </a:p>
          <a:p>
            <a:pPr lvl="1">
              <a:defRPr/>
            </a:pPr>
            <a:r>
              <a:rPr lang="en-US" dirty="0" smtClean="0"/>
              <a:t>C2 vertebra </a:t>
            </a:r>
            <a:r>
              <a:rPr lang="en-US" dirty="0"/>
              <a:t>was the most common level of injury (286 [24.0%] </a:t>
            </a:r>
            <a:r>
              <a:rPr lang="en-US" dirty="0" smtClean="0"/>
              <a:t>fractures).</a:t>
            </a:r>
          </a:p>
          <a:p>
            <a:pPr lvl="1">
              <a:defRPr/>
            </a:pPr>
            <a:r>
              <a:rPr lang="en-US" dirty="0" smtClean="0"/>
              <a:t>1/3 of </a:t>
            </a:r>
            <a:r>
              <a:rPr lang="en-US" dirty="0"/>
              <a:t>all injuries (29.3%) were considered clinically insignificant.</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Cervical Fracture Incidence</a:t>
            </a:r>
            <a:endParaRPr lang="en-US" dirty="0"/>
          </a:p>
        </p:txBody>
      </p:sp>
      <p:sp>
        <p:nvSpPr>
          <p:cNvPr id="96258" name="TextBox 8"/>
          <p:cNvSpPr txBox="1">
            <a:spLocks noChangeArrowheads="1"/>
          </p:cNvSpPr>
          <p:nvPr/>
        </p:nvSpPr>
        <p:spPr bwMode="auto">
          <a:xfrm>
            <a:off x="2438400" y="5638800"/>
            <a:ext cx="3886200"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t>BLUNT TRAUMA</a:t>
            </a:r>
          </a:p>
        </p:txBody>
      </p:sp>
      <p:sp>
        <p:nvSpPr>
          <p:cNvPr id="3" name="Content Placeholder 2"/>
          <p:cNvSpPr>
            <a:spLocks noGrp="1"/>
          </p:cNvSpPr>
          <p:nvPr>
            <p:ph sz="half" idx="1"/>
          </p:nvPr>
        </p:nvSpPr>
        <p:spPr/>
        <p:txBody>
          <a:bodyPr/>
          <a:lstStyle/>
          <a:p>
            <a:pPr>
              <a:defRPr/>
            </a:pPr>
            <a:endParaRPr lang="en-US" dirty="0"/>
          </a:p>
        </p:txBody>
      </p:sp>
      <p:pic>
        <p:nvPicPr>
          <p:cNvPr id="96260" name="Picture 5" descr="Screen Shot 2012-12-17 at 10.40.56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19200" y="1676400"/>
            <a:ext cx="6511925"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Cervical Fracture Incidence</a:t>
            </a:r>
            <a:endParaRPr lang="en-US" dirty="0"/>
          </a:p>
        </p:txBody>
      </p:sp>
      <p:sp>
        <p:nvSpPr>
          <p:cNvPr id="3" name="Content Placeholder 2"/>
          <p:cNvSpPr>
            <a:spLocks noGrp="1"/>
          </p:cNvSpPr>
          <p:nvPr>
            <p:ph idx="1"/>
          </p:nvPr>
        </p:nvSpPr>
        <p:spPr/>
        <p:txBody>
          <a:bodyPr/>
          <a:lstStyle/>
          <a:p>
            <a:pPr>
              <a:defRPr/>
            </a:pPr>
            <a:r>
              <a:rPr lang="en-US" dirty="0"/>
              <a:t>Cervical spine injuries occur in a small minority of patients with blunt trauma who undergo </a:t>
            </a:r>
            <a:r>
              <a:rPr lang="en-US" dirty="0" smtClean="0"/>
              <a:t>imaging:</a:t>
            </a:r>
          </a:p>
          <a:p>
            <a:pPr lvl="1">
              <a:defRPr/>
            </a:pPr>
            <a:r>
              <a:rPr lang="en-US" dirty="0" smtClean="0"/>
              <a:t>Most common site: atlantoaxial region and C6 and C7 (over 1/3 of injuries).</a:t>
            </a:r>
          </a:p>
          <a:p>
            <a:pPr lvl="1">
              <a:defRPr/>
            </a:pPr>
            <a:r>
              <a:rPr lang="en-US" dirty="0" smtClean="0"/>
              <a:t>A </a:t>
            </a:r>
            <a:r>
              <a:rPr lang="en-US" dirty="0"/>
              <a:t>substantial minority of radiographically defined cervical spine injuries are of little clinical </a:t>
            </a:r>
            <a:r>
              <a:rPr lang="en-US" dirty="0" smtClean="0"/>
              <a:t>importance.</a:t>
            </a:r>
            <a:endParaRPr lang="en-US" dirty="0"/>
          </a:p>
        </p:txBody>
      </p:sp>
      <p:sp>
        <p:nvSpPr>
          <p:cNvPr id="97283" name="TextBox 3"/>
          <p:cNvSpPr txBox="1">
            <a:spLocks noChangeArrowheads="1"/>
          </p:cNvSpPr>
          <p:nvPr/>
        </p:nvSpPr>
        <p:spPr bwMode="auto">
          <a:xfrm>
            <a:off x="885825" y="5791200"/>
            <a:ext cx="581977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Goldberg W, Mueller C, Panacek E, et al. Distribution and patterns of blunt traumatic cervical spine injury. </a:t>
            </a:r>
            <a:r>
              <a:rPr lang="en-US" sz="1400" i="1"/>
              <a:t>Ann Emerg Med. </a:t>
            </a:r>
            <a:r>
              <a:rPr lang="en-US" sz="1400"/>
              <a:t>2001;38:17-21.</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Spinal Injury Mortality/Year</a:t>
            </a:r>
            <a:endParaRPr lang="en-US" dirty="0"/>
          </a:p>
        </p:txBody>
      </p:sp>
      <p:pic>
        <p:nvPicPr>
          <p:cNvPr id="4" name="Content Placeholder 3" descr="Screen Shot 2012-12-17 at 10.27.05 AM.png"/>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l="-4474" r="13977"/>
          <a:stretch/>
        </p:blipFill>
        <p:spPr>
          <a:xfrm>
            <a:off x="1447800" y="1600200"/>
            <a:ext cx="6248400" cy="4137025"/>
          </a:xfrm>
        </p:spPr>
      </p:pic>
      <p:sp>
        <p:nvSpPr>
          <p:cNvPr id="98307" name="TextBox 4"/>
          <p:cNvSpPr txBox="1">
            <a:spLocks noChangeArrowheads="1"/>
          </p:cNvSpPr>
          <p:nvPr/>
        </p:nvSpPr>
        <p:spPr bwMode="auto">
          <a:xfrm>
            <a:off x="885825" y="5791200"/>
            <a:ext cx="581977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DeVivo MJ. Epidemiology of traumatic spinal cord injury: trends and future implications. </a:t>
            </a:r>
            <a:r>
              <a:rPr lang="en-US" sz="1400" i="1"/>
              <a:t>Spinal Cord</a:t>
            </a:r>
            <a:r>
              <a:rPr lang="en-US" sz="1400"/>
              <a:t>. 2012;50:365-372.</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Dogma</a:t>
            </a:r>
            <a:endParaRPr lang="en-US" dirty="0"/>
          </a:p>
        </p:txBody>
      </p:sp>
      <p:sp>
        <p:nvSpPr>
          <p:cNvPr id="3" name="Content Placeholder 2"/>
          <p:cNvSpPr>
            <a:spLocks noGrp="1"/>
          </p:cNvSpPr>
          <p:nvPr>
            <p:ph idx="1"/>
          </p:nvPr>
        </p:nvSpPr>
        <p:spPr/>
        <p:txBody>
          <a:bodyPr/>
          <a:lstStyle/>
          <a:p>
            <a:pPr>
              <a:defRPr/>
            </a:pPr>
            <a:r>
              <a:rPr lang="en-US" dirty="0"/>
              <a:t>A</a:t>
            </a:r>
            <a:r>
              <a:rPr lang="en-US" dirty="0" smtClean="0"/>
              <a:t>n </a:t>
            </a:r>
            <a:r>
              <a:rPr lang="en-US" dirty="0"/>
              <a:t>authoritative </a:t>
            </a:r>
            <a:r>
              <a:rPr lang="en-US" dirty="0" smtClean="0"/>
              <a:t>belief </a:t>
            </a:r>
            <a:r>
              <a:rPr lang="en-US" dirty="0"/>
              <a:t>or principle that is considered to be valid regardless of the accuracy or validity</a:t>
            </a:r>
            <a:r>
              <a:rPr lang="en-US" dirty="0" smtClean="0"/>
              <a:t>.</a:t>
            </a:r>
          </a:p>
          <a:p>
            <a:pPr>
              <a:defRPr/>
            </a:pPr>
            <a:r>
              <a:rPr lang="en-US" dirty="0" smtClean="0"/>
              <a:t>Oftentimes </a:t>
            </a:r>
            <a:r>
              <a:rPr lang="en-US" dirty="0"/>
              <a:t>the origin of the belief or principle is lost to history. </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MOI and Spinal Injury</a:t>
            </a:r>
            <a:endParaRPr lang="en-US" dirty="0"/>
          </a:p>
        </p:txBody>
      </p:sp>
      <p:sp>
        <p:nvSpPr>
          <p:cNvPr id="4" name="Content Placeholder 3"/>
          <p:cNvSpPr>
            <a:spLocks noGrp="1"/>
          </p:cNvSpPr>
          <p:nvPr>
            <p:ph sz="half" idx="1"/>
          </p:nvPr>
        </p:nvSpPr>
        <p:spPr/>
        <p:txBody>
          <a:bodyPr/>
          <a:lstStyle/>
          <a:p>
            <a:pPr>
              <a:defRPr/>
            </a:pPr>
            <a:r>
              <a:rPr lang="en-US" dirty="0" smtClean="0"/>
              <a:t>57,523 trauma patients:</a:t>
            </a:r>
          </a:p>
          <a:p>
            <a:pPr lvl="1">
              <a:defRPr/>
            </a:pPr>
            <a:r>
              <a:rPr lang="en-US" dirty="0" smtClean="0"/>
              <a:t>LAC/USC</a:t>
            </a:r>
          </a:p>
          <a:p>
            <a:pPr lvl="1">
              <a:defRPr/>
            </a:pPr>
            <a:r>
              <a:rPr lang="en-US" dirty="0" smtClean="0"/>
              <a:t>WHC</a:t>
            </a:r>
          </a:p>
          <a:p>
            <a:pPr>
              <a:defRPr/>
            </a:pPr>
            <a:r>
              <a:rPr lang="en-US" dirty="0" smtClean="0"/>
              <a:t>Evaluated by:</a:t>
            </a:r>
          </a:p>
          <a:p>
            <a:pPr lvl="1">
              <a:defRPr/>
            </a:pPr>
            <a:r>
              <a:rPr lang="en-US" dirty="0" smtClean="0"/>
              <a:t>Blunt asaault</a:t>
            </a:r>
          </a:p>
          <a:p>
            <a:pPr lvl="1">
              <a:defRPr/>
            </a:pPr>
            <a:r>
              <a:rPr lang="en-US" dirty="0" smtClean="0"/>
              <a:t>Stab wounds</a:t>
            </a:r>
          </a:p>
          <a:p>
            <a:pPr lvl="1">
              <a:defRPr/>
            </a:pPr>
            <a:r>
              <a:rPr lang="en-US" dirty="0" smtClean="0"/>
              <a:t>Gunshot wounds</a:t>
            </a:r>
            <a:endParaRPr lang="en-US" dirty="0"/>
          </a:p>
        </p:txBody>
      </p:sp>
      <p:pic>
        <p:nvPicPr>
          <p:cNvPr id="6" name="Content Placeholder 5" descr="fig 18.jpg"/>
          <p:cNvPicPr>
            <a:picLocks noGrp="1" noChangeAspect="1"/>
          </p:cNvPicPr>
          <p:nvPr>
            <p:ph sz="half" idx="2"/>
          </p:nvPr>
        </p:nvPicPr>
        <p:blipFill>
          <a:blip r:embed="rId2" cstate="hqprint">
            <a:extLst>
              <a:ext uri="{28A0092B-C50C-407E-A947-70E740481C1C}">
                <a14:useLocalDpi xmlns:a14="http://schemas.microsoft.com/office/drawing/2010/main"/>
              </a:ext>
            </a:extLst>
          </a:blip>
          <a:srcRect l="-11872" r="-11872"/>
          <a:stretch>
            <a:fillRect/>
          </a:stretch>
        </p:blipFill>
        <p:spPr>
          <a:xfrm>
            <a:off x="4495800" y="1524000"/>
            <a:ext cx="3671888" cy="4114800"/>
          </a:xfrm>
        </p:spPr>
      </p:pic>
      <p:sp>
        <p:nvSpPr>
          <p:cNvPr id="99332" name="TextBox 6"/>
          <p:cNvSpPr txBox="1">
            <a:spLocks noChangeArrowheads="1"/>
          </p:cNvSpPr>
          <p:nvPr/>
        </p:nvSpPr>
        <p:spPr bwMode="auto">
          <a:xfrm>
            <a:off x="885825" y="5791200"/>
            <a:ext cx="5819775" cy="738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Rhee P, Kuncir EJ, Johnson L, et al. Cervical spine injury is highly dependent on the mechanism of injury following blunt and penetrating assault. </a:t>
            </a:r>
            <a:r>
              <a:rPr lang="en-US" sz="1400" i="1"/>
              <a:t>J Trauma. </a:t>
            </a:r>
            <a:r>
              <a:rPr lang="en-US" sz="1400"/>
              <a:t>2006;61:1166-1170.</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MOI and Spinal Injury</a:t>
            </a:r>
            <a:endParaRPr lang="en-US" dirty="0"/>
          </a:p>
        </p:txBody>
      </p:sp>
      <p:pic>
        <p:nvPicPr>
          <p:cNvPr id="4" name="Content Placeholder 3" descr="Screen Shot 2012-12-17 at 11.11.16 AM.png"/>
          <p:cNvPicPr>
            <a:picLocks noGrp="1" noChangeAspect="1"/>
          </p:cNvPicPr>
          <p:nvPr>
            <p:ph idx="1"/>
          </p:nvPr>
        </p:nvPicPr>
        <p:blipFill>
          <a:blip r:embed="rId2" cstate="hqprint">
            <a:extLst>
              <a:ext uri="{28A0092B-C50C-407E-A947-70E740481C1C}">
                <a14:useLocalDpi xmlns:a14="http://schemas.microsoft.com/office/drawing/2010/main"/>
              </a:ext>
            </a:extLst>
          </a:blip>
          <a:srcRect l="-4949" r="-4949"/>
          <a:stretch>
            <a:fillRect/>
          </a:stretch>
        </p:blipFill>
        <p:spPr>
          <a:xfrm>
            <a:off x="76200" y="1600200"/>
            <a:ext cx="8035925" cy="4419600"/>
          </a:xfr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MOI and Spinal Injury</a:t>
            </a:r>
            <a:endParaRPr lang="en-US" dirty="0"/>
          </a:p>
        </p:txBody>
      </p:sp>
      <p:sp>
        <p:nvSpPr>
          <p:cNvPr id="3" name="Content Placeholder 2"/>
          <p:cNvSpPr>
            <a:spLocks noGrp="1"/>
          </p:cNvSpPr>
          <p:nvPr>
            <p:ph sz="half" idx="1"/>
          </p:nvPr>
        </p:nvSpPr>
        <p:spPr/>
        <p:txBody>
          <a:bodyPr/>
          <a:lstStyle/>
          <a:p>
            <a:pPr>
              <a:defRPr/>
            </a:pPr>
            <a:r>
              <a:rPr lang="en-US" dirty="0" smtClean="0"/>
              <a:t>Rates for CSF:</a:t>
            </a:r>
          </a:p>
          <a:p>
            <a:pPr lvl="1">
              <a:defRPr/>
            </a:pPr>
            <a:r>
              <a:rPr lang="en-US" dirty="0" smtClean="0"/>
              <a:t>GSW </a:t>
            </a:r>
            <a:r>
              <a:rPr lang="en-US" dirty="0"/>
              <a:t>(1.35%</a:t>
            </a:r>
            <a:r>
              <a:rPr lang="en-US" dirty="0" smtClean="0"/>
              <a:t>)</a:t>
            </a:r>
          </a:p>
          <a:p>
            <a:pPr lvl="1">
              <a:defRPr/>
            </a:pPr>
            <a:r>
              <a:rPr lang="en-US" dirty="0" smtClean="0"/>
              <a:t>BA </a:t>
            </a:r>
            <a:r>
              <a:rPr lang="en-US" dirty="0"/>
              <a:t>(0.41%) </a:t>
            </a:r>
            <a:endParaRPr lang="en-US" dirty="0" smtClean="0"/>
          </a:p>
          <a:p>
            <a:pPr lvl="1">
              <a:defRPr/>
            </a:pPr>
            <a:r>
              <a:rPr lang="en-US" dirty="0" smtClean="0"/>
              <a:t>SW </a:t>
            </a:r>
            <a:r>
              <a:rPr lang="en-US" dirty="0"/>
              <a:t>(0.12%). </a:t>
            </a:r>
            <a:endParaRPr lang="en-US" dirty="0" smtClean="0"/>
          </a:p>
          <a:p>
            <a:pPr>
              <a:defRPr/>
            </a:pPr>
            <a:r>
              <a:rPr lang="en-US" dirty="0" smtClean="0"/>
              <a:t>Rates </a:t>
            </a:r>
            <a:r>
              <a:rPr lang="en-US" dirty="0"/>
              <a:t>of </a:t>
            </a:r>
            <a:r>
              <a:rPr lang="en-US" dirty="0" smtClean="0"/>
              <a:t>CSCI:</a:t>
            </a:r>
          </a:p>
          <a:p>
            <a:pPr lvl="1">
              <a:defRPr/>
            </a:pPr>
            <a:r>
              <a:rPr lang="en-US" dirty="0" smtClean="0"/>
              <a:t>GSW </a:t>
            </a:r>
            <a:r>
              <a:rPr lang="en-US" dirty="0"/>
              <a:t>(0.94%</a:t>
            </a:r>
            <a:r>
              <a:rPr lang="en-US" dirty="0" smtClean="0"/>
              <a:t>)</a:t>
            </a:r>
          </a:p>
          <a:p>
            <a:pPr lvl="1">
              <a:defRPr/>
            </a:pPr>
            <a:r>
              <a:rPr lang="en-US" dirty="0" smtClean="0"/>
              <a:t>BA </a:t>
            </a:r>
            <a:r>
              <a:rPr lang="en-US" dirty="0"/>
              <a:t>(0.14%</a:t>
            </a:r>
            <a:r>
              <a:rPr lang="en-US" dirty="0" smtClean="0"/>
              <a:t>)</a:t>
            </a:r>
          </a:p>
          <a:p>
            <a:pPr lvl="1">
              <a:defRPr/>
            </a:pPr>
            <a:r>
              <a:rPr lang="en-US" dirty="0" smtClean="0"/>
              <a:t>SW </a:t>
            </a:r>
            <a:r>
              <a:rPr lang="en-US" dirty="0"/>
              <a:t>(0.11%</a:t>
            </a:r>
            <a:r>
              <a:rPr lang="en-US" dirty="0" smtClean="0"/>
              <a:t>)</a:t>
            </a:r>
            <a:endParaRPr lang="en-US" dirty="0"/>
          </a:p>
        </p:txBody>
      </p:sp>
      <p:sp>
        <p:nvSpPr>
          <p:cNvPr id="6" name="Content Placeholder 5"/>
          <p:cNvSpPr>
            <a:spLocks noGrp="1"/>
          </p:cNvSpPr>
          <p:nvPr>
            <p:ph sz="half" idx="2"/>
          </p:nvPr>
        </p:nvSpPr>
        <p:spPr>
          <a:xfrm>
            <a:off x="4419600" y="1600200"/>
            <a:ext cx="4267200" cy="4525963"/>
          </a:xfrm>
        </p:spPr>
        <p:txBody>
          <a:bodyPr/>
          <a:lstStyle/>
          <a:p>
            <a:pPr>
              <a:defRPr/>
            </a:pPr>
            <a:r>
              <a:rPr lang="en-US" dirty="0" smtClean="0"/>
              <a:t>Surgical stabilization:</a:t>
            </a:r>
          </a:p>
          <a:p>
            <a:pPr lvl="1">
              <a:defRPr/>
            </a:pPr>
            <a:r>
              <a:rPr lang="en-US" dirty="0" smtClean="0"/>
              <a:t>GSW (26/158 [15.5%])</a:t>
            </a:r>
          </a:p>
          <a:p>
            <a:pPr lvl="1">
              <a:defRPr/>
            </a:pPr>
            <a:r>
              <a:rPr lang="en-US" dirty="0" smtClean="0"/>
              <a:t>BA (6/19 [31.6%])</a:t>
            </a:r>
          </a:p>
          <a:p>
            <a:pPr lvl="1">
              <a:defRPr/>
            </a:pPr>
            <a:r>
              <a:rPr lang="en-US" dirty="0" smtClean="0"/>
              <a:t>SW (3/11 [27.8%])</a:t>
            </a:r>
          </a:p>
          <a:p>
            <a:pPr>
              <a:defRPr/>
            </a:pPr>
            <a:r>
              <a:rPr lang="en-US" dirty="0" smtClean="0"/>
              <a:t>No patient with penetrating SCI regained significant neurologic recovery.</a:t>
            </a:r>
          </a:p>
          <a:p>
            <a:pPr lvl="1">
              <a:defRPr/>
            </a:pP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MOI and Spinal Injury</a:t>
            </a:r>
            <a:endParaRPr lang="en-US" dirty="0"/>
          </a:p>
        </p:txBody>
      </p:sp>
      <p:sp>
        <p:nvSpPr>
          <p:cNvPr id="3" name="Content Placeholder 2"/>
          <p:cNvSpPr>
            <a:spLocks noGrp="1"/>
          </p:cNvSpPr>
          <p:nvPr>
            <p:ph idx="1"/>
          </p:nvPr>
        </p:nvSpPr>
        <p:spPr/>
        <p:txBody>
          <a:bodyPr/>
          <a:lstStyle/>
          <a:p>
            <a:pPr>
              <a:defRPr/>
            </a:pPr>
            <a:r>
              <a:rPr lang="en-US" dirty="0" smtClean="0"/>
              <a:t>Rates overall low.</a:t>
            </a:r>
          </a:p>
          <a:p>
            <a:pPr>
              <a:defRPr/>
            </a:pPr>
            <a:r>
              <a:rPr lang="en-US" dirty="0" smtClean="0"/>
              <a:t>Consider mechanism of injury.</a:t>
            </a:r>
          </a:p>
          <a:p>
            <a:pPr>
              <a:defRPr/>
            </a:pPr>
            <a:r>
              <a:rPr lang="en-US" dirty="0"/>
              <a:t>Neurologic deficits from penetrating assault were established and final at the time of presentation. </a:t>
            </a:r>
            <a:endParaRPr lang="en-US" dirty="0" smtClean="0"/>
          </a:p>
          <a:p>
            <a:pPr>
              <a:defRPr/>
            </a:pPr>
            <a:r>
              <a:rPr lang="en-US" dirty="0" smtClean="0">
                <a:solidFill>
                  <a:srgbClr val="FFFF00"/>
                </a:solidFill>
              </a:rPr>
              <a:t>Concern </a:t>
            </a:r>
            <a:r>
              <a:rPr lang="en-US" dirty="0">
                <a:solidFill>
                  <a:srgbClr val="FFFF00"/>
                </a:solidFill>
              </a:rPr>
              <a:t>for protecting the neck should not hinder the evaluation process or life saving </a:t>
            </a:r>
            <a:r>
              <a:rPr lang="en-US" dirty="0" smtClean="0">
                <a:solidFill>
                  <a:srgbClr val="FFFF00"/>
                </a:solidFill>
              </a:rPr>
              <a:t>procedures.</a:t>
            </a:r>
          </a:p>
          <a:p>
            <a:pPr>
              <a:defRPr/>
            </a:pP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Penetrating Trauma</a:t>
            </a:r>
            <a:endParaRPr lang="en-US" dirty="0"/>
          </a:p>
        </p:txBody>
      </p:sp>
      <p:sp>
        <p:nvSpPr>
          <p:cNvPr id="3" name="Content Placeholder 2"/>
          <p:cNvSpPr>
            <a:spLocks noGrp="1"/>
          </p:cNvSpPr>
          <p:nvPr>
            <p:ph sz="half" idx="1"/>
          </p:nvPr>
        </p:nvSpPr>
        <p:spPr/>
        <p:txBody>
          <a:bodyPr/>
          <a:lstStyle/>
          <a:p>
            <a:pPr>
              <a:defRPr/>
            </a:pPr>
            <a:r>
              <a:rPr lang="en-US" dirty="0" smtClean="0"/>
              <a:t>45,284 penetrating trauma patients:</a:t>
            </a:r>
          </a:p>
          <a:p>
            <a:pPr lvl="1">
              <a:defRPr/>
            </a:pPr>
            <a:r>
              <a:rPr lang="en-US" dirty="0" smtClean="0"/>
              <a:t>Median age: 29 years</a:t>
            </a:r>
          </a:p>
          <a:p>
            <a:pPr lvl="1">
              <a:defRPr/>
            </a:pPr>
            <a:r>
              <a:rPr lang="en-US" dirty="0" smtClean="0"/>
              <a:t>Male: 87.8%</a:t>
            </a:r>
          </a:p>
          <a:p>
            <a:pPr lvl="1">
              <a:defRPr/>
            </a:pPr>
            <a:r>
              <a:rPr lang="en-US" dirty="0" smtClean="0"/>
              <a:t>Race:</a:t>
            </a:r>
          </a:p>
          <a:p>
            <a:pPr lvl="2">
              <a:defRPr/>
            </a:pPr>
            <a:r>
              <a:rPr lang="en-US" dirty="0" smtClean="0"/>
              <a:t>Black: 41.8%</a:t>
            </a:r>
          </a:p>
          <a:p>
            <a:pPr lvl="2">
              <a:defRPr/>
            </a:pPr>
            <a:r>
              <a:rPr lang="en-US" dirty="0" smtClean="0"/>
              <a:t>White: 34.6%</a:t>
            </a:r>
          </a:p>
          <a:p>
            <a:pPr lvl="2">
              <a:defRPr/>
            </a:pPr>
            <a:r>
              <a:rPr lang="en-US" dirty="0" smtClean="0"/>
              <a:t>Hispanic: 19.3%</a:t>
            </a:r>
          </a:p>
          <a:p>
            <a:pPr lvl="1">
              <a:defRPr/>
            </a:pPr>
            <a:endParaRPr lang="en-US" dirty="0"/>
          </a:p>
        </p:txBody>
      </p:sp>
      <p:sp>
        <p:nvSpPr>
          <p:cNvPr id="4" name="Content Placeholder 3"/>
          <p:cNvSpPr>
            <a:spLocks noGrp="1"/>
          </p:cNvSpPr>
          <p:nvPr>
            <p:ph sz="half" idx="2"/>
          </p:nvPr>
        </p:nvSpPr>
        <p:spPr>
          <a:xfrm>
            <a:off x="4648200" y="1600200"/>
            <a:ext cx="4191000" cy="4525963"/>
          </a:xfrm>
        </p:spPr>
        <p:txBody>
          <a:bodyPr/>
          <a:lstStyle/>
          <a:p>
            <a:pPr>
              <a:defRPr/>
            </a:pPr>
            <a:r>
              <a:rPr lang="en-US" dirty="0" smtClean="0"/>
              <a:t>Injuries:</a:t>
            </a:r>
          </a:p>
          <a:p>
            <a:pPr lvl="1">
              <a:defRPr/>
            </a:pPr>
            <a:r>
              <a:rPr lang="en-US" dirty="0" smtClean="0"/>
              <a:t>Neck and torso: 32.0%</a:t>
            </a:r>
          </a:p>
          <a:p>
            <a:pPr lvl="1">
              <a:defRPr/>
            </a:pPr>
            <a:r>
              <a:rPr lang="en-US" dirty="0" smtClean="0"/>
              <a:t>ISS&gt;15: 22.0%</a:t>
            </a:r>
          </a:p>
          <a:p>
            <a:pPr lvl="1">
              <a:defRPr/>
            </a:pPr>
            <a:r>
              <a:rPr lang="en-US" dirty="0" smtClean="0"/>
              <a:t>Prehospital spinal immobilization: 4.3%</a:t>
            </a:r>
          </a:p>
          <a:p>
            <a:pPr lvl="1">
              <a:defRPr/>
            </a:pPr>
            <a:r>
              <a:rPr lang="en-US" dirty="0" smtClean="0"/>
              <a:t>Mortality: 8.1%</a:t>
            </a:r>
          </a:p>
          <a:p>
            <a:pPr lvl="1">
              <a:defRPr/>
            </a:pPr>
            <a:endParaRPr lang="en-US" dirty="0"/>
          </a:p>
        </p:txBody>
      </p:sp>
      <p:pic>
        <p:nvPicPr>
          <p:cNvPr id="10342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76400" y="5111750"/>
            <a:ext cx="15367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Penetrating Trauma</a:t>
            </a:r>
            <a:endParaRPr lang="en-US" dirty="0"/>
          </a:p>
        </p:txBody>
      </p:sp>
      <p:pic>
        <p:nvPicPr>
          <p:cNvPr id="6" name="Content Placeholder 5" descr="Screen Shot 2012-12-17 at 11.54.25 AM.png"/>
          <p:cNvPicPr>
            <a:picLocks noGrp="1" noChangeAspect="1"/>
          </p:cNvPicPr>
          <p:nvPr>
            <p:ph idx="1"/>
          </p:nvPr>
        </p:nvPicPr>
        <p:blipFill>
          <a:blip r:embed="rId2" cstate="hqprint">
            <a:extLst>
              <a:ext uri="{28A0092B-C50C-407E-A947-70E740481C1C}">
                <a14:useLocalDpi xmlns:a14="http://schemas.microsoft.com/office/drawing/2010/main"/>
              </a:ext>
            </a:extLst>
          </a:blip>
          <a:srcRect t="-3392" b="-3392"/>
          <a:stretch>
            <a:fillRect/>
          </a:stretch>
        </p:blipFill>
        <p:spPr>
          <a:xfrm>
            <a:off x="228600" y="1371600"/>
            <a:ext cx="7631113" cy="4197350"/>
          </a:xfrm>
        </p:spPr>
      </p:pic>
      <p:sp>
        <p:nvSpPr>
          <p:cNvPr id="104451" name="TextBox 6"/>
          <p:cNvSpPr txBox="1">
            <a:spLocks noChangeArrowheads="1"/>
          </p:cNvSpPr>
          <p:nvPr/>
        </p:nvSpPr>
        <p:spPr bwMode="auto">
          <a:xfrm>
            <a:off x="885825" y="5791200"/>
            <a:ext cx="5819775" cy="738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Haut ER, Kalish BT, Efron DT, et al. Spine immobilization in penetrating trauma: more harm than good? </a:t>
            </a:r>
            <a:r>
              <a:rPr lang="en-US" sz="1400" i="1"/>
              <a:t>J Trauma. </a:t>
            </a:r>
            <a:r>
              <a:rPr lang="en-US" sz="1400"/>
              <a:t>2010;68:115-20; discussion 120-1.</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Penetrating Trauma</a:t>
            </a:r>
            <a:endParaRPr lang="en-US" dirty="0"/>
          </a:p>
        </p:txBody>
      </p:sp>
      <p:pic>
        <p:nvPicPr>
          <p:cNvPr id="8" name="Content Placeholder 7" descr="Screen Shot 2012-12-17 at 11.57.08 AM.png"/>
          <p:cNvPicPr>
            <a:picLocks noGrp="1" noChangeAspect="1"/>
          </p:cNvPicPr>
          <p:nvPr>
            <p:ph sz="half" idx="1"/>
          </p:nvPr>
        </p:nvPicPr>
        <p:blipFill>
          <a:blip r:embed="rId2" cstate="hqprint">
            <a:extLst>
              <a:ext uri="{28A0092B-C50C-407E-A947-70E740481C1C}">
                <a14:useLocalDpi xmlns:a14="http://schemas.microsoft.com/office/drawing/2010/main"/>
              </a:ext>
            </a:extLst>
          </a:blip>
          <a:srcRect l="-22095" r="-22095"/>
          <a:stretch>
            <a:fillRect/>
          </a:stretch>
        </p:blipFill>
        <p:spPr/>
      </p:pic>
      <p:sp>
        <p:nvSpPr>
          <p:cNvPr id="6" name="Content Placeholder 5"/>
          <p:cNvSpPr>
            <a:spLocks noGrp="1"/>
          </p:cNvSpPr>
          <p:nvPr>
            <p:ph sz="half" idx="2"/>
          </p:nvPr>
        </p:nvSpPr>
        <p:spPr/>
        <p:txBody>
          <a:bodyPr/>
          <a:lstStyle/>
          <a:p>
            <a:pPr>
              <a:defRPr/>
            </a:pPr>
            <a:r>
              <a:rPr lang="en-US" b="0" dirty="0" smtClean="0"/>
              <a:t>Prehospital </a:t>
            </a:r>
            <a:r>
              <a:rPr lang="en-US" b="0" dirty="0"/>
              <a:t>spine immobilization is associated with higher mortality in penetrating trauma and should not be routinely used in every patient with penetrating </a:t>
            </a:r>
            <a:r>
              <a:rPr lang="en-US" b="0" dirty="0" smtClean="0"/>
              <a:t>trauma.</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Penetrating Trauma</a:t>
            </a:r>
            <a:endParaRPr lang="en-US" dirty="0"/>
          </a:p>
        </p:txBody>
      </p:sp>
      <p:sp>
        <p:nvSpPr>
          <p:cNvPr id="3" name="Content Placeholder 2"/>
          <p:cNvSpPr>
            <a:spLocks noGrp="1"/>
          </p:cNvSpPr>
          <p:nvPr>
            <p:ph sz="half" idx="1"/>
          </p:nvPr>
        </p:nvSpPr>
        <p:spPr/>
        <p:txBody>
          <a:bodyPr/>
          <a:lstStyle/>
          <a:p>
            <a:pPr>
              <a:defRPr/>
            </a:pPr>
            <a:r>
              <a:rPr lang="en-US" dirty="0" smtClean="0"/>
              <a:t>NOLA retrospective chart review:</a:t>
            </a:r>
          </a:p>
          <a:p>
            <a:pPr lvl="1">
              <a:defRPr/>
            </a:pPr>
            <a:r>
              <a:rPr lang="en-US" dirty="0" smtClean="0"/>
              <a:t>847 charts</a:t>
            </a:r>
          </a:p>
          <a:p>
            <a:pPr lvl="1">
              <a:defRPr/>
            </a:pPr>
            <a:r>
              <a:rPr lang="en-US" dirty="0" smtClean="0"/>
              <a:t>188 studied patients</a:t>
            </a:r>
          </a:p>
          <a:p>
            <a:pPr lvl="2">
              <a:defRPr/>
            </a:pPr>
            <a:r>
              <a:rPr lang="en-US" dirty="0" smtClean="0"/>
              <a:t>35 (22.9%) died</a:t>
            </a:r>
          </a:p>
          <a:p>
            <a:pPr lvl="3">
              <a:defRPr/>
            </a:pPr>
            <a:r>
              <a:rPr lang="en-US" dirty="0" smtClean="0"/>
              <a:t>27 immobilized</a:t>
            </a:r>
          </a:p>
          <a:p>
            <a:pPr lvl="3">
              <a:defRPr/>
            </a:pPr>
            <a:r>
              <a:rPr lang="en-US" dirty="0" smtClean="0"/>
              <a:t>8 not immobilized	</a:t>
            </a:r>
          </a:p>
          <a:p>
            <a:pPr lvl="3">
              <a:defRPr/>
            </a:pPr>
            <a:r>
              <a:rPr lang="en-US" dirty="0" smtClean="0"/>
              <a:t>GSW (94%)</a:t>
            </a:r>
          </a:p>
          <a:p>
            <a:pPr lvl="3">
              <a:defRPr/>
            </a:pPr>
            <a:r>
              <a:rPr lang="en-US" dirty="0" smtClean="0"/>
              <a:t>Stab wound (6%)</a:t>
            </a:r>
          </a:p>
          <a:p>
            <a:pPr lvl="3">
              <a:defRPr/>
            </a:pPr>
            <a:endParaRPr lang="en-US" dirty="0"/>
          </a:p>
        </p:txBody>
      </p:sp>
      <p:sp>
        <p:nvSpPr>
          <p:cNvPr id="4" name="Content Placeholder 3"/>
          <p:cNvSpPr>
            <a:spLocks noGrp="1"/>
          </p:cNvSpPr>
          <p:nvPr>
            <p:ph sz="half" idx="2"/>
          </p:nvPr>
        </p:nvSpPr>
        <p:spPr/>
        <p:txBody>
          <a:bodyPr/>
          <a:lstStyle/>
          <a:p>
            <a:pPr>
              <a:defRPr/>
            </a:pPr>
            <a:r>
              <a:rPr lang="en-US" dirty="0"/>
              <a:t>C-spine immobilisation in this study was associated with an increased risk of death (p = 0.016, odds ratio 2.77, 95% CI 1.18- 6.49</a:t>
            </a:r>
            <a:r>
              <a:rPr lang="en-US" dirty="0" smtClean="0"/>
              <a:t>).</a:t>
            </a:r>
            <a:endParaRPr lang="en-US" dirty="0"/>
          </a:p>
        </p:txBody>
      </p:sp>
      <p:sp>
        <p:nvSpPr>
          <p:cNvPr id="106500" name="TextBox 4"/>
          <p:cNvSpPr txBox="1">
            <a:spLocks noChangeArrowheads="1"/>
          </p:cNvSpPr>
          <p:nvPr/>
        </p:nvSpPr>
        <p:spPr bwMode="auto">
          <a:xfrm>
            <a:off x="885825" y="5791200"/>
            <a:ext cx="5819775" cy="738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Vanderlan WB, Tew BE, McSwain NE. Increased risk of death with cervical spine immobilisation in penetrating cervical trauma. </a:t>
            </a:r>
            <a:r>
              <a:rPr lang="en-US" sz="1400" i="1"/>
              <a:t>Injury. </a:t>
            </a:r>
            <a:r>
              <a:rPr lang="en-US" sz="1400"/>
              <a:t>2009;40:880-883.</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Penetrating Trauma</a:t>
            </a:r>
            <a:endParaRPr lang="en-US" dirty="0"/>
          </a:p>
        </p:txBody>
      </p:sp>
      <p:sp>
        <p:nvSpPr>
          <p:cNvPr id="3" name="Content Placeholder 2"/>
          <p:cNvSpPr>
            <a:spLocks noGrp="1"/>
          </p:cNvSpPr>
          <p:nvPr>
            <p:ph sz="half" idx="1"/>
          </p:nvPr>
        </p:nvSpPr>
        <p:spPr/>
        <p:txBody>
          <a:bodyPr/>
          <a:lstStyle/>
          <a:p>
            <a:pPr>
              <a:defRPr/>
            </a:pPr>
            <a:r>
              <a:rPr lang="en-US" dirty="0" smtClean="0"/>
              <a:t>Fresno study.</a:t>
            </a:r>
          </a:p>
          <a:p>
            <a:pPr>
              <a:defRPr/>
            </a:pPr>
            <a:r>
              <a:rPr lang="en-US" dirty="0" smtClean="0"/>
              <a:t>215 patients with GSW to head:</a:t>
            </a:r>
          </a:p>
          <a:p>
            <a:pPr lvl="1">
              <a:defRPr/>
            </a:pPr>
            <a:r>
              <a:rPr lang="en-US" dirty="0" smtClean="0"/>
              <a:t>DOA and c-spine injuries excluded.</a:t>
            </a:r>
          </a:p>
          <a:p>
            <a:pPr>
              <a:defRPr/>
            </a:pPr>
            <a:r>
              <a:rPr lang="en-US" dirty="0" smtClean="0"/>
              <a:t>Cervical spine clearance was determined in 202 (93%).</a:t>
            </a:r>
            <a:endParaRPr lang="en-US" dirty="0"/>
          </a:p>
        </p:txBody>
      </p:sp>
      <p:sp>
        <p:nvSpPr>
          <p:cNvPr id="4" name="Content Placeholder 3"/>
          <p:cNvSpPr>
            <a:spLocks noGrp="1"/>
          </p:cNvSpPr>
          <p:nvPr>
            <p:ph sz="half" idx="2"/>
          </p:nvPr>
        </p:nvSpPr>
        <p:spPr/>
        <p:txBody>
          <a:bodyPr/>
          <a:lstStyle/>
          <a:p>
            <a:pPr>
              <a:defRPr/>
            </a:pPr>
            <a:r>
              <a:rPr lang="en-US" dirty="0" smtClean="0"/>
              <a:t>No patients had indirect c-spine injury.</a:t>
            </a:r>
          </a:p>
          <a:p>
            <a:pPr>
              <a:defRPr/>
            </a:pPr>
            <a:r>
              <a:rPr lang="en-US" dirty="0" smtClean="0"/>
              <a:t>3 patients had direct c-spine injury that was readily apparent.</a:t>
            </a:r>
          </a:p>
        </p:txBody>
      </p:sp>
      <p:sp>
        <p:nvSpPr>
          <p:cNvPr id="107524" name="TextBox 3"/>
          <p:cNvSpPr txBox="1">
            <a:spLocks noChangeArrowheads="1"/>
          </p:cNvSpPr>
          <p:nvPr/>
        </p:nvSpPr>
        <p:spPr bwMode="auto">
          <a:xfrm>
            <a:off x="914400" y="5867400"/>
            <a:ext cx="5819775" cy="738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Kaups KL, Davis JW. Patients with gunshot wounds to the head do not require cervical spine immobilization and evaluation. </a:t>
            </a:r>
            <a:r>
              <a:rPr lang="en-US" sz="1400" i="1"/>
              <a:t>J Trauma</a:t>
            </a:r>
            <a:r>
              <a:rPr lang="en-US" sz="1400"/>
              <a:t>. 1998;44:865-867.</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Penetrating Trauma</a:t>
            </a:r>
            <a:endParaRPr lang="en-US" dirty="0"/>
          </a:p>
        </p:txBody>
      </p:sp>
      <p:sp>
        <p:nvSpPr>
          <p:cNvPr id="3" name="Content Placeholder 2"/>
          <p:cNvSpPr>
            <a:spLocks noGrp="1"/>
          </p:cNvSpPr>
          <p:nvPr>
            <p:ph idx="1"/>
          </p:nvPr>
        </p:nvSpPr>
        <p:spPr/>
        <p:txBody>
          <a:bodyPr/>
          <a:lstStyle/>
          <a:p>
            <a:pPr>
              <a:defRPr/>
            </a:pPr>
            <a:r>
              <a:rPr lang="en-US" dirty="0" smtClean="0"/>
              <a:t>More intubation attempts occurred in patients with cervical collars:</a:t>
            </a:r>
          </a:p>
          <a:p>
            <a:pPr lvl="1">
              <a:defRPr/>
            </a:pPr>
            <a:r>
              <a:rPr lang="en-US" dirty="0" smtClean="0"/>
              <a:t>49 attempts in 34 patients with c-collars</a:t>
            </a:r>
          </a:p>
          <a:p>
            <a:pPr lvl="1">
              <a:defRPr/>
            </a:pPr>
            <a:r>
              <a:rPr lang="en-US" dirty="0" smtClean="0"/>
              <a:t>5 attempts in 4 patients without c-collars (</a:t>
            </a:r>
            <a:r>
              <a:rPr lang="en-US" i="1" dirty="0" smtClean="0"/>
              <a:t>p</a:t>
            </a:r>
            <a:r>
              <a:rPr lang="en-US" dirty="0" smtClean="0"/>
              <a:t>=0.008).</a:t>
            </a:r>
          </a:p>
          <a:p>
            <a:pPr>
              <a:defRPr/>
            </a:pPr>
            <a:r>
              <a:rPr lang="en-US" dirty="0" smtClean="0"/>
              <a:t>Indirect spinal injury does not occur with GSWs to head.</a:t>
            </a:r>
          </a:p>
          <a:p>
            <a:pPr>
              <a:defRPr/>
            </a:pPr>
            <a:r>
              <a:rPr lang="en-US" dirty="0" smtClean="0"/>
              <a:t>Airway management compromised by c-collars. </a:t>
            </a:r>
          </a:p>
          <a:p>
            <a:pPr>
              <a:defRPr/>
            </a:pP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Heretic</a:t>
            </a:r>
            <a:endParaRPr lang="en-US" dirty="0"/>
          </a:p>
        </p:txBody>
      </p:sp>
      <p:sp>
        <p:nvSpPr>
          <p:cNvPr id="3" name="Content Placeholder 2"/>
          <p:cNvSpPr>
            <a:spLocks noGrp="1"/>
          </p:cNvSpPr>
          <p:nvPr>
            <p:ph sz="half" idx="1"/>
          </p:nvPr>
        </p:nvSpPr>
        <p:spPr/>
        <p:txBody>
          <a:bodyPr/>
          <a:lstStyle/>
          <a:p>
            <a:pPr>
              <a:defRPr/>
            </a:pPr>
            <a:r>
              <a:rPr lang="en-US" dirty="0"/>
              <a:t>A</a:t>
            </a:r>
            <a:r>
              <a:rPr lang="en-US" dirty="0" smtClean="0"/>
              <a:t>nyone </a:t>
            </a:r>
            <a:r>
              <a:rPr lang="en-US" dirty="0"/>
              <a:t>who does not conform to an established attitude, doctrine, or principle. </a:t>
            </a:r>
          </a:p>
          <a:p>
            <a:pPr>
              <a:defRPr/>
            </a:pPr>
            <a:endParaRPr lang="en-US" dirty="0"/>
          </a:p>
        </p:txBody>
      </p:sp>
      <p:pic>
        <p:nvPicPr>
          <p:cNvPr id="5" name="Content Placeholder 4"/>
          <p:cNvPicPr>
            <a:picLocks noGrp="1" noChangeAspect="1"/>
          </p:cNvPicPr>
          <p:nvPr>
            <p:ph sz="half" idx="2"/>
          </p:nvPr>
        </p:nvPicPr>
        <p:blipFill>
          <a:blip r:embed="rId2" cstate="hqprint">
            <a:extLst>
              <a:ext uri="{28A0092B-C50C-407E-A947-70E740481C1C}">
                <a14:useLocalDpi xmlns:a14="http://schemas.microsoft.com/office/drawing/2010/main"/>
              </a:ext>
            </a:extLst>
          </a:blip>
          <a:srcRect/>
          <a:stretch>
            <a:fillRect/>
          </a:stretch>
        </p:blipFill>
        <p:spPr>
          <a:xfrm>
            <a:off x="5105400" y="1600200"/>
            <a:ext cx="3124200" cy="3500438"/>
          </a:xfr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Penetrating Trauma</a:t>
            </a:r>
            <a:endParaRPr lang="en-US" dirty="0"/>
          </a:p>
        </p:txBody>
      </p:sp>
      <p:sp>
        <p:nvSpPr>
          <p:cNvPr id="5" name="Content Placeholder 4"/>
          <p:cNvSpPr>
            <a:spLocks noGrp="1"/>
          </p:cNvSpPr>
          <p:nvPr>
            <p:ph idx="1"/>
          </p:nvPr>
        </p:nvSpPr>
        <p:spPr/>
        <p:txBody>
          <a:bodyPr/>
          <a:lstStyle/>
          <a:p>
            <a:pPr>
              <a:defRPr/>
            </a:pPr>
            <a:r>
              <a:rPr lang="en-US" dirty="0"/>
              <a:t>There are no data to support routine spine immobilization in patients with penetrating trauma to the neck or torso.</a:t>
            </a:r>
          </a:p>
          <a:p>
            <a:pPr>
              <a:defRPr/>
            </a:pPr>
            <a:r>
              <a:rPr lang="en-US" dirty="0"/>
              <a:t>There are no data to support routine spinal mobilization in patients with isolated penetrating trauma to the cranium</a:t>
            </a:r>
            <a:r>
              <a:rPr lang="en-US" dirty="0" smtClean="0"/>
              <a:t>.</a:t>
            </a:r>
            <a:endParaRPr lang="en-US" dirty="0"/>
          </a:p>
        </p:txBody>
      </p:sp>
      <p:pic>
        <p:nvPicPr>
          <p:cNvPr id="109571"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505200" y="5048250"/>
            <a:ext cx="16779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Penetrating Trauma</a:t>
            </a:r>
            <a:endParaRPr lang="en-US" dirty="0"/>
          </a:p>
        </p:txBody>
      </p:sp>
      <p:sp>
        <p:nvSpPr>
          <p:cNvPr id="3" name="Content Placeholder 2"/>
          <p:cNvSpPr>
            <a:spLocks noGrp="1"/>
          </p:cNvSpPr>
          <p:nvPr>
            <p:ph idx="1"/>
          </p:nvPr>
        </p:nvSpPr>
        <p:spPr/>
        <p:txBody>
          <a:bodyPr/>
          <a:lstStyle/>
          <a:p>
            <a:pPr>
              <a:defRPr/>
            </a:pPr>
            <a:r>
              <a:rPr lang="en-US" dirty="0" smtClean="0"/>
              <a:t>Spine immobilization should never be done at the expense of accurate physical examination or identification and correction of life-threatening conditions in patients with penetrating trauma.</a:t>
            </a:r>
          </a:p>
          <a:p>
            <a:pPr>
              <a:defRPr/>
            </a:pPr>
            <a:endParaRPr lang="en-US" dirty="0"/>
          </a:p>
        </p:txBody>
      </p:sp>
      <p:pic>
        <p:nvPicPr>
          <p:cNvPr id="11059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733800" y="5054600"/>
            <a:ext cx="16779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Penetrating Trauma</a:t>
            </a:r>
            <a:endParaRPr lang="en-US" dirty="0"/>
          </a:p>
        </p:txBody>
      </p:sp>
      <p:sp>
        <p:nvSpPr>
          <p:cNvPr id="3" name="Content Placeholder 2"/>
          <p:cNvSpPr>
            <a:spLocks noGrp="1"/>
          </p:cNvSpPr>
          <p:nvPr>
            <p:ph idx="1"/>
          </p:nvPr>
        </p:nvSpPr>
        <p:spPr/>
        <p:txBody>
          <a:bodyPr/>
          <a:lstStyle/>
          <a:p>
            <a:pPr>
              <a:defRPr/>
            </a:pPr>
            <a:r>
              <a:rPr lang="en-US" dirty="0" smtClean="0"/>
              <a:t>Spinal mobilization may be performed after penetrating injury when a focal neurologic deficit is noted on the examination although there is little evidence of benefit even in these cases. </a:t>
            </a:r>
          </a:p>
          <a:p>
            <a:pPr>
              <a:defRPr/>
            </a:pPr>
            <a:endParaRPr lang="en-US" dirty="0"/>
          </a:p>
        </p:txBody>
      </p:sp>
      <p:sp>
        <p:nvSpPr>
          <p:cNvPr id="111619" name="TextBox 3"/>
          <p:cNvSpPr txBox="1">
            <a:spLocks noChangeArrowheads="1"/>
          </p:cNvSpPr>
          <p:nvPr/>
        </p:nvSpPr>
        <p:spPr bwMode="auto">
          <a:xfrm>
            <a:off x="914400" y="5562600"/>
            <a:ext cx="5819775" cy="9540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Stuke LE, Pons PT, Guy JS, Chapleau WP, Butler FK, McSwain NE. Prehospital spine immobilization for penetrating trauma--review and recommendations from the Prehospital Trauma Life Support Executive Committee. </a:t>
            </a:r>
            <a:r>
              <a:rPr lang="en-US" sz="1400" i="1"/>
              <a:t>J Trauma. </a:t>
            </a:r>
            <a:r>
              <a:rPr lang="en-US" sz="1400"/>
              <a:t>2011;71:763-9; discussion 769-70.</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Imaging</a:t>
            </a:r>
            <a:endParaRPr lang="en-US" dirty="0"/>
          </a:p>
        </p:txBody>
      </p:sp>
      <p:pic>
        <p:nvPicPr>
          <p:cNvPr id="4" name="Content Placeholder 3" descr="ctscan.jpg"/>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l="-11144"/>
          <a:stretch/>
        </p:blipFill>
        <p:spPr>
          <a:xfrm>
            <a:off x="1524000" y="1752600"/>
            <a:ext cx="6248400" cy="3702050"/>
          </a:xfr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Imaging</a:t>
            </a:r>
            <a:endParaRPr lang="en-US" dirty="0"/>
          </a:p>
        </p:txBody>
      </p:sp>
      <p:sp>
        <p:nvSpPr>
          <p:cNvPr id="3" name="Content Placeholder 2"/>
          <p:cNvSpPr>
            <a:spLocks noGrp="1"/>
          </p:cNvSpPr>
          <p:nvPr>
            <p:ph idx="1"/>
          </p:nvPr>
        </p:nvSpPr>
        <p:spPr/>
        <p:txBody>
          <a:bodyPr/>
          <a:lstStyle/>
          <a:p>
            <a:pPr>
              <a:defRPr/>
            </a:pPr>
            <a:endParaRPr lang="en-US" dirty="0"/>
          </a:p>
        </p:txBody>
      </p:sp>
      <p:pic>
        <p:nvPicPr>
          <p:cNvPr id="11469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600200"/>
            <a:ext cx="5943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Imaging</a:t>
            </a:r>
            <a:endParaRPr lang="en-US" dirty="0"/>
          </a:p>
        </p:txBody>
      </p:sp>
      <p:sp>
        <p:nvSpPr>
          <p:cNvPr id="3" name="Content Placeholder 2"/>
          <p:cNvSpPr>
            <a:spLocks noGrp="1"/>
          </p:cNvSpPr>
          <p:nvPr>
            <p:ph idx="1"/>
          </p:nvPr>
        </p:nvSpPr>
        <p:spPr/>
        <p:txBody>
          <a:bodyPr/>
          <a:lstStyle/>
          <a:p>
            <a:pPr marL="0" indent="0">
              <a:buFontTx/>
              <a:buNone/>
              <a:defRPr/>
            </a:pPr>
            <a:r>
              <a:rPr lang="en-US" sz="1600" dirty="0"/>
              <a:t>Supine Trauma Resus CXR</a:t>
            </a:r>
          </a:p>
          <a:p>
            <a:pPr marL="0" indent="0">
              <a:buFontTx/>
              <a:buNone/>
              <a:defRPr/>
            </a:pPr>
            <a:r>
              <a:rPr lang="en-US" sz="1600" dirty="0"/>
              <a:t>26 M s/p GSW to back/chest</a:t>
            </a:r>
          </a:p>
          <a:p>
            <a:pPr marL="0" indent="0">
              <a:buFontTx/>
              <a:buNone/>
              <a:defRPr/>
            </a:pPr>
            <a:endParaRPr lang="en-US" sz="1600" dirty="0"/>
          </a:p>
          <a:p>
            <a:pPr marL="0" indent="0">
              <a:buFontTx/>
              <a:buNone/>
              <a:defRPr/>
            </a:pPr>
            <a:r>
              <a:rPr lang="en-US" sz="1600" dirty="0"/>
              <a:t>FINDINGS:</a:t>
            </a:r>
            <a:br>
              <a:rPr lang="en-US" sz="1600" dirty="0"/>
            </a:br>
            <a:r>
              <a:rPr lang="en-US" sz="1600" dirty="0"/>
              <a:t/>
            </a:r>
            <a:br>
              <a:rPr lang="en-US" sz="1600" dirty="0"/>
            </a:br>
            <a:r>
              <a:rPr lang="en-US" sz="1600" dirty="0"/>
              <a:t>Backboard artifacts noted. Low lung volume is seen. There is opacity in both</a:t>
            </a:r>
            <a:br>
              <a:rPr lang="en-US" sz="1600" dirty="0"/>
            </a:br>
            <a:r>
              <a:rPr lang="en-US" sz="1600" dirty="0"/>
              <a:t>lungs likely related to the low lung volume. The mediastinum cannot be</a:t>
            </a:r>
            <a:br>
              <a:rPr lang="en-US" sz="1600" dirty="0"/>
            </a:br>
            <a:r>
              <a:rPr lang="en-US" sz="1600" dirty="0"/>
              <a:t>evaluated. Cardiac silhouette is grossly unremarkable. No bullet fragments</a:t>
            </a:r>
            <a:br>
              <a:rPr lang="en-US" sz="1600" dirty="0"/>
            </a:br>
            <a:r>
              <a:rPr lang="en-US" sz="1600" dirty="0"/>
              <a:t>identified.</a:t>
            </a:r>
            <a:br>
              <a:rPr lang="en-US" sz="1600" dirty="0"/>
            </a:br>
            <a:r>
              <a:rPr lang="en-US" sz="1600" dirty="0"/>
              <a:t/>
            </a:r>
            <a:br>
              <a:rPr lang="en-US" sz="1600" dirty="0"/>
            </a:br>
            <a:r>
              <a:rPr lang="en-US" sz="1600" dirty="0"/>
              <a:t>IMPRESSION:</a:t>
            </a:r>
            <a:br>
              <a:rPr lang="en-US" sz="1600" dirty="0"/>
            </a:br>
            <a:r>
              <a:rPr lang="en-US" sz="1600" dirty="0"/>
              <a:t/>
            </a:r>
            <a:br>
              <a:rPr lang="en-US" sz="1600" dirty="0"/>
            </a:br>
            <a:r>
              <a:rPr lang="en-US" sz="1600" dirty="0"/>
              <a:t>Exam is compromised. Mediastinum cannot be evaluated. There is opacity in</a:t>
            </a:r>
            <a:br>
              <a:rPr lang="en-US" sz="1600" dirty="0"/>
            </a:br>
            <a:r>
              <a:rPr lang="en-US" sz="1600" dirty="0"/>
              <a:t>both lungs that may be secondary to low lung volume atelectasis, but cannot</a:t>
            </a:r>
            <a:br>
              <a:rPr lang="en-US" sz="1600" dirty="0"/>
            </a:br>
            <a:r>
              <a:rPr lang="en-US" sz="1600" dirty="0"/>
              <a:t>exclude pulmonary infiltrates or pulmonary contusion.</a:t>
            </a:r>
          </a:p>
          <a:p>
            <a:pPr>
              <a:defRPr/>
            </a:pPr>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Imaging</a:t>
            </a:r>
            <a:endParaRPr lang="en-US" dirty="0"/>
          </a:p>
        </p:txBody>
      </p:sp>
      <p:pic>
        <p:nvPicPr>
          <p:cNvPr id="4" name="Content Placeholder 3" descr="Screen Shot 2012-12-29 at 11.00.30 AM.png"/>
          <p:cNvPicPr>
            <a:picLocks noGrp="1" noChangeAspect="1"/>
          </p:cNvPicPr>
          <p:nvPr>
            <p:ph idx="1"/>
          </p:nvPr>
        </p:nvPicPr>
        <p:blipFill>
          <a:blip r:embed="rId2" cstate="hqprint">
            <a:extLst>
              <a:ext uri="{28A0092B-C50C-407E-A947-70E740481C1C}">
                <a14:useLocalDpi xmlns:a14="http://schemas.microsoft.com/office/drawing/2010/main"/>
              </a:ext>
            </a:extLst>
          </a:blip>
          <a:srcRect l="-52706" r="-52706"/>
          <a:stretch>
            <a:fillRect/>
          </a:stretch>
        </p:blip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Imaging</a:t>
            </a:r>
            <a:endParaRPr lang="en-US" dirty="0"/>
          </a:p>
        </p:txBody>
      </p:sp>
      <p:pic>
        <p:nvPicPr>
          <p:cNvPr id="4" name="Content Placeholder 3" descr="Screen Shot 2012-12-29 at 11.00.53 AM.png"/>
          <p:cNvPicPr>
            <a:picLocks noGrp="1" noChangeAspect="1"/>
          </p:cNvPicPr>
          <p:nvPr>
            <p:ph idx="1"/>
          </p:nvPr>
        </p:nvPicPr>
        <p:blipFill>
          <a:blip r:embed="rId2" cstate="hqprint">
            <a:extLst>
              <a:ext uri="{28A0092B-C50C-407E-A947-70E740481C1C}">
                <a14:useLocalDpi xmlns:a14="http://schemas.microsoft.com/office/drawing/2010/main"/>
              </a:ext>
            </a:extLst>
          </a:blip>
          <a:srcRect t="-28900" b="-28900"/>
          <a:stretch>
            <a:fillRect/>
          </a:stretch>
        </p:blipFill>
        <p:spPr>
          <a:xfrm>
            <a:off x="457200" y="1219200"/>
            <a:ext cx="8229600" cy="4525963"/>
          </a:xfr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Imaging</a:t>
            </a:r>
            <a:endParaRPr lang="en-US" dirty="0"/>
          </a:p>
        </p:txBody>
      </p:sp>
      <p:pic>
        <p:nvPicPr>
          <p:cNvPr id="4" name="Content Placeholder 3" descr="Screen Shot 2012-12-29 at 11.01.17 AM.png"/>
          <p:cNvPicPr>
            <a:picLocks noGrp="1" noChangeAspect="1"/>
          </p:cNvPicPr>
          <p:nvPr>
            <p:ph idx="1"/>
          </p:nvPr>
        </p:nvPicPr>
        <p:blipFill>
          <a:blip r:embed="rId2" cstate="hqprint">
            <a:extLst>
              <a:ext uri="{28A0092B-C50C-407E-A947-70E740481C1C}">
                <a14:useLocalDpi xmlns:a14="http://schemas.microsoft.com/office/drawing/2010/main"/>
              </a:ext>
            </a:extLst>
          </a:blip>
          <a:srcRect t="-28548" b="-28548"/>
          <a:stretch>
            <a:fillRect/>
          </a:stretch>
        </p:blipFill>
        <p:spPr>
          <a:xfrm>
            <a:off x="457200" y="762000"/>
            <a:ext cx="8229600" cy="4525963"/>
          </a:xfrm>
        </p:spPr>
      </p:pic>
      <p:sp>
        <p:nvSpPr>
          <p:cNvPr id="118787" name="TextBox 3"/>
          <p:cNvSpPr txBox="1">
            <a:spLocks noChangeArrowheads="1"/>
          </p:cNvSpPr>
          <p:nvPr/>
        </p:nvSpPr>
        <p:spPr bwMode="auto">
          <a:xfrm>
            <a:off x="914400" y="5562600"/>
            <a:ext cx="581977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Leonard JC, Mao J, Jaffe DM. Potential adverse effects of spinal immobilization in children. </a:t>
            </a:r>
            <a:r>
              <a:rPr lang="en-US" sz="1400" i="1"/>
              <a:t>Prehosp Emerg Care</a:t>
            </a:r>
            <a:r>
              <a:rPr lang="en-US" sz="1400"/>
              <a:t>. 2012;16:513-518.</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Truths</a:t>
            </a:r>
            <a:endParaRPr lang="en-US" dirty="0"/>
          </a:p>
        </p:txBody>
      </p:sp>
      <p:sp>
        <p:nvSpPr>
          <p:cNvPr id="4" name="Content Placeholder 3"/>
          <p:cNvSpPr>
            <a:spLocks noGrp="1"/>
          </p:cNvSpPr>
          <p:nvPr>
            <p:ph idx="1"/>
          </p:nvPr>
        </p:nvSpPr>
        <p:spPr>
          <a:xfrm>
            <a:off x="457200" y="1600200"/>
            <a:ext cx="8229600" cy="4524315"/>
          </a:xfrm>
        </p:spPr>
        <p:txBody>
          <a:bodyPr>
            <a:spAutoFit/>
            <a:scene3d>
              <a:camera prst="orthographicFront"/>
              <a:lightRig rig="threePt" dir="t"/>
            </a:scene3d>
            <a:sp3d extrusionH="57150">
              <a:bevelT w="57150" h="38100" prst="hardEdge"/>
            </a:sp3d>
          </a:bodyPr>
          <a:lstStyle/>
          <a:p>
            <a:pPr marL="0" indent="0" algn="ctr">
              <a:buFontTx/>
              <a:buNone/>
              <a:defRPr/>
            </a:pPr>
            <a:r>
              <a:rPr lang="en-US" sz="960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No Evidence it Improves Outcomes</a:t>
            </a:r>
            <a:endParaRPr lang="en-US" sz="960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6256</TotalTime>
  <Words>2748</Words>
  <Application>Microsoft Macintosh PowerPoint</Application>
  <PresentationFormat>On-screen Show (4:3)</PresentationFormat>
  <Paragraphs>392</Paragraphs>
  <Slides>109</Slides>
  <Notes>1</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109</vt:i4>
      </vt:variant>
    </vt:vector>
  </HeadingPairs>
  <TitlesOfParts>
    <vt:vector size="114" baseType="lpstr">
      <vt:lpstr>Arial</vt:lpstr>
      <vt:lpstr>Calibri</vt:lpstr>
      <vt:lpstr>ＭＳ Ｐゴシック</vt:lpstr>
      <vt:lpstr>Custom Design</vt:lpstr>
      <vt:lpstr>1_Custom Design</vt:lpstr>
      <vt:lpstr>The Painful Truth about Spinal Immobilization</vt:lpstr>
      <vt:lpstr>PowerPoint Presentation</vt:lpstr>
      <vt:lpstr>PowerPoint Presentation</vt:lpstr>
      <vt:lpstr>PowerPoint Presentation</vt:lpstr>
      <vt:lpstr>PowerPoint Presentation</vt:lpstr>
      <vt:lpstr>Is it out of control?</vt:lpstr>
      <vt:lpstr>PowerPoint Presentation</vt:lpstr>
      <vt:lpstr>Dogma</vt:lpstr>
      <vt:lpstr>Heretic</vt:lpstr>
      <vt:lpstr>Spinal Immobilization </vt:lpstr>
      <vt:lpstr>Spinal Immobilization</vt:lpstr>
      <vt:lpstr>Spinal Immobilization</vt:lpstr>
      <vt:lpstr>Spinal Immobilization</vt:lpstr>
      <vt:lpstr>Spinal Immobilization</vt:lpstr>
      <vt:lpstr>Spinal Immobilization</vt:lpstr>
      <vt:lpstr>Spinal Immobilization</vt:lpstr>
      <vt:lpstr>Spinal Immobilization</vt:lpstr>
      <vt:lpstr>Spinal Immobilization</vt:lpstr>
      <vt:lpstr>Spinal Immobilization</vt:lpstr>
      <vt:lpstr>What is the truth?</vt:lpstr>
      <vt:lpstr>Truths</vt:lpstr>
      <vt:lpstr>Truths</vt:lpstr>
      <vt:lpstr>Spinal Immobilization</vt:lpstr>
      <vt:lpstr>Spinal Immobilization</vt:lpstr>
      <vt:lpstr>Immobilization Concepts</vt:lpstr>
      <vt:lpstr>Spinal Immobilization</vt:lpstr>
      <vt:lpstr>Spinal Immobilization</vt:lpstr>
      <vt:lpstr>Spinal Immobilization</vt:lpstr>
      <vt:lpstr>Spinal Immobilization</vt:lpstr>
      <vt:lpstr>Spinal Immobilization</vt:lpstr>
      <vt:lpstr>Spinal Immobilization</vt:lpstr>
      <vt:lpstr>Spinal Immobilization</vt:lpstr>
      <vt:lpstr>Spinal Immobilization</vt:lpstr>
      <vt:lpstr>Spinal Immobilization</vt:lpstr>
      <vt:lpstr>Spinal Immobilization</vt:lpstr>
      <vt:lpstr>Spinal Immobilization</vt:lpstr>
      <vt:lpstr>Spinal Immobilization</vt:lpstr>
      <vt:lpstr>Spinal Immobilization</vt:lpstr>
      <vt:lpstr>Spinal Immobilization</vt:lpstr>
      <vt:lpstr>Spinal Immobilization</vt:lpstr>
      <vt:lpstr>Spinal Immobilization</vt:lpstr>
      <vt:lpstr>Extrication</vt:lpstr>
      <vt:lpstr>Extrication</vt:lpstr>
      <vt:lpstr>Extrication</vt:lpstr>
      <vt:lpstr>Truths</vt:lpstr>
      <vt:lpstr>Pain</vt:lpstr>
      <vt:lpstr>Immediate Symptoms</vt:lpstr>
      <vt:lpstr>Delayed Symptoms</vt:lpstr>
      <vt:lpstr>Pain</vt:lpstr>
      <vt:lpstr>Pain</vt:lpstr>
      <vt:lpstr>Pain</vt:lpstr>
      <vt:lpstr>Pain</vt:lpstr>
      <vt:lpstr>Respiratory Impairment</vt:lpstr>
      <vt:lpstr>Respiratory Impairment</vt:lpstr>
      <vt:lpstr>Respiratory Impairment</vt:lpstr>
      <vt:lpstr>Airway Interference</vt:lpstr>
      <vt:lpstr>Airway Interference</vt:lpstr>
      <vt:lpstr>Airway Interference</vt:lpstr>
      <vt:lpstr>Airway Interference</vt:lpstr>
      <vt:lpstr>Airway Interference </vt:lpstr>
      <vt:lpstr>Aspiration</vt:lpstr>
      <vt:lpstr>Aspiration</vt:lpstr>
      <vt:lpstr>Increased ICP</vt:lpstr>
      <vt:lpstr>Increased ICP</vt:lpstr>
      <vt:lpstr>Increased ICP</vt:lpstr>
      <vt:lpstr>Increased ICP</vt:lpstr>
      <vt:lpstr>Increased ICP</vt:lpstr>
      <vt:lpstr>Increased ICP</vt:lpstr>
      <vt:lpstr>Distraction Injuries</vt:lpstr>
      <vt:lpstr>Distraction Injuries</vt:lpstr>
      <vt:lpstr>Distraction Injuries</vt:lpstr>
      <vt:lpstr>Truths</vt:lpstr>
      <vt:lpstr>PowerPoint Presentation</vt:lpstr>
      <vt:lpstr>Incidence</vt:lpstr>
      <vt:lpstr>Cervical Fracture Incidence</vt:lpstr>
      <vt:lpstr>Cervical Fracture Incidence</vt:lpstr>
      <vt:lpstr>Cervical Fracture Incidence</vt:lpstr>
      <vt:lpstr>Cervical Fracture Incidence</vt:lpstr>
      <vt:lpstr>Spinal Injury Mortality/Year</vt:lpstr>
      <vt:lpstr>MOI and Spinal Injury</vt:lpstr>
      <vt:lpstr>MOI and Spinal Injury</vt:lpstr>
      <vt:lpstr>MOI and Spinal Injury</vt:lpstr>
      <vt:lpstr>MOI and Spinal Injury</vt:lpstr>
      <vt:lpstr>Penetrating Trauma</vt:lpstr>
      <vt:lpstr>Penetrating Trauma</vt:lpstr>
      <vt:lpstr>Penetrating Trauma</vt:lpstr>
      <vt:lpstr>Penetrating Trauma</vt:lpstr>
      <vt:lpstr>Penetrating Trauma</vt:lpstr>
      <vt:lpstr>Penetrating Trauma</vt:lpstr>
      <vt:lpstr>Penetrating Trauma</vt:lpstr>
      <vt:lpstr>Penetrating Trauma</vt:lpstr>
      <vt:lpstr>Penetrating Trauma</vt:lpstr>
      <vt:lpstr>Imaging</vt:lpstr>
      <vt:lpstr>Imaging</vt:lpstr>
      <vt:lpstr>Imaging</vt:lpstr>
      <vt:lpstr>Imaging</vt:lpstr>
      <vt:lpstr>Imaging</vt:lpstr>
      <vt:lpstr>Imaging</vt:lpstr>
      <vt:lpstr>Truths</vt:lpstr>
      <vt:lpstr>Truths</vt:lpstr>
      <vt:lpstr>Summary</vt:lpstr>
      <vt:lpstr>AHA 2015 Guidelines</vt:lpstr>
      <vt:lpstr>San Joaquin EMS</vt:lpstr>
      <vt:lpstr>Las Vegas</vt:lpstr>
      <vt:lpstr>PowerPoint Presentation</vt:lpstr>
      <vt:lpstr>Politics and Medicine</vt:lpstr>
      <vt:lpstr>Summary</vt:lpstr>
      <vt:lpstr>Summary</vt:lpstr>
      <vt:lpstr>Summary</vt:lpstr>
    </vt:vector>
  </TitlesOfParts>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EMS Today</dc:title>
  <dc:creator>John L. Dillon</dc:creator>
  <cp:lastModifiedBy>Alan Masters</cp:lastModifiedBy>
  <cp:revision>89</cp:revision>
  <cp:lastPrinted>2013-03-16T15:30:36Z</cp:lastPrinted>
  <dcterms:created xsi:type="dcterms:W3CDTF">2005-11-26T15:46:08Z</dcterms:created>
  <dcterms:modified xsi:type="dcterms:W3CDTF">2018-09-25T14:38:04Z</dcterms:modified>
</cp:coreProperties>
</file>