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7" r:id="rId2"/>
    <p:sldMasterId id="2147483659" r:id="rId3"/>
  </p:sldMasterIdLst>
  <p:notesMasterIdLst>
    <p:notesMasterId r:id="rId112"/>
  </p:notesMasterIdLst>
  <p:handoutMasterIdLst>
    <p:handoutMasterId r:id="rId113"/>
  </p:handoutMasterIdLst>
  <p:sldIdLst>
    <p:sldId id="256" r:id="rId4"/>
    <p:sldId id="371" r:id="rId5"/>
    <p:sldId id="366" r:id="rId6"/>
    <p:sldId id="364" r:id="rId7"/>
    <p:sldId id="301" r:id="rId8"/>
    <p:sldId id="258" r:id="rId9"/>
    <p:sldId id="268" r:id="rId10"/>
    <p:sldId id="302" r:id="rId11"/>
    <p:sldId id="277" r:id="rId12"/>
    <p:sldId id="260" r:id="rId13"/>
    <p:sldId id="261" r:id="rId14"/>
    <p:sldId id="262" r:id="rId15"/>
    <p:sldId id="303" r:id="rId16"/>
    <p:sldId id="257" r:id="rId17"/>
    <p:sldId id="259" r:id="rId18"/>
    <p:sldId id="264" r:id="rId19"/>
    <p:sldId id="263" r:id="rId20"/>
    <p:sldId id="326" r:id="rId21"/>
    <p:sldId id="289" r:id="rId22"/>
    <p:sldId id="304" r:id="rId23"/>
    <p:sldId id="265" r:id="rId24"/>
    <p:sldId id="266" r:id="rId25"/>
    <p:sldId id="267" r:id="rId26"/>
    <p:sldId id="278" r:id="rId27"/>
    <p:sldId id="327" r:id="rId28"/>
    <p:sldId id="368" r:id="rId29"/>
    <p:sldId id="305" r:id="rId30"/>
    <p:sldId id="312" r:id="rId31"/>
    <p:sldId id="269" r:id="rId32"/>
    <p:sldId id="270" r:id="rId33"/>
    <p:sldId id="271" r:id="rId34"/>
    <p:sldId id="318" r:id="rId35"/>
    <p:sldId id="279" r:id="rId36"/>
    <p:sldId id="272" r:id="rId37"/>
    <p:sldId id="313" r:id="rId38"/>
    <p:sldId id="317" r:id="rId39"/>
    <p:sldId id="314" r:id="rId40"/>
    <p:sldId id="315" r:id="rId41"/>
    <p:sldId id="316" r:id="rId42"/>
    <p:sldId id="307" r:id="rId43"/>
    <p:sldId id="308" r:id="rId44"/>
    <p:sldId id="309" r:id="rId45"/>
    <p:sldId id="297" r:id="rId46"/>
    <p:sldId id="306" r:id="rId47"/>
    <p:sldId id="335" r:id="rId48"/>
    <p:sldId id="300" r:id="rId49"/>
    <p:sldId id="298" r:id="rId50"/>
    <p:sldId id="299" r:id="rId51"/>
    <p:sldId id="323" r:id="rId52"/>
    <p:sldId id="324" r:id="rId53"/>
    <p:sldId id="367" r:id="rId54"/>
    <p:sldId id="325" r:id="rId55"/>
    <p:sldId id="281" r:id="rId56"/>
    <p:sldId id="280" r:id="rId57"/>
    <p:sldId id="321" r:id="rId58"/>
    <p:sldId id="292" r:id="rId59"/>
    <p:sldId id="320" r:id="rId60"/>
    <p:sldId id="322" r:id="rId61"/>
    <p:sldId id="293" r:id="rId62"/>
    <p:sldId id="328" r:id="rId63"/>
    <p:sldId id="329" r:id="rId64"/>
    <p:sldId id="369" r:id="rId65"/>
    <p:sldId id="282" r:id="rId66"/>
    <p:sldId id="330" r:id="rId67"/>
    <p:sldId id="283" r:id="rId68"/>
    <p:sldId id="331" r:id="rId69"/>
    <p:sldId id="284" r:id="rId70"/>
    <p:sldId id="285" r:id="rId71"/>
    <p:sldId id="338" r:id="rId72"/>
    <p:sldId id="310" r:id="rId73"/>
    <p:sldId id="311" r:id="rId74"/>
    <p:sldId id="286" r:id="rId75"/>
    <p:sldId id="334" r:id="rId76"/>
    <p:sldId id="370" r:id="rId77"/>
    <p:sldId id="296" r:id="rId78"/>
    <p:sldId id="287" r:id="rId79"/>
    <p:sldId id="319" r:id="rId80"/>
    <p:sldId id="336" r:id="rId81"/>
    <p:sldId id="339" r:id="rId82"/>
    <p:sldId id="291" r:id="rId83"/>
    <p:sldId id="290" r:id="rId84"/>
    <p:sldId id="340" r:id="rId85"/>
    <p:sldId id="273" r:id="rId86"/>
    <p:sldId id="275" r:id="rId87"/>
    <p:sldId id="274" r:id="rId88"/>
    <p:sldId id="341" r:id="rId89"/>
    <p:sldId id="294" r:id="rId90"/>
    <p:sldId id="344" r:id="rId91"/>
    <p:sldId id="343" r:id="rId92"/>
    <p:sldId id="342" r:id="rId93"/>
    <p:sldId id="348" r:id="rId94"/>
    <p:sldId id="345" r:id="rId95"/>
    <p:sldId id="346" r:id="rId96"/>
    <p:sldId id="347" r:id="rId97"/>
    <p:sldId id="354" r:id="rId98"/>
    <p:sldId id="355" r:id="rId99"/>
    <p:sldId id="357" r:id="rId100"/>
    <p:sldId id="356" r:id="rId101"/>
    <p:sldId id="358" r:id="rId102"/>
    <p:sldId id="363" r:id="rId103"/>
    <p:sldId id="360" r:id="rId104"/>
    <p:sldId id="359" r:id="rId105"/>
    <p:sldId id="361" r:id="rId106"/>
    <p:sldId id="362" r:id="rId107"/>
    <p:sldId id="351" r:id="rId108"/>
    <p:sldId id="352" r:id="rId109"/>
    <p:sldId id="353" r:id="rId110"/>
    <p:sldId id="372" r:id="rId11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93432" autoAdjust="0"/>
  </p:normalViewPr>
  <p:slideViewPr>
    <p:cSldViewPr>
      <p:cViewPr>
        <p:scale>
          <a:sx n="100" d="100"/>
          <a:sy n="100" d="100"/>
        </p:scale>
        <p:origin x="-2376" y="-1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slide" Target="slides/slide107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slide" Target="slides/slide108.xml"/><Relationship Id="rId112" Type="http://schemas.openxmlformats.org/officeDocument/2006/relationships/notesMaster" Target="notesMasters/notesMaster1.xml"/><Relationship Id="rId113" Type="http://schemas.openxmlformats.org/officeDocument/2006/relationships/handoutMaster" Target="handoutMasters/handout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Carbon Monoxide Poisoning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653D45D-860D-4F41-B29D-6440F9C81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365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smtClean="0"/>
              <a:t>Carbon Monoxide Poisoning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0D978561-0349-4A27-8A6C-1A723E91558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6958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Carbon Monoxide Poisoning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828800"/>
            <a:ext cx="7239000" cy="1470025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5052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4A90B7-D5B1-4F86-8278-770F8BDF9C8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FEE25-4A27-406F-9645-4C1DA4900F4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58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F279F-4581-4B2C-BDF9-772CF685938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981200"/>
            <a:ext cx="84582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8458200" cy="609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D06EC7-45EA-4EC3-8A83-8A2CB676C4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ffectLst/>
              </a:defRPr>
            </a:lvl1pPr>
            <a:lvl2pPr>
              <a:defRPr baseline="0">
                <a:effectLst/>
              </a:defRPr>
            </a:lvl2pPr>
            <a:lvl3pPr>
              <a:defRPr baseline="0">
                <a:effectLst/>
              </a:defRPr>
            </a:lvl3pPr>
            <a:lvl4pPr>
              <a:defRPr baseline="0">
                <a:effectLst/>
              </a:defRPr>
            </a:lvl4pPr>
            <a:lvl5pPr>
              <a:defRPr baseline="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361C2-0317-4922-B075-3DB7D27B6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008FB-8463-41B2-AEDB-E374727A9CE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9E40E-3A8E-4198-A274-BB92E18918A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27626-F8C4-497F-A946-291A7F34A24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C1381-20CC-4248-AE0F-EDD6026F58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E6DF8-7EBF-4E68-B349-C34C9EBB414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A940E-6676-4F94-8170-94301388FA2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566E7-40D9-42F3-BF1F-AC2856DC319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E5CB6-26FC-4EBF-ACC6-9F04B82C9F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30273-0385-4267-B953-3D843B4F10C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58935-2425-4715-8109-B5E609C020C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623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60BA34-5594-4880-9BE6-EBA79C54218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3CD8D9-68F0-44AD-97E5-E98DD2BC253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0416A4-4C7A-4621-838A-18802CE42A2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B523F0-96D8-4EEE-BD5C-65448DDD3BA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6B3DF4E-EF53-43C9-ACDE-3E0990DA759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F2357-31D9-48E7-AE3E-F6773280EF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AD7D9-3874-4858-A754-D2E13FFD4BC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A58A6-361E-4520-BA28-D5661762AC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41634-F036-4DE7-B6C9-60FB2E21EF8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00CB-1516-4E2C-91F0-48EEF9E134A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1D09-786E-4110-A797-6420F40D125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C79A0-7D62-4282-86B5-658C76C4B54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B0F6-EAF9-4066-AF02-0E9C494D586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AE74A-0C85-4FE6-983E-2CD94ED9C27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C71DE-A1C3-4D2A-BA9B-CE26F6FD122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D5E5A-E3DC-4F23-A487-268D05C4D7B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254F8-1993-479E-969C-97584274990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BE68E-9821-4EF0-AAF7-EB9609E1546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9999B-3D01-4121-AF7D-9397DD66022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5C84B-1616-4ABF-8ABC-BBE5CAF99A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88E59-8D02-456A-87A5-F4F58144783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006B2-DAAC-4B2A-A051-C3B27391A6F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7" Type="http://schemas.openxmlformats.org/officeDocument/2006/relationships/image" Target="../media/image4.jpeg"/><Relationship Id="rId18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7.jpeg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99"/>
                </a:solidFill>
              </a:defRPr>
            </a:lvl1pPr>
          </a:lstStyle>
          <a:p>
            <a:fld id="{123069D7-C04A-4BEB-93B8-100BDC07E0E9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rgbClr val="0000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0000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08DBA5-5C9F-4973-A382-E90904993E7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91" r:id="rId12"/>
    <p:sldLayoutId id="2147483692" r:id="rId13"/>
    <p:sldLayoutId id="2147483693" r:id="rId14"/>
    <p:sldLayoutId id="2147483694" r:id="rId15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8"/>
        </a:buBlip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accent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E0EA69-C479-4729-9C57-4C81FA764849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CC33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accent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7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7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as/opa/osha35yearmilestones.html" TargetMode="External"/><Relationship Id="rId4" Type="http://schemas.openxmlformats.org/officeDocument/2006/relationships/image" Target="../media/image27.jpeg"/><Relationship Id="rId5" Type="http://schemas.openxmlformats.org/officeDocument/2006/relationships/image" Target="../media/image28.w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4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4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4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 Monoxide Poisoning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124200"/>
            <a:ext cx="8458200" cy="1295400"/>
          </a:xfrm>
        </p:spPr>
        <p:txBody>
          <a:bodyPr/>
          <a:lstStyle/>
          <a:p>
            <a:r>
              <a:rPr lang="en-US" dirty="0"/>
              <a:t>Bryan E. Bledsoe, DO, </a:t>
            </a:r>
            <a:r>
              <a:rPr lang="en-US" dirty="0" smtClean="0"/>
              <a:t>FACEP, FAAEM</a:t>
            </a:r>
            <a:endParaRPr lang="en-US" dirty="0"/>
          </a:p>
          <a:p>
            <a:r>
              <a:rPr lang="en-US" sz="2000" dirty="0" smtClean="0"/>
              <a:t>Professor of Emergency </a:t>
            </a:r>
            <a:r>
              <a:rPr lang="en-US" sz="1800" dirty="0" smtClean="0"/>
              <a:t>Medicine</a:t>
            </a:r>
          </a:p>
          <a:p>
            <a:r>
              <a:rPr lang="en-US" sz="2000" dirty="0" smtClean="0"/>
              <a:t>University of Nevada School of Medicine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D06EC7-45EA-4EC3-8A83-8A2CB676C42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eme_deg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524000"/>
            <a:ext cx="4191000" cy="213995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Carbon Monoxide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191000" cy="4525963"/>
          </a:xfrm>
        </p:spPr>
        <p:txBody>
          <a:bodyPr/>
          <a:lstStyle/>
          <a:p>
            <a:r>
              <a:rPr lang="en-US" b="1" dirty="0"/>
              <a:t>Endogenous:</a:t>
            </a:r>
          </a:p>
          <a:p>
            <a:pPr lvl="1"/>
            <a:r>
              <a:rPr lang="en-US" dirty="0"/>
              <a:t>Normal heme catabolism (breakdown):</a:t>
            </a:r>
          </a:p>
          <a:p>
            <a:pPr lvl="2"/>
            <a:r>
              <a:rPr lang="en-US" dirty="0"/>
              <a:t>Only biochemical reaction in the body known to produce CO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Levels increased in:</a:t>
            </a:r>
            <a:endParaRPr lang="en-US" dirty="0"/>
          </a:p>
          <a:p>
            <a:pPr lvl="2"/>
            <a:r>
              <a:rPr lang="en-US" dirty="0"/>
              <a:t>Hemolytic anemia.</a:t>
            </a:r>
          </a:p>
          <a:p>
            <a:pPr lvl="2"/>
            <a:r>
              <a:rPr lang="en-US" dirty="0"/>
              <a:t>Sepsis</a:t>
            </a:r>
          </a:p>
        </p:txBody>
      </p:sp>
      <p:sp>
        <p:nvSpPr>
          <p:cNvPr id="31752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Hydroxocobalamin</a:t>
            </a:r>
            <a:endParaRPr lang="en-US" b="1" dirty="0"/>
          </a:p>
          <a:p>
            <a:pPr lvl="1"/>
            <a:r>
              <a:rPr lang="en-US" dirty="0"/>
              <a:t>Precursor to cyanocobalamin (Vitamin B</a:t>
            </a:r>
            <a:r>
              <a:rPr lang="en-US" baseline="-25000" dirty="0"/>
              <a:t>12</a:t>
            </a:r>
            <a:r>
              <a:rPr lang="en-US" dirty="0"/>
              <a:t>).</a:t>
            </a:r>
          </a:p>
          <a:p>
            <a:pPr lvl="1"/>
            <a:r>
              <a:rPr lang="en-US" dirty="0" smtClean="0"/>
              <a:t>Hydroxocobalamin </a:t>
            </a:r>
            <a:r>
              <a:rPr lang="en-US" dirty="0"/>
              <a:t>combines with cyanide to form cyanocobalamin which is excreted through the kidneys.</a:t>
            </a:r>
          </a:p>
          <a:p>
            <a:pPr lvl="1"/>
            <a:r>
              <a:rPr lang="en-US" dirty="0"/>
              <a:t>FDA approval in US obtained in December 2006.</a:t>
            </a:r>
          </a:p>
          <a:p>
            <a:pPr lvl="1"/>
            <a:r>
              <a:rPr lang="en-US" dirty="0"/>
              <a:t>Marketed as Cyanokit</a:t>
            </a:r>
            <a:r>
              <a:rPr lang="en-US" dirty="0">
                <a:cs typeface="Arial" charset="0"/>
              </a:rPr>
              <a:t>™.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Problems (related to nitrites):</a:t>
            </a:r>
          </a:p>
          <a:p>
            <a:pPr lvl="1"/>
            <a:r>
              <a:rPr lang="en-US" dirty="0" smtClean="0"/>
              <a:t>METHb </a:t>
            </a:r>
            <a:r>
              <a:rPr lang="en-US" dirty="0"/>
              <a:t>does not transport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conversion of HB to </a:t>
            </a:r>
            <a:r>
              <a:rPr lang="en-US" dirty="0" smtClean="0"/>
              <a:t>METHb </a:t>
            </a:r>
            <a:r>
              <a:rPr lang="en-US" dirty="0"/>
              <a:t>changes the state of the heme molecule where O</a:t>
            </a:r>
            <a:r>
              <a:rPr lang="en-US" baseline="-25000" dirty="0"/>
              <a:t>2</a:t>
            </a:r>
            <a:r>
              <a:rPr lang="en-US" dirty="0"/>
              <a:t> binds.</a:t>
            </a:r>
          </a:p>
          <a:p>
            <a:pPr lvl="1"/>
            <a:r>
              <a:rPr lang="en-US" dirty="0" smtClean="0"/>
              <a:t>METHb </a:t>
            </a:r>
            <a:r>
              <a:rPr lang="en-US" dirty="0"/>
              <a:t>has heme in the ferric (Fe</a:t>
            </a:r>
            <a:r>
              <a:rPr lang="en-US" baseline="30000" dirty="0"/>
              <a:t>3+</a:t>
            </a:r>
            <a:r>
              <a:rPr lang="en-US" dirty="0"/>
              <a:t>) state and not the ferrous state (Fe</a:t>
            </a:r>
            <a:r>
              <a:rPr lang="en-US" baseline="30000" dirty="0"/>
              <a:t>2+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can only bind to heme when in the Fe</a:t>
            </a:r>
            <a:r>
              <a:rPr lang="en-US" baseline="30000" dirty="0"/>
              <a:t>2+</a:t>
            </a:r>
            <a:r>
              <a:rPr lang="en-US" dirty="0"/>
              <a:t> state.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pic>
        <p:nvPicPr>
          <p:cNvPr id="279556" name="Picture 4" descr="hemestat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38300" y="1524000"/>
            <a:ext cx="5865813" cy="4525963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9" name="Rectangle 9"/>
          <p:cNvSpPr>
            <a:spLocks noChangeArrowheads="1"/>
          </p:cNvSpPr>
          <p:nvPr/>
        </p:nvSpPr>
        <p:spPr bwMode="auto">
          <a:xfrm>
            <a:off x="7467600" y="1524000"/>
            <a:ext cx="1219200" cy="449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13" name="Rectangle 13"/>
          <p:cNvSpPr>
            <a:spLocks noChangeArrowheads="1"/>
          </p:cNvSpPr>
          <p:nvPr/>
        </p:nvSpPr>
        <p:spPr bwMode="auto">
          <a:xfrm>
            <a:off x="7467600" y="1524000"/>
            <a:ext cx="1219200" cy="9906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Concomitant CO and cyanide poisoning can significantly decrease the O</a:t>
            </a:r>
            <a:r>
              <a:rPr lang="en-US" sz="2800" baseline="-25000" dirty="0"/>
              <a:t>2</a:t>
            </a:r>
            <a:r>
              <a:rPr lang="en-US" sz="2800" dirty="0"/>
              <a:t>-carrying capacity of the blood.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Combination of </a:t>
            </a:r>
            <a:r>
              <a:rPr lang="en-US" sz="2800" dirty="0" smtClean="0"/>
              <a:t>COHb </a:t>
            </a:r>
            <a:r>
              <a:rPr lang="en-US" sz="2800" dirty="0"/>
              <a:t>and </a:t>
            </a:r>
            <a:r>
              <a:rPr lang="en-US" sz="2800" dirty="0" smtClean="0"/>
              <a:t>METHB </a:t>
            </a:r>
            <a:r>
              <a:rPr lang="en-US" sz="2800" dirty="0"/>
              <a:t>can significantly reduce the O</a:t>
            </a:r>
            <a:r>
              <a:rPr lang="en-US" sz="2800" baseline="-25000" dirty="0"/>
              <a:t>2</a:t>
            </a:r>
            <a:r>
              <a:rPr lang="en-US" sz="2800" dirty="0"/>
              <a:t>-carrying capacity of the blood.</a:t>
            </a:r>
          </a:p>
        </p:txBody>
      </p:sp>
      <p:sp>
        <p:nvSpPr>
          <p:cNvPr id="28160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7467600" y="1524000"/>
            <a:ext cx="1219200" cy="449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5638800" y="1371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100% Hb</a:t>
            </a:r>
          </a:p>
        </p:txBody>
      </p:sp>
      <p:sp>
        <p:nvSpPr>
          <p:cNvPr id="281607" name="Line 7"/>
          <p:cNvSpPr>
            <a:spLocks noChangeShapeType="1"/>
          </p:cNvSpPr>
          <p:nvPr/>
        </p:nvSpPr>
        <p:spPr bwMode="auto">
          <a:xfrm flipV="1">
            <a:off x="6781800" y="1524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5867400" y="23622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80% Hb</a:t>
            </a:r>
          </a:p>
        </p:txBody>
      </p:sp>
      <p:sp>
        <p:nvSpPr>
          <p:cNvPr id="281612" name="Line 12"/>
          <p:cNvSpPr>
            <a:spLocks noChangeShapeType="1"/>
          </p:cNvSpPr>
          <p:nvPr/>
        </p:nvSpPr>
        <p:spPr bwMode="auto">
          <a:xfrm flipV="1">
            <a:off x="6858000" y="2514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1614" name="Text Box 14"/>
          <p:cNvSpPr txBox="1">
            <a:spLocks noChangeArrowheads="1"/>
          </p:cNvSpPr>
          <p:nvPr/>
        </p:nvSpPr>
        <p:spPr bwMode="auto">
          <a:xfrm>
            <a:off x="4648200" y="18288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6600"/>
                </a:solidFill>
              </a:rPr>
              <a:t>20% </a:t>
            </a:r>
            <a:r>
              <a:rPr lang="en-US" b="1" dirty="0" smtClean="0">
                <a:solidFill>
                  <a:srgbClr val="CC6600"/>
                </a:solidFill>
              </a:rPr>
              <a:t>COHb</a:t>
            </a:r>
            <a:endParaRPr lang="en-US" b="1" dirty="0">
              <a:solidFill>
                <a:srgbClr val="CC6600"/>
              </a:solidFill>
            </a:endParaRPr>
          </a:p>
        </p:txBody>
      </p:sp>
      <p:sp>
        <p:nvSpPr>
          <p:cNvPr id="281615" name="AutoShape 15"/>
          <p:cNvSpPr>
            <a:spLocks/>
          </p:cNvSpPr>
          <p:nvPr/>
        </p:nvSpPr>
        <p:spPr bwMode="auto">
          <a:xfrm>
            <a:off x="7315200" y="15240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 flipV="1">
            <a:off x="6019800" y="1981200"/>
            <a:ext cx="1295400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1617" name="Rectangle 17"/>
          <p:cNvSpPr>
            <a:spLocks noChangeArrowheads="1"/>
          </p:cNvSpPr>
          <p:nvPr/>
        </p:nvSpPr>
        <p:spPr bwMode="auto">
          <a:xfrm>
            <a:off x="7467600" y="2514600"/>
            <a:ext cx="1219200" cy="9906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5867400" y="3352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60% Hb</a:t>
            </a:r>
          </a:p>
        </p:txBody>
      </p:sp>
      <p:sp>
        <p:nvSpPr>
          <p:cNvPr id="281619" name="Line 19"/>
          <p:cNvSpPr>
            <a:spLocks noChangeShapeType="1"/>
          </p:cNvSpPr>
          <p:nvPr/>
        </p:nvSpPr>
        <p:spPr bwMode="auto">
          <a:xfrm flipV="1">
            <a:off x="6858000" y="3505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1620" name="AutoShape 20"/>
          <p:cNvSpPr>
            <a:spLocks/>
          </p:cNvSpPr>
          <p:nvPr/>
        </p:nvSpPr>
        <p:spPr bwMode="auto">
          <a:xfrm>
            <a:off x="7315200" y="25908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4648200" y="2895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20% </a:t>
            </a:r>
            <a:r>
              <a:rPr lang="en-US" b="1" dirty="0" smtClean="0">
                <a:solidFill>
                  <a:schemeClr val="accent2"/>
                </a:solidFill>
              </a:rPr>
              <a:t>METHb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81622" name="Line 22"/>
          <p:cNvSpPr>
            <a:spLocks noChangeShapeType="1"/>
          </p:cNvSpPr>
          <p:nvPr/>
        </p:nvSpPr>
        <p:spPr bwMode="auto">
          <a:xfrm flipV="1">
            <a:off x="6248400" y="3048000"/>
            <a:ext cx="1066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1623" name="Rectangle 23"/>
          <p:cNvSpPr>
            <a:spLocks noChangeArrowheads="1"/>
          </p:cNvSpPr>
          <p:nvPr/>
        </p:nvSpPr>
        <p:spPr bwMode="auto">
          <a:xfrm>
            <a:off x="7467600" y="1524000"/>
            <a:ext cx="1219200" cy="9906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24" name="Text Box 24"/>
          <p:cNvSpPr txBox="1">
            <a:spLocks noChangeArrowheads="1"/>
          </p:cNvSpPr>
          <p:nvPr/>
        </p:nvSpPr>
        <p:spPr bwMode="auto">
          <a:xfrm>
            <a:off x="4800600" y="4953000"/>
            <a:ext cx="1905000" cy="9255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O</a:t>
            </a:r>
            <a:r>
              <a:rPr lang="en-US" b="1" baseline="-25000" dirty="0"/>
              <a:t>2</a:t>
            </a:r>
            <a:r>
              <a:rPr lang="en-US" b="1" dirty="0"/>
              <a:t>-carrying capacity nearly halved!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6" grpId="0"/>
      <p:bldP spid="281607" grpId="0" animBg="1"/>
      <p:bldP spid="281612" grpId="0" animBg="1"/>
      <p:bldP spid="281614" grpId="0"/>
      <p:bldP spid="281615" grpId="0" animBg="1"/>
      <p:bldP spid="281616" grpId="0" animBg="1"/>
      <p:bldP spid="281617" grpId="0" animBg="1"/>
      <p:bldP spid="281618" grpId="0"/>
      <p:bldP spid="281619" grpId="0" animBg="1"/>
      <p:bldP spid="281620" grpId="0" animBg="1"/>
      <p:bldP spid="281621" grpId="0"/>
      <p:bldP spid="281622" grpId="0" animBg="1"/>
      <p:bldP spid="281623" grpId="0" animBg="1"/>
      <p:bldP spid="28162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1"/>
            <a:ext cx="4038600" cy="2362200"/>
          </a:xfrm>
        </p:spPr>
        <p:txBody>
          <a:bodyPr/>
          <a:lstStyle/>
          <a:p>
            <a:r>
              <a:rPr lang="en-US" sz="2800" dirty="0"/>
              <a:t>Children are particularly at risk for hypotension and adverse effects from methemoglobinemia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83653" name="Picture 5" descr="Cyanotic_neona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75225" y="1622425"/>
            <a:ext cx="3382963" cy="4327525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5" name="Picture 4" descr="Methemoglobinemia.jpg"/>
          <p:cNvPicPr>
            <a:picLocks noChangeAspect="1"/>
          </p:cNvPicPr>
          <p:nvPr/>
        </p:nvPicPr>
        <p:blipFill>
          <a:blip r:embed="rId4" cstate="print"/>
          <a:srcRect l="8571"/>
          <a:stretch>
            <a:fillRect/>
          </a:stretch>
        </p:blipFill>
        <p:spPr>
          <a:xfrm>
            <a:off x="990600" y="3962400"/>
            <a:ext cx="3251200" cy="2667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and Cyanide Poisoning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Parts of cyanide antidote kit (amyl nitrite, sodium nitrite) induce </a:t>
            </a:r>
            <a:r>
              <a:rPr lang="en-US" sz="2800" dirty="0" smtClean="0"/>
              <a:t>methemoglobinemia.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Cyanide antidotes and CO poisoning can lead to elevated </a:t>
            </a:r>
            <a:r>
              <a:rPr lang="en-US" sz="2800" dirty="0" smtClean="0"/>
              <a:t>COHb </a:t>
            </a:r>
            <a:r>
              <a:rPr lang="en-US" sz="2800" dirty="0"/>
              <a:t>and </a:t>
            </a:r>
            <a:r>
              <a:rPr lang="en-US" sz="2800" dirty="0" smtClean="0"/>
              <a:t>METHb </a:t>
            </a:r>
            <a:r>
              <a:rPr lang="en-US" sz="2800" dirty="0"/>
              <a:t>significantly reducing O</a:t>
            </a:r>
            <a:r>
              <a:rPr lang="en-US" sz="2800" baseline="-25000" dirty="0"/>
              <a:t>2 </a:t>
            </a:r>
            <a:r>
              <a:rPr lang="en-US" sz="2800" dirty="0"/>
              <a:t>capacity of blood.</a:t>
            </a:r>
            <a:endParaRPr lang="en-US" sz="2800" baseline="-25000" dirty="0"/>
          </a:p>
          <a:p>
            <a:pPr>
              <a:lnSpc>
                <a:spcPct val="80000"/>
              </a:lnSpc>
            </a:pPr>
            <a:r>
              <a:rPr lang="en-US" sz="2800" dirty="0"/>
              <a:t>Sodium nitrite should be avoided for combination cyanide/CO poisonings when SpCO &gt;10%.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Hydroxocobalamin </a:t>
            </a:r>
            <a:r>
              <a:rPr lang="en-US" sz="2800" dirty="0"/>
              <a:t>converts cyanide to cyanocobalamin (Vitamin B</a:t>
            </a:r>
            <a:r>
              <a:rPr lang="en-US" sz="2800" baseline="-25000" dirty="0"/>
              <a:t>12</a:t>
            </a:r>
            <a:r>
              <a:rPr lang="en-US" sz="2800" dirty="0"/>
              <a:t>) which is renally-cleared.</a:t>
            </a:r>
          </a:p>
        </p:txBody>
      </p:sp>
      <p:pic>
        <p:nvPicPr>
          <p:cNvPr id="248836" name="Picture 4" descr="PaperClip Not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609600"/>
            <a:ext cx="5422900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05400" y="91440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Hydroxocobalamin is the cyanide antidote of choice for mixed cyanide and  CO poisonings.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	This program was prepared with an unrestricted grant from Masimo</a:t>
            </a:r>
            <a:r>
              <a:rPr lang="en-US" sz="2800" dirty="0" smtClean="0"/>
              <a:t>. Masimo did not control content. </a:t>
            </a:r>
            <a:endParaRPr lang="en-US" sz="2800" dirty="0"/>
          </a:p>
        </p:txBody>
      </p:sp>
      <p:pic>
        <p:nvPicPr>
          <p:cNvPr id="250884" name="Picture 4" descr="Masimo_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514600"/>
            <a:ext cx="4343400" cy="2036763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23F0-96D8-4EEE-BD5C-65448DDD3BAB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C6600"/>
                </a:solidFill>
              </a:rPr>
              <a:t>Content: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Bryan Bledsoe, DO, FACEP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C6600"/>
                </a:solidFill>
              </a:rPr>
              <a:t>Art: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Robyn Dickson (Wolfblue Productions)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C6600"/>
                </a:solidFill>
              </a:rPr>
              <a:t>Power Point Template: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Code 3 Visual Designs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C6600"/>
                </a:solidFill>
              </a:rPr>
              <a:t>The following companies allowed use of their images for this presentation: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Brady/Pearson Education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Scripps/University of California/San Diego</a:t>
            </a:r>
          </a:p>
          <a:p>
            <a:pPr lvl="1">
              <a:lnSpc>
                <a:spcPct val="80000"/>
              </a:lnSpc>
            </a:pPr>
            <a:r>
              <a:rPr lang="en-US" i="1" dirty="0">
                <a:solidFill>
                  <a:schemeClr val="tx1"/>
                </a:solidFill>
              </a:rPr>
              <a:t>JEMS</a:t>
            </a:r>
            <a:r>
              <a:rPr lang="en-US" dirty="0">
                <a:solidFill>
                  <a:schemeClr val="tx1"/>
                </a:solidFill>
              </a:rPr>
              <a:t>/Brook Wainwright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Glen </a:t>
            </a:r>
            <a:r>
              <a:rPr lang="en-US" dirty="0" smtClean="0">
                <a:solidFill>
                  <a:schemeClr val="tx1"/>
                </a:solidFill>
              </a:rPr>
              <a:t>Ellman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Bryan Bledsoe, DO, FACEP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Masimo, Inc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99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This is a product of Cielo Azul Publishing.</a:t>
            </a:r>
            <a:endParaRPr lang="en-US" dirty="0"/>
          </a:p>
        </p:txBody>
      </p:sp>
      <p:pic>
        <p:nvPicPr>
          <p:cNvPr id="4" name="Picture 3" descr="lrg_logo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438400"/>
            <a:ext cx="5410200" cy="39510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108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Carbon Monoxide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4800600"/>
          </a:xfrm>
        </p:spPr>
        <p:txBody>
          <a:bodyPr/>
          <a:lstStyle/>
          <a:p>
            <a:r>
              <a:rPr lang="en-US" sz="2800" b="1" dirty="0"/>
              <a:t>Exogenous:</a:t>
            </a:r>
          </a:p>
          <a:p>
            <a:pPr lvl="1"/>
            <a:r>
              <a:rPr lang="en-US" sz="2400" dirty="0"/>
              <a:t>House </a:t>
            </a:r>
            <a:r>
              <a:rPr lang="en-US" sz="2400" dirty="0" smtClean="0"/>
              <a:t>fires.</a:t>
            </a:r>
          </a:p>
          <a:p>
            <a:pPr lvl="1"/>
            <a:r>
              <a:rPr lang="en-US" sz="2400" dirty="0" smtClean="0"/>
              <a:t>Gas –powered electrical generators.</a:t>
            </a:r>
            <a:endParaRPr lang="en-US" sz="2400" dirty="0"/>
          </a:p>
          <a:p>
            <a:pPr lvl="1"/>
            <a:r>
              <a:rPr lang="en-US" sz="2400" dirty="0"/>
              <a:t>Automobile </a:t>
            </a:r>
            <a:r>
              <a:rPr lang="en-US" sz="2400" dirty="0" smtClean="0"/>
              <a:t>exhaust.</a:t>
            </a:r>
            <a:endParaRPr lang="en-US" sz="2400" dirty="0"/>
          </a:p>
          <a:p>
            <a:pPr lvl="1"/>
            <a:r>
              <a:rPr lang="en-US" sz="2400" dirty="0"/>
              <a:t>Propane-powered </a:t>
            </a:r>
            <a:r>
              <a:rPr lang="en-US" sz="2400" dirty="0" smtClean="0"/>
              <a:t>vehicles.</a:t>
            </a:r>
            <a:endParaRPr lang="en-US" sz="2400" dirty="0"/>
          </a:p>
          <a:p>
            <a:pPr lvl="1"/>
            <a:r>
              <a:rPr lang="en-US" sz="2400" dirty="0" smtClean="0"/>
              <a:t>Heaters.</a:t>
            </a:r>
            <a:endParaRPr lang="en-US" sz="2400" dirty="0"/>
          </a:p>
          <a:p>
            <a:pPr lvl="1"/>
            <a:r>
              <a:rPr lang="en-US" sz="2400" dirty="0" smtClean="0"/>
              <a:t>Camp stoves.</a:t>
            </a:r>
            <a:endParaRPr lang="en-US" sz="2400" dirty="0"/>
          </a:p>
          <a:p>
            <a:pPr lvl="1"/>
            <a:r>
              <a:rPr lang="en-US" sz="2400" dirty="0"/>
              <a:t>Boat </a:t>
            </a:r>
            <a:r>
              <a:rPr lang="en-US" sz="2400" dirty="0" smtClean="0"/>
              <a:t>exhaust.</a:t>
            </a:r>
            <a:endParaRPr lang="en-US" sz="2400" dirty="0"/>
          </a:p>
          <a:p>
            <a:pPr lvl="1"/>
            <a:r>
              <a:rPr lang="en-US" sz="2400" dirty="0"/>
              <a:t>Cigarette </a:t>
            </a:r>
            <a:r>
              <a:rPr lang="en-US" sz="2400" dirty="0" smtClean="0"/>
              <a:t>smoke.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32774" name="Picture 6" descr="19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33375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Carbon Monoxide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r>
              <a:rPr lang="en-US" sz="2800" b="1" dirty="0"/>
              <a:t>Methylene chloride:</a:t>
            </a:r>
          </a:p>
          <a:p>
            <a:pPr lvl="1"/>
            <a:r>
              <a:rPr lang="en-US" sz="2400" dirty="0"/>
              <a:t>Paint </a:t>
            </a:r>
            <a:r>
              <a:rPr lang="en-US" sz="2400" dirty="0" smtClean="0"/>
              <a:t>and adhesive remover.</a:t>
            </a:r>
            <a:endParaRPr lang="en-US" sz="2400" dirty="0"/>
          </a:p>
          <a:p>
            <a:pPr lvl="1"/>
            <a:r>
              <a:rPr lang="en-US" sz="2400" dirty="0"/>
              <a:t>Converted to CO in the liver after inhalation.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7" name="Content Placeholder 6" descr="CO Figure 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6" y="1524001"/>
            <a:ext cx="2794000" cy="4191000"/>
          </a:xfrm>
        </p:spPr>
      </p:pic>
      <p:pic>
        <p:nvPicPr>
          <p:cNvPr id="33800" name="Picture 8" descr="200px-Methylene_Chlor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962400"/>
            <a:ext cx="2311400" cy="24384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INCIDENCE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is leading cause of poisoning deaths.</a:t>
            </a:r>
          </a:p>
          <a:p>
            <a:r>
              <a:rPr lang="en-US" dirty="0"/>
              <a:t>CO may be responsible for half of all poisonings worldwide. </a:t>
            </a:r>
          </a:p>
          <a:p>
            <a:r>
              <a:rPr lang="en-US" dirty="0"/>
              <a:t>~5,000–6,000 people die annually in the United States as a result of CO poisoning.</a:t>
            </a:r>
          </a:p>
          <a:p>
            <a:r>
              <a:rPr lang="en-US" dirty="0"/>
              <a:t>~40,000–50,000 emergency department visits annually result from CO poisoning.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/>
              <a:t>Accidental CO poisoning deaths declining:</a:t>
            </a:r>
          </a:p>
          <a:p>
            <a:pPr lvl="1"/>
            <a:r>
              <a:rPr lang="en-US" sz="2400" dirty="0"/>
              <a:t>Improved motor vehicle emission policies.</a:t>
            </a:r>
          </a:p>
          <a:p>
            <a:pPr lvl="1"/>
            <a:r>
              <a:rPr lang="en-US" sz="2400" dirty="0"/>
              <a:t>Use of catalytic converters.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197634" name="Picture 2" descr="Exhaust fumes from c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600200"/>
            <a:ext cx="4410964" cy="2895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Most accidental deaths are due to: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House fires.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Automobile exhaust.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Indoor-heating systems.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Stoves and other appliances</a:t>
            </a:r>
            <a:r>
              <a:rPr lang="en-US" sz="20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Gas-powered electrical generators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Charcoal grills.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Camp stoves.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Water heaters.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Boat exhausts.</a:t>
            </a:r>
          </a:p>
        </p:txBody>
      </p:sp>
      <p:pic>
        <p:nvPicPr>
          <p:cNvPr id="39942" name="Picture 6" descr="dreamstime_2102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439988"/>
            <a:ext cx="4038600" cy="269240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Increased accidental CO deaths: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Patient &gt; 65 years of age.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Ethanol intoxication.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Accidental deaths peak in winter: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 of heating systems.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Closed windows.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5845" name="Picture 5" descr="alcohol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589088"/>
            <a:ext cx="4038600" cy="439420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Significant increase in CO poisoning seen following disasters.</a:t>
            </a:r>
          </a:p>
          <a:p>
            <a:r>
              <a:rPr lang="en-US" sz="2800" dirty="0"/>
              <a:t>Primarily relates to loss of utilities and reliance on gasoline-powered generators and use of fuel-powered heaters.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95591" name="Picture 7" descr="hurricane-katrina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810000" cy="296227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Fetal hemoglobin has a much greater affinity for CO than adult hemoglobin.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Pregnant mothers may exhibit mild to moderate symptoms, yet the fetus may have devastating outcomes. 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05477" name="Picture 5" descr="Birth Defects Deliver More Reasons to Quit Smo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05000"/>
            <a:ext cx="2719388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Endorsements</a:t>
            </a:r>
            <a:endParaRPr lang="en-US" dirty="0"/>
          </a:p>
        </p:txBody>
      </p:sp>
      <p:pic>
        <p:nvPicPr>
          <p:cNvPr id="4" name="Picture 3" descr="IAFP_fc hi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743200"/>
            <a:ext cx="2971800" cy="2971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1752600"/>
          </a:xfrm>
        </p:spPr>
        <p:txBody>
          <a:bodyPr/>
          <a:lstStyle/>
          <a:p>
            <a:r>
              <a:rPr lang="en-US" dirty="0" smtClean="0"/>
              <a:t>This educational module has been endorsed by the following professional organizations:</a:t>
            </a:r>
            <a:endParaRPr lang="en-US" dirty="0"/>
          </a:p>
        </p:txBody>
      </p:sp>
      <p:pic>
        <p:nvPicPr>
          <p:cNvPr id="7" name="Picture 6" descr="ATT003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81400"/>
            <a:ext cx="4626820" cy="1524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EXPOSURE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 Exposure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Environmental exposure typically &lt;0.001% (10 ppm).</a:t>
            </a:r>
          </a:p>
          <a:p>
            <a:r>
              <a:rPr lang="en-US" sz="2800" dirty="0"/>
              <a:t>Higher in urban areas.</a:t>
            </a:r>
          </a:p>
          <a:p>
            <a:r>
              <a:rPr lang="en-US" sz="2800" dirty="0"/>
              <a:t>Sources:</a:t>
            </a:r>
          </a:p>
          <a:p>
            <a:pPr lvl="1"/>
            <a:r>
              <a:rPr lang="en-US" sz="2400" dirty="0"/>
              <a:t>Volcanic </a:t>
            </a:r>
            <a:r>
              <a:rPr lang="en-US" sz="2400" dirty="0" smtClean="0"/>
              <a:t>gasses.</a:t>
            </a:r>
            <a:endParaRPr lang="en-US" sz="2400" dirty="0"/>
          </a:p>
          <a:p>
            <a:pPr lvl="1"/>
            <a:r>
              <a:rPr lang="en-US" sz="2400" dirty="0"/>
              <a:t>Bush </a:t>
            </a:r>
            <a:r>
              <a:rPr lang="en-US" sz="2400" dirty="0" smtClean="0"/>
              <a:t>fires.</a:t>
            </a:r>
            <a:endParaRPr lang="en-US" sz="2400" dirty="0"/>
          </a:p>
          <a:p>
            <a:pPr lvl="1"/>
            <a:r>
              <a:rPr lang="en-US" sz="2400" dirty="0"/>
              <a:t>Human </a:t>
            </a:r>
            <a:r>
              <a:rPr lang="en-US" sz="2400" dirty="0" smtClean="0"/>
              <a:t>pollution.</a:t>
            </a:r>
            <a:endParaRPr lang="en-US" sz="2400" dirty="0"/>
          </a:p>
          <a:p>
            <a:pPr>
              <a:buFontTx/>
              <a:buNone/>
            </a:pPr>
            <a:endParaRPr lang="en-US" sz="2800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41995" name="Picture 11" descr="Mopitt_first_year_carbon_monoxide"/>
          <p:cNvPicPr>
            <a:picLocks noChangeAspect="1" noChangeArrowheads="1"/>
          </p:cNvPicPr>
          <p:nvPr/>
        </p:nvPicPr>
        <p:blipFill>
          <a:blip r:embed="rId3"/>
          <a:srcRect t="45714"/>
          <a:stretch>
            <a:fillRect/>
          </a:stretch>
        </p:blipFill>
        <p:spPr bwMode="auto">
          <a:xfrm>
            <a:off x="4648200" y="1524000"/>
            <a:ext cx="4038600" cy="25574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Exposure</a:t>
            </a:r>
          </a:p>
        </p:txBody>
      </p:sp>
      <p:graphicFrame>
        <p:nvGraphicFramePr>
          <p:cNvPr id="44098" name="Group 66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3970339"/>
        </p:xfrm>
        <a:graphic>
          <a:graphicData uri="http://schemas.openxmlformats.org/drawingml/2006/table">
            <a:tbl>
              <a:tblPr/>
              <a:tblGrid>
                <a:gridCol w="4800600"/>
                <a:gridCol w="3429000"/>
              </a:tblGrid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Exposure (ppm)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Fresh Air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0.06-0.5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Urban Air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Smoke-filled Room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2-16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Cooking on Gas Stove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Actively Smoking a Cigarette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400-500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Automobile Exhaust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100,000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6A4-4C7A-4621-838A-18802CE42A2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Exposure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/>
              <a:t>CO absorption by the body is dependent upon:</a:t>
            </a:r>
          </a:p>
          <a:p>
            <a:pPr lvl="1"/>
            <a:r>
              <a:rPr lang="en-US" sz="2400" dirty="0"/>
              <a:t>Minute ventilation (V</a:t>
            </a:r>
            <a:r>
              <a:rPr lang="en-US" sz="2400" baseline="-25000" dirty="0"/>
              <a:t>min</a:t>
            </a:r>
            <a:r>
              <a:rPr lang="en-US" sz="2400" dirty="0"/>
              <a:t>).</a:t>
            </a:r>
          </a:p>
          <a:p>
            <a:pPr lvl="1"/>
            <a:r>
              <a:rPr lang="en-US" sz="2400" dirty="0"/>
              <a:t>Duration of exposure.</a:t>
            </a:r>
          </a:p>
          <a:p>
            <a:pPr lvl="1"/>
            <a:r>
              <a:rPr lang="en-US" sz="2400" dirty="0"/>
              <a:t>Concentration of CO in the environment.</a:t>
            </a:r>
          </a:p>
          <a:p>
            <a:pPr lvl="1"/>
            <a:r>
              <a:rPr lang="en-US" sz="2400" dirty="0"/>
              <a:t>Concentration of O</a:t>
            </a:r>
            <a:r>
              <a:rPr lang="en-US" sz="2400" baseline="-25000" dirty="0"/>
              <a:t>2</a:t>
            </a:r>
            <a:r>
              <a:rPr lang="en-US" sz="2400" dirty="0"/>
              <a:t> in the environment.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48133" name="Picture 5" descr="3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38600" cy="338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Limits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/>
              <a:t>OSHA:</a:t>
            </a:r>
          </a:p>
          <a:p>
            <a:pPr lvl="1"/>
            <a:r>
              <a:rPr lang="en-US" sz="2400" dirty="0"/>
              <a:t>50 ppm (as an 8-hour time-weighted average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800" b="1" dirty="0"/>
              <a:t>NIOSH:</a:t>
            </a:r>
          </a:p>
          <a:p>
            <a:pPr lvl="1"/>
            <a:r>
              <a:rPr lang="en-US" sz="2400" dirty="0"/>
              <a:t>35 ppm (as an 8-hour time-weighted average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82952" name="Picture 8" descr="35 year milestone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8800"/>
            <a:ext cx="2209800" cy="1177925"/>
          </a:xfrm>
          <a:prstGeom prst="rect">
            <a:avLst/>
          </a:prstGeom>
          <a:noFill/>
        </p:spPr>
      </p:pic>
      <p:pic>
        <p:nvPicPr>
          <p:cNvPr id="8295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343400" y="3962400"/>
            <a:ext cx="4038600" cy="1470025"/>
          </a:xfrm>
          <a:noFill/>
          <a:ln/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Firefighter Risks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CO is a significant and deadly occupational risk factor for firefighters.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Sources: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Structure fires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Apparatus fumes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Portable equipment fumes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Underground utility fires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Closed-space rescue </a:t>
            </a:r>
            <a:r>
              <a:rPr lang="en-US" sz="2000" dirty="0" smtClean="0"/>
              <a:t>situations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CO is heavier than air and accumulates in lower regions.</a:t>
            </a:r>
            <a:endParaRPr lang="en-US" sz="2400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04806" name="Picture 6" descr="dreamstime_556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038600" cy="283368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Firefighter Risks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495800" cy="4525963"/>
          </a:xfrm>
        </p:spPr>
        <p:txBody>
          <a:bodyPr/>
          <a:lstStyle/>
          <a:p>
            <a:r>
              <a:rPr lang="en-US" dirty="0" smtClean="0"/>
              <a:t>SCBA extremely important in CO prevention.</a:t>
            </a:r>
          </a:p>
          <a:p>
            <a:r>
              <a:rPr lang="en-US" dirty="0" smtClean="0"/>
              <a:t>CO often encountered during overhaul operations.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307202" name="Picture 2" descr="http://www.blm.gov/ca/news/newsbytes/2004/images04/160/scbafire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24000"/>
            <a:ext cx="2857500" cy="4048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CO POISONING</a:t>
            </a:r>
          </a:p>
          <a:p>
            <a:pPr algn="ctr">
              <a:buFontTx/>
              <a:buNone/>
            </a:pPr>
            <a:r>
              <a:rPr lang="en-US" sz="6000" dirty="0"/>
              <a:t>PATHOPHYSIOLOGY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Pathophysiology of CO poisoning first described by French physician Claude Bernard in 1857.</a:t>
            </a:r>
          </a:p>
        </p:txBody>
      </p:sp>
      <p:sp>
        <p:nvSpPr>
          <p:cNvPr id="14541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45416" name="Picture 8" descr="Claude Ber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289242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 poisoning actually very complex.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 binds to hemoglobin with an affinity ~ 250 times that of oxygen.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combination of CO and hemoglobin is called carboxyhemoglobin (</a:t>
            </a:r>
            <a:r>
              <a:rPr lang="en-US" sz="2800" dirty="0" smtClean="0"/>
              <a:t>COHb</a:t>
            </a:r>
            <a:r>
              <a:rPr lang="en-US" sz="2800" dirty="0"/>
              <a:t>).</a:t>
            </a:r>
          </a:p>
        </p:txBody>
      </p:sp>
      <p:pic>
        <p:nvPicPr>
          <p:cNvPr id="51207" name="Picture 7" descr="COH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91100" y="2447925"/>
            <a:ext cx="3352800" cy="2676525"/>
          </a:xfrm>
          <a:noFill/>
          <a:ln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Roy Alson, MD, PhD, FACEP</a:t>
            </a:r>
          </a:p>
          <a:p>
            <a:r>
              <a:rPr lang="en-US" sz="2200" dirty="0" smtClean="0"/>
              <a:t>James Augustine, MD, FACEP</a:t>
            </a:r>
          </a:p>
          <a:p>
            <a:r>
              <a:rPr lang="en-US" sz="2200" dirty="0" smtClean="0"/>
              <a:t>Edward Dickinson, MD, FACEP</a:t>
            </a:r>
          </a:p>
          <a:p>
            <a:r>
              <a:rPr lang="en-US" sz="2200" dirty="0" smtClean="0"/>
              <a:t>Marc Eckstein, MD, FACEP</a:t>
            </a:r>
          </a:p>
          <a:p>
            <a:r>
              <a:rPr lang="en-US" sz="2200" dirty="0" smtClean="0"/>
              <a:t>Steven Katz, MD, FACEP</a:t>
            </a:r>
          </a:p>
          <a:p>
            <a:r>
              <a:rPr lang="en-US" sz="2200" dirty="0" smtClean="0"/>
              <a:t>Mike McEvoy, PhD, RN, EMT-P</a:t>
            </a:r>
          </a:p>
          <a:p>
            <a:r>
              <a:rPr lang="en-US" sz="2200" dirty="0" smtClean="0"/>
              <a:t>Joe A. Nelson, DO, MS, FACOEP, FACEP</a:t>
            </a:r>
          </a:p>
          <a:p>
            <a:r>
              <a:rPr lang="en-US" sz="2200" dirty="0" smtClean="0"/>
              <a:t>Ed Racht, MD</a:t>
            </a:r>
          </a:p>
          <a:p>
            <a:r>
              <a:rPr lang="en-US" sz="2200" dirty="0" smtClean="0"/>
              <a:t>Mike Richards, MD, FACEP</a:t>
            </a:r>
          </a:p>
          <a:p>
            <a:r>
              <a:rPr lang="en-US" sz="2200" dirty="0" smtClean="0"/>
              <a:t>Keith Wesley, MD, FACEP</a:t>
            </a:r>
          </a:p>
          <a:p>
            <a:r>
              <a:rPr lang="en-US" sz="2200" dirty="0" smtClean="0"/>
              <a:t>Paula Willoughby-DeJesus, DO, MHPE, FACOEP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CO-O2-intera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93963"/>
            <a:ext cx="4038600" cy="258445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 dirty="0"/>
              <a:t>CO displaces O</a:t>
            </a:r>
            <a:r>
              <a:rPr lang="en-US" sz="2600" baseline="-25000" dirty="0"/>
              <a:t>2</a:t>
            </a:r>
            <a:r>
              <a:rPr lang="en-US" sz="2600" dirty="0"/>
              <a:t> from the hemoglobin binding sites.</a:t>
            </a:r>
          </a:p>
          <a:p>
            <a:r>
              <a:rPr lang="en-US" sz="2600" dirty="0"/>
              <a:t>CO prevents O</a:t>
            </a:r>
            <a:r>
              <a:rPr lang="en-US" sz="2600" baseline="-25000" dirty="0"/>
              <a:t>2</a:t>
            </a:r>
            <a:r>
              <a:rPr lang="en-US" sz="2600" dirty="0"/>
              <a:t> from binding.</a:t>
            </a:r>
          </a:p>
          <a:p>
            <a:r>
              <a:rPr lang="en-US" sz="2600" dirty="0" smtClean="0"/>
              <a:t>COHb </a:t>
            </a:r>
            <a:r>
              <a:rPr lang="en-US" sz="2600" dirty="0"/>
              <a:t>does not carry O</a:t>
            </a:r>
            <a:r>
              <a:rPr lang="en-US" sz="2600" baseline="-25000" dirty="0"/>
              <a:t>2</a:t>
            </a:r>
            <a:r>
              <a:rPr lang="en-US" sz="2600" dirty="0"/>
              <a:t>.</a:t>
            </a:r>
          </a:p>
          <a:p>
            <a:r>
              <a:rPr lang="en-US" sz="2600" dirty="0" smtClean="0"/>
              <a:t>COHb </a:t>
            </a:r>
            <a:r>
              <a:rPr lang="en-US" sz="2600" dirty="0"/>
              <a:t>causes premature release of remaining O</a:t>
            </a:r>
            <a:r>
              <a:rPr lang="en-US" sz="2600" baseline="-25000" dirty="0"/>
              <a:t>2</a:t>
            </a:r>
            <a:r>
              <a:rPr lang="en-US" sz="2600" dirty="0"/>
              <a:t> into the tissues.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O Figure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5715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800600" cy="4525963"/>
          </a:xfrm>
        </p:spPr>
        <p:txBody>
          <a:bodyPr/>
          <a:lstStyle/>
          <a:p>
            <a:r>
              <a:rPr lang="en-US" sz="2800" dirty="0" smtClean="0"/>
              <a:t>COHb </a:t>
            </a:r>
            <a:r>
              <a:rPr lang="en-US" sz="2800" dirty="0"/>
              <a:t>ultimately removed from the circulation and destroyed.</a:t>
            </a:r>
          </a:p>
          <a:p>
            <a:r>
              <a:rPr lang="en-US" sz="2800" dirty="0"/>
              <a:t>Half-life:</a:t>
            </a:r>
          </a:p>
          <a:p>
            <a:pPr lvl="1"/>
            <a:r>
              <a:rPr lang="en-US" sz="2400" dirty="0"/>
              <a:t>Room air: 240-360 minutes</a:t>
            </a:r>
          </a:p>
          <a:p>
            <a:pPr lvl="1"/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(100%): 80 minutes</a:t>
            </a:r>
          </a:p>
          <a:p>
            <a:pPr lvl="1"/>
            <a:r>
              <a:rPr lang="en-US" sz="2400" dirty="0"/>
              <a:t>Hyperbaric O</a:t>
            </a:r>
            <a:r>
              <a:rPr lang="en-US" sz="2400" baseline="-25000" dirty="0"/>
              <a:t>2</a:t>
            </a:r>
            <a:r>
              <a:rPr lang="en-US" sz="2400" dirty="0"/>
              <a:t>: 22 minutes</a:t>
            </a:r>
          </a:p>
        </p:txBody>
      </p:sp>
      <p:sp>
        <p:nvSpPr>
          <p:cNvPr id="15360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53607" name="Picture 7" descr="DSC0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667000"/>
            <a:ext cx="3654425" cy="274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COHb </a:t>
            </a:r>
            <a:r>
              <a:rPr lang="en-US" dirty="0"/>
              <a:t>Levels</a:t>
            </a:r>
          </a:p>
        </p:txBody>
      </p:sp>
      <p:graphicFrame>
        <p:nvGraphicFramePr>
          <p:cNvPr id="85042" name="Group 50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366324"/>
        </p:xfrm>
        <a:graphic>
          <a:graphicData uri="http://schemas.openxmlformats.org/drawingml/2006/table">
            <a:tbl>
              <a:tblPr/>
              <a:tblGrid>
                <a:gridCol w="5791200"/>
                <a:gridCol w="2438400"/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COHb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Endogenous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0.4-0.7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Tobacco Smokers: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1 pack/day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2-3 packs/day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cigars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5-6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7-9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Up to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Urban Commuter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Methylene chloride (100 ppm for 8 hours)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37" name="Line 45"/>
          <p:cNvSpPr>
            <a:spLocks noChangeShapeType="1"/>
          </p:cNvSpPr>
          <p:nvPr/>
        </p:nvSpPr>
        <p:spPr bwMode="auto">
          <a:xfrm>
            <a:off x="2514600" y="3581400"/>
            <a:ext cx="3733800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5040" name="Line 48"/>
          <p:cNvSpPr>
            <a:spLocks noChangeShapeType="1"/>
          </p:cNvSpPr>
          <p:nvPr/>
        </p:nvSpPr>
        <p:spPr bwMode="auto">
          <a:xfrm>
            <a:off x="2971800" y="4038600"/>
            <a:ext cx="3276600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5041" name="Line 49"/>
          <p:cNvSpPr>
            <a:spLocks noChangeShapeType="1"/>
          </p:cNvSpPr>
          <p:nvPr/>
        </p:nvSpPr>
        <p:spPr bwMode="auto">
          <a:xfrm>
            <a:off x="1905000" y="4495800"/>
            <a:ext cx="4343400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6A4-4C7A-4621-838A-18802CE42A2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CO also binds to other iron-containing proteins: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Myoglobin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Cytochrome	</a:t>
            </a:r>
          </a:p>
          <a:p>
            <a:pPr>
              <a:lnSpc>
                <a:spcPct val="90000"/>
              </a:lnSpc>
            </a:pPr>
            <a:r>
              <a:rPr lang="en-US" b="1" dirty="0"/>
              <a:t>Binding to myoglobin reduces O</a:t>
            </a:r>
            <a:r>
              <a:rPr lang="en-US" b="1" baseline="-25000" dirty="0"/>
              <a:t>2</a:t>
            </a:r>
            <a:r>
              <a:rPr lang="en-US" b="1" dirty="0"/>
              <a:t> available in the heart: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Ischemia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Dysrhythmias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Cardiac dysfunction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Impact of CO on major body systems:</a:t>
            </a:r>
          </a:p>
          <a:p>
            <a:pPr lvl="1"/>
            <a:r>
              <a:rPr lang="en-US" b="1" dirty="0"/>
              <a:t>Neurologic:</a:t>
            </a:r>
          </a:p>
          <a:p>
            <a:pPr lvl="2"/>
            <a:r>
              <a:rPr lang="en-US" dirty="0"/>
              <a:t>CNS depression resulting in impairment:</a:t>
            </a:r>
          </a:p>
          <a:p>
            <a:pPr lvl="3"/>
            <a:r>
              <a:rPr lang="en-US" dirty="0"/>
              <a:t>Headache</a:t>
            </a:r>
          </a:p>
          <a:p>
            <a:pPr lvl="3"/>
            <a:r>
              <a:rPr lang="en-US" dirty="0"/>
              <a:t>Dizziness</a:t>
            </a:r>
          </a:p>
          <a:p>
            <a:pPr lvl="3"/>
            <a:r>
              <a:rPr lang="en-US" dirty="0"/>
              <a:t>Confusion</a:t>
            </a:r>
          </a:p>
          <a:p>
            <a:pPr lvl="3"/>
            <a:r>
              <a:rPr lang="en-US" dirty="0"/>
              <a:t>Seizures</a:t>
            </a:r>
          </a:p>
          <a:p>
            <a:pPr lvl="3"/>
            <a:r>
              <a:rPr lang="en-US" dirty="0"/>
              <a:t>Coma</a:t>
            </a:r>
          </a:p>
          <a:p>
            <a:pPr lvl="2"/>
            <a:r>
              <a:rPr lang="en-US" dirty="0"/>
              <a:t>Long-term effects:</a:t>
            </a:r>
          </a:p>
          <a:p>
            <a:pPr lvl="3"/>
            <a:r>
              <a:rPr lang="en-US" dirty="0"/>
              <a:t>Cognitive and psychiatric problems</a:t>
            </a:r>
          </a:p>
        </p:txBody>
      </p:sp>
      <p:pic>
        <p:nvPicPr>
          <p:cNvPr id="147461" name="Picture 5" descr="rcd%20brain%20CO%20t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352800"/>
            <a:ext cx="2457450" cy="186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46-year-old woman with chronic exposure to CO from old car.</a:t>
            </a:r>
          </a:p>
          <a:p>
            <a:r>
              <a:rPr lang="en-US" sz="2400" dirty="0" smtClean="0"/>
              <a:t>COHb </a:t>
            </a:r>
            <a:r>
              <a:rPr lang="en-US" sz="2400" dirty="0"/>
              <a:t>= 46%</a:t>
            </a:r>
          </a:p>
          <a:p>
            <a:r>
              <a:rPr lang="en-US" sz="2400" dirty="0"/>
              <a:t>Autopsy:</a:t>
            </a:r>
          </a:p>
          <a:p>
            <a:pPr lvl="1"/>
            <a:r>
              <a:rPr lang="en-US" sz="2000" dirty="0" smtClean="0"/>
              <a:t>Cherry-red tissues</a:t>
            </a:r>
            <a:endParaRPr lang="en-US" sz="2000" dirty="0"/>
          </a:p>
          <a:p>
            <a:pPr lvl="1"/>
            <a:r>
              <a:rPr lang="en-US" sz="2000" dirty="0"/>
              <a:t>Cerebral edema</a:t>
            </a:r>
          </a:p>
          <a:p>
            <a:r>
              <a:rPr lang="en-US" sz="2400" dirty="0"/>
              <a:t>Immediate cause of death: ventricular fibrillation due to </a:t>
            </a:r>
            <a:r>
              <a:rPr lang="en-US" sz="2400" dirty="0" smtClean="0"/>
              <a:t>CO poisoning</a:t>
            </a:r>
            <a:endParaRPr lang="en-US" sz="2400" dirty="0"/>
          </a:p>
          <a:p>
            <a:pPr lvl="1">
              <a:buFontTx/>
              <a:buNone/>
            </a:pPr>
            <a:endParaRPr lang="en-US" sz="2000" dirty="0"/>
          </a:p>
        </p:txBody>
      </p:sp>
      <p:sp>
        <p:nvSpPr>
          <p:cNvPr id="15155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151560" name="Picture 8" descr="lacunar%20infarc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24000"/>
            <a:ext cx="3200400" cy="226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1561" name="Picture 9" descr="Brain"/>
          <p:cNvPicPr>
            <a:picLocks noChangeAspect="1" noChangeArrowheads="1"/>
          </p:cNvPicPr>
          <p:nvPr/>
        </p:nvPicPr>
        <p:blipFill>
          <a:blip r:embed="rId4"/>
          <a:srcRect l="11627" t="9302" r="6976" b="6976"/>
          <a:stretch>
            <a:fillRect/>
          </a:stretch>
        </p:blipFill>
        <p:spPr bwMode="auto">
          <a:xfrm>
            <a:off x="5486400" y="3810000"/>
            <a:ext cx="3200400" cy="2233613"/>
          </a:xfrm>
          <a:prstGeom prst="rect">
            <a:avLst/>
          </a:prstGeom>
          <a:noFill/>
        </p:spPr>
      </p:pic>
      <p:sp>
        <p:nvSpPr>
          <p:cNvPr id="151562" name="AutoShape 10"/>
          <p:cNvSpPr>
            <a:spLocks noChangeArrowheads="1"/>
          </p:cNvSpPr>
          <p:nvPr/>
        </p:nvSpPr>
        <p:spPr bwMode="auto">
          <a:xfrm>
            <a:off x="4572000" y="2209800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1565" name="AutoShape 13"/>
          <p:cNvSpPr>
            <a:spLocks noChangeArrowheads="1"/>
          </p:cNvSpPr>
          <p:nvPr/>
        </p:nvSpPr>
        <p:spPr bwMode="auto">
          <a:xfrm>
            <a:off x="4648200" y="4648200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4191000" y="3276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CO</a:t>
            </a: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3962400" y="5715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Normal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Impact of CO on major body systems:</a:t>
            </a:r>
          </a:p>
          <a:p>
            <a:pPr lvl="1"/>
            <a:r>
              <a:rPr lang="en-US" b="1" dirty="0"/>
              <a:t>Cardiac:</a:t>
            </a:r>
          </a:p>
          <a:p>
            <a:pPr lvl="2"/>
            <a:r>
              <a:rPr lang="en-US" dirty="0"/>
              <a:t>Decreased myocardial function:</a:t>
            </a:r>
          </a:p>
          <a:p>
            <a:pPr lvl="3"/>
            <a:r>
              <a:rPr lang="en-US" dirty="0"/>
              <a:t>Hypotension with tachycardia</a:t>
            </a:r>
          </a:p>
          <a:p>
            <a:pPr lvl="3"/>
            <a:r>
              <a:rPr lang="en-US" dirty="0"/>
              <a:t>Chest pain</a:t>
            </a:r>
          </a:p>
          <a:p>
            <a:pPr lvl="3"/>
            <a:r>
              <a:rPr lang="en-US" dirty="0"/>
              <a:t>Dysrhythmias</a:t>
            </a:r>
          </a:p>
          <a:p>
            <a:pPr lvl="3"/>
            <a:r>
              <a:rPr lang="en-US" dirty="0"/>
              <a:t>Myocardial ischemia</a:t>
            </a:r>
          </a:p>
          <a:p>
            <a:pPr lvl="3"/>
            <a:r>
              <a:rPr lang="en-US" dirty="0"/>
              <a:t>Most CO deaths are from ventricular fibrillation.</a:t>
            </a:r>
          </a:p>
          <a:p>
            <a:pPr lvl="2"/>
            <a:r>
              <a:rPr lang="en-US" dirty="0"/>
              <a:t>Long-term effects:</a:t>
            </a:r>
          </a:p>
          <a:p>
            <a:pPr lvl="3"/>
            <a:r>
              <a:rPr lang="en-US" dirty="0"/>
              <a:t>Increased risk of premature cardiac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Impact of CO on major body systems: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Metabolic: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Respiratory alkalosis (from hyperventilation)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Metabolic acidosis with severe exposures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Respiratory</a:t>
            </a:r>
            <a:r>
              <a:rPr lang="en-US" b="1" dirty="0"/>
              <a:t>: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Pulmonary edema (10-30%)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Direct effect on alveolar membrane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Left-ventricular failure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Aspiration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Neurogenic pulmonary edema</a:t>
            </a:r>
          </a:p>
          <a:p>
            <a:pPr lvl="4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Impact of CO on major body systems:</a:t>
            </a:r>
          </a:p>
          <a:p>
            <a:pPr lvl="1"/>
            <a:r>
              <a:rPr lang="en-US" b="1" dirty="0"/>
              <a:t>Multiple Organ Dysfunction Syndrome (MODS):</a:t>
            </a:r>
          </a:p>
          <a:p>
            <a:pPr lvl="2"/>
            <a:r>
              <a:rPr lang="en-US" dirty="0"/>
              <a:t>Occurs at high-levels of exposure</a:t>
            </a:r>
          </a:p>
          <a:p>
            <a:pPr lvl="2"/>
            <a:r>
              <a:rPr lang="en-US" dirty="0"/>
              <a:t>Associated with a high mortality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0" y="303213"/>
            <a:ext cx="9144000" cy="22875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Carbon monoxide is the most frequent cause of poisonings in industrialized countries</a:t>
            </a:r>
            <a:r>
              <a:rPr lang="en-US" sz="4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Content Placeholder 6" descr="CO Figure 16 (hi-res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38200" y="2614567"/>
            <a:ext cx="7391400" cy="42434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BA34-5594-4880-9BE6-EBA79C54218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Summary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Limits O</a:t>
            </a:r>
            <a:r>
              <a:rPr lang="en-US" b="1" baseline="-25000" dirty="0"/>
              <a:t>2</a:t>
            </a:r>
            <a:r>
              <a:rPr lang="en-US" b="1" dirty="0"/>
              <a:t> transport:</a:t>
            </a:r>
          </a:p>
          <a:p>
            <a:pPr lvl="1"/>
            <a:r>
              <a:rPr lang="en-US" dirty="0"/>
              <a:t>CO more readily binds to Hb forming </a:t>
            </a:r>
            <a:r>
              <a:rPr lang="en-US" dirty="0" smtClean="0"/>
              <a:t>COHb</a:t>
            </a:r>
            <a:r>
              <a:rPr lang="en-US" dirty="0"/>
              <a:t>.</a:t>
            </a:r>
          </a:p>
          <a:p>
            <a:r>
              <a:rPr lang="en-US" b="1" dirty="0"/>
              <a:t>Inhibits O</a:t>
            </a:r>
            <a:r>
              <a:rPr lang="en-US" b="1" baseline="-25000" dirty="0"/>
              <a:t>2</a:t>
            </a:r>
            <a:r>
              <a:rPr lang="en-US" b="1" dirty="0"/>
              <a:t> transfer:</a:t>
            </a:r>
          </a:p>
          <a:p>
            <a:pPr lvl="1"/>
            <a:r>
              <a:rPr lang="en-US" dirty="0"/>
              <a:t>CO changes structure of Hb causing premature release of O</a:t>
            </a:r>
            <a:r>
              <a:rPr lang="en-US" baseline="-25000" dirty="0"/>
              <a:t>2</a:t>
            </a:r>
            <a:r>
              <a:rPr lang="en-US" dirty="0"/>
              <a:t> into the tissues.</a:t>
            </a:r>
          </a:p>
          <a:p>
            <a:r>
              <a:rPr lang="en-US" b="1" dirty="0"/>
              <a:t>Tissue inflammation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Poor perfusion initiates an inflammatory response.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Summary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4000" b="1" dirty="0"/>
              <a:t>Poor cardiac function: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ym typeface="Symbol" pitchFamily="18" charset="2"/>
              </a:rPr>
              <a:t> O</a:t>
            </a:r>
            <a:r>
              <a:rPr lang="en-US" sz="3600" baseline="-25000" dirty="0">
                <a:sym typeface="Symbol" pitchFamily="18" charset="2"/>
              </a:rPr>
              <a:t>2 </a:t>
            </a:r>
            <a:r>
              <a:rPr lang="en-US" sz="3600" dirty="0">
                <a:sym typeface="Symbol" pitchFamily="18" charset="2"/>
              </a:rPr>
              <a:t>delivery can cause dysrhythmias and myocardial dysfunction.</a:t>
            </a:r>
          </a:p>
          <a:p>
            <a:pPr lvl="1">
              <a:lnSpc>
                <a:spcPct val="90000"/>
              </a:lnSpc>
            </a:pPr>
            <a:r>
              <a:rPr lang="en-US" sz="3600" dirty="0">
                <a:sym typeface="Symbol" pitchFamily="18" charset="2"/>
              </a:rPr>
              <a:t>Long-term cardiac damage reported after single CO exposure</a:t>
            </a:r>
            <a:r>
              <a:rPr lang="en-US" sz="3600" dirty="0" smtClean="0">
                <a:sym typeface="Symbol" pitchFamily="18" charset="2"/>
              </a:rPr>
              <a:t>.</a:t>
            </a:r>
            <a:endParaRPr lang="en-US" sz="3600" dirty="0">
              <a:sym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Summary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Vasodilation: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Results from </a:t>
            </a:r>
            <a:r>
              <a:rPr lang="en-US" dirty="0" smtClean="0"/>
              <a:t>nitric oxide (NO) </a:t>
            </a:r>
            <a:r>
              <a:rPr lang="en-US" dirty="0"/>
              <a:t>increase.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Cerebral vasodilation and systemic hypotension causes reduced cerebral blood flow.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is largely converted to methemoglobin.</a:t>
            </a:r>
          </a:p>
          <a:p>
            <a:pPr>
              <a:lnSpc>
                <a:spcPct val="90000"/>
              </a:lnSpc>
            </a:pPr>
            <a:r>
              <a:rPr lang="en-US" b="1" dirty="0"/>
              <a:t>Free radical formation: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accelerates free radical formation.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Endothelial and oxidative brain damage.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Groups at Risk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Children.</a:t>
            </a:r>
            <a:endParaRPr lang="en-US" sz="2800" dirty="0"/>
          </a:p>
          <a:p>
            <a:r>
              <a:rPr lang="en-US" sz="2800" dirty="0" smtClean="0"/>
              <a:t>Elderly.</a:t>
            </a:r>
            <a:endParaRPr lang="en-US" sz="2800" dirty="0"/>
          </a:p>
          <a:p>
            <a:r>
              <a:rPr lang="en-US" sz="2800" dirty="0"/>
              <a:t>Persons with heart </a:t>
            </a:r>
            <a:r>
              <a:rPr lang="en-US" sz="2800" dirty="0" smtClean="0"/>
              <a:t>disease.</a:t>
            </a:r>
            <a:endParaRPr lang="en-US" sz="2800" dirty="0"/>
          </a:p>
          <a:p>
            <a:r>
              <a:rPr lang="en-US" sz="2800" dirty="0"/>
              <a:t>Pregnant </a:t>
            </a:r>
            <a:r>
              <a:rPr lang="en-US" sz="2800" dirty="0" smtClean="0"/>
              <a:t>women.</a:t>
            </a:r>
            <a:endParaRPr lang="en-US" sz="2800" dirty="0"/>
          </a:p>
          <a:p>
            <a:r>
              <a:rPr lang="en-US" sz="2800" dirty="0"/>
              <a:t>Patients with increased oxygen </a:t>
            </a:r>
            <a:r>
              <a:rPr lang="en-US" sz="2800" dirty="0" smtClean="0"/>
              <a:t>demand.</a:t>
            </a:r>
            <a:endParaRPr lang="en-US" sz="2800" dirty="0"/>
          </a:p>
          <a:p>
            <a:r>
              <a:rPr lang="en-US" sz="2800" dirty="0"/>
              <a:t>Patients with decreased oxygen-carrying capacity (i.e., anemias, blood cancers).</a:t>
            </a:r>
          </a:p>
          <a:p>
            <a:r>
              <a:rPr lang="en-US" sz="2800" dirty="0"/>
              <a:t>Patients with chronic respiratory insufficiency.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CO POISONING</a:t>
            </a:r>
          </a:p>
          <a:p>
            <a:pPr algn="ctr">
              <a:buFontTx/>
              <a:buNone/>
            </a:pPr>
            <a:r>
              <a:rPr lang="en-US" sz="6000" dirty="0"/>
              <a:t>SIGNS &amp; SYMPTOMS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Signs and symptoms usually vague and non-specific.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221191" name="Picture 7" descr="jo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00200"/>
            <a:ext cx="4038600" cy="3033713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221192" name="Picture 8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09600"/>
            <a:ext cx="5272088" cy="5334000"/>
          </a:xfrm>
          <a:prstGeom prst="rect">
            <a:avLst/>
          </a:prstGeom>
          <a:noFill/>
        </p:spPr>
      </p:pic>
      <p:sp>
        <p:nvSpPr>
          <p:cNvPr id="221193" name="Text Box 9"/>
          <p:cNvSpPr txBox="1">
            <a:spLocks noChangeArrowheads="1"/>
          </p:cNvSpPr>
          <p:nvPr/>
        </p:nvSpPr>
        <p:spPr bwMode="auto">
          <a:xfrm>
            <a:off x="5029200" y="1828800"/>
            <a:ext cx="3200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Comic Sans MS" pitchFamily="66" charset="0"/>
              </a:rPr>
              <a:t>You must ALWAYS maintain a high index of suspicion for CO poisoning!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Signs and symptoms closely resemble those of other diseases.</a:t>
            </a:r>
          </a:p>
          <a:p>
            <a:pPr>
              <a:lnSpc>
                <a:spcPct val="90000"/>
              </a:lnSpc>
            </a:pPr>
            <a:r>
              <a:rPr lang="en-US" dirty="0"/>
              <a:t>Often misdiagnosed as: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Viral illness </a:t>
            </a:r>
            <a:r>
              <a:rPr lang="en-US" sz="3200" dirty="0" smtClean="0"/>
              <a:t>(e.g., the “flu”)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sz="3200" dirty="0"/>
              <a:t>Acute coronary syndrome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Migraine</a:t>
            </a:r>
          </a:p>
          <a:p>
            <a:pPr>
              <a:lnSpc>
                <a:spcPct val="90000"/>
              </a:lnSpc>
            </a:pPr>
            <a:r>
              <a:rPr lang="en-US" dirty="0"/>
              <a:t>Estimated that misdiagnosis may occur in up to 30-50% of CO-exposed patients presenting to the 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4800600" cy="2133600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36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Carbon Monoxide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dirty="0">
                <a:solidFill>
                  <a:schemeClr val="tx1"/>
                </a:solidFill>
                <a:latin typeface="Bodoni MT Black" pitchFamily="18" charset="0"/>
              </a:rPr>
              <a:t>The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dirty="0">
                <a:solidFill>
                  <a:schemeClr val="tx1"/>
                </a:solidFill>
                <a:latin typeface="Bodoni MT Black" pitchFamily="18" charset="0"/>
              </a:rPr>
              <a:t>Great Imitator</a:t>
            </a:r>
            <a:r>
              <a:rPr lang="en-US" sz="3600" baseline="30000" dirty="0">
                <a:solidFill>
                  <a:schemeClr val="tx1"/>
                </a:solidFill>
                <a:latin typeface="Bodoni MT Black" pitchFamily="18" charset="0"/>
                <a:cs typeface="Arial" charset="0"/>
              </a:rPr>
              <a:t>†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cs typeface="Arial" charset="0"/>
              </a:rPr>
              <a:t>  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† - </a:t>
            </a:r>
            <a:r>
              <a:rPr lang="en-US" sz="2000" i="1" dirty="0">
                <a:solidFill>
                  <a:srgbClr val="CC6600"/>
                </a:solidFill>
              </a:rPr>
              <a:t>So is:</a:t>
            </a:r>
          </a:p>
          <a:p>
            <a:pPr algn="ctr">
              <a:buFontTx/>
              <a:buChar char="•"/>
            </a:pPr>
            <a:r>
              <a:rPr lang="en-US" sz="2000" i="1" dirty="0">
                <a:solidFill>
                  <a:srgbClr val="CC6600"/>
                </a:solidFill>
              </a:rPr>
              <a:t> Syphilis</a:t>
            </a:r>
          </a:p>
          <a:p>
            <a:pPr algn="ctr">
              <a:buFontTx/>
              <a:buChar char="•"/>
            </a:pPr>
            <a:r>
              <a:rPr lang="en-US" sz="2000" i="1" dirty="0">
                <a:solidFill>
                  <a:srgbClr val="CC6600"/>
                </a:solidFill>
              </a:rPr>
              <a:t> Lyme disease</a:t>
            </a:r>
          </a:p>
          <a:p>
            <a:pPr algn="ctr">
              <a:buFontTx/>
              <a:buChar char="•"/>
            </a:pPr>
            <a:r>
              <a:rPr lang="en-US" sz="2000" i="1" dirty="0">
                <a:solidFill>
                  <a:srgbClr val="CC6600"/>
                </a:solidFill>
              </a:rPr>
              <a:t> Fibromyalgia</a:t>
            </a:r>
          </a:p>
          <a:p>
            <a:pPr algn="ctr">
              <a:buFontTx/>
              <a:buChar char="•"/>
            </a:pPr>
            <a:r>
              <a:rPr lang="en-US" sz="2000" i="1" dirty="0">
                <a:solidFill>
                  <a:srgbClr val="CC6600"/>
                </a:solidFill>
              </a:rPr>
              <a:t> Lupus erythematosis</a:t>
            </a:r>
          </a:p>
          <a:p>
            <a:pPr algn="ctr">
              <a:buFontTx/>
              <a:buChar char="•"/>
            </a:pPr>
            <a:r>
              <a:rPr lang="en-US" sz="2000" i="1" dirty="0">
                <a:solidFill>
                  <a:srgbClr val="CC6600"/>
                </a:solidFill>
              </a:rPr>
              <a:t> Multiple sclerosis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28010" name="Picture 10" descr="ELVIS WIG (LARGE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524000"/>
            <a:ext cx="32004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/>
              <a:t>Classifications:</a:t>
            </a:r>
          </a:p>
          <a:p>
            <a:pPr lvl="1"/>
            <a:r>
              <a:rPr lang="en-US" dirty="0"/>
              <a:t>Acute</a:t>
            </a:r>
          </a:p>
          <a:p>
            <a:pPr lvl="2"/>
            <a:r>
              <a:rPr lang="en-US" dirty="0"/>
              <a:t>Results from short exposure to a high level of CO.</a:t>
            </a:r>
          </a:p>
          <a:p>
            <a:pPr lvl="1"/>
            <a:r>
              <a:rPr lang="en-US" dirty="0"/>
              <a:t>Chronic:</a:t>
            </a:r>
          </a:p>
          <a:p>
            <a:pPr lvl="2"/>
            <a:r>
              <a:rPr lang="en-US" dirty="0"/>
              <a:t>Results from long exposure to a low level of CO.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30058" name="Picture 10" descr="Car_exhaust_web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38600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(Acute)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Malaise</a:t>
            </a:r>
          </a:p>
          <a:p>
            <a:pPr>
              <a:lnSpc>
                <a:spcPct val="90000"/>
              </a:lnSpc>
            </a:pPr>
            <a:r>
              <a:rPr lang="en-US" dirty="0"/>
              <a:t>Flu-like symptoms</a:t>
            </a:r>
          </a:p>
          <a:p>
            <a:pPr>
              <a:lnSpc>
                <a:spcPct val="90000"/>
              </a:lnSpc>
            </a:pPr>
            <a:r>
              <a:rPr lang="en-US" dirty="0"/>
              <a:t>Fatigue</a:t>
            </a:r>
          </a:p>
          <a:p>
            <a:pPr>
              <a:lnSpc>
                <a:spcPct val="90000"/>
              </a:lnSpc>
            </a:pPr>
            <a:r>
              <a:rPr lang="en-US" dirty="0"/>
              <a:t>Dyspnea on exertion</a:t>
            </a:r>
          </a:p>
          <a:p>
            <a:pPr>
              <a:lnSpc>
                <a:spcPct val="90000"/>
              </a:lnSpc>
            </a:pPr>
            <a:r>
              <a:rPr lang="en-US" dirty="0"/>
              <a:t>Chest pain</a:t>
            </a:r>
          </a:p>
          <a:p>
            <a:pPr>
              <a:lnSpc>
                <a:spcPct val="90000"/>
              </a:lnSpc>
            </a:pPr>
            <a:r>
              <a:rPr lang="en-US" dirty="0"/>
              <a:t>Palpitations</a:t>
            </a:r>
          </a:p>
          <a:p>
            <a:pPr>
              <a:lnSpc>
                <a:spcPct val="90000"/>
              </a:lnSpc>
            </a:pPr>
            <a:r>
              <a:rPr lang="en-US" dirty="0"/>
              <a:t>Lethargy</a:t>
            </a:r>
          </a:p>
          <a:p>
            <a:pPr>
              <a:lnSpc>
                <a:spcPct val="90000"/>
              </a:lnSpc>
            </a:pPr>
            <a:r>
              <a:rPr lang="en-US" dirty="0"/>
              <a:t>Confusion</a:t>
            </a:r>
          </a:p>
          <a:p>
            <a:pPr>
              <a:lnSpc>
                <a:spcPct val="90000"/>
              </a:lnSpc>
            </a:pPr>
            <a:r>
              <a:rPr lang="en-US" dirty="0"/>
              <a:t>Depression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Impulsiveness</a:t>
            </a:r>
          </a:p>
          <a:p>
            <a:pPr>
              <a:lnSpc>
                <a:spcPct val="90000"/>
              </a:lnSpc>
            </a:pPr>
            <a:r>
              <a:rPr lang="en-US" dirty="0"/>
              <a:t>Distractibility</a:t>
            </a:r>
          </a:p>
          <a:p>
            <a:pPr>
              <a:lnSpc>
                <a:spcPct val="90000"/>
              </a:lnSpc>
            </a:pPr>
            <a:r>
              <a:rPr lang="en-US" dirty="0"/>
              <a:t>Hallucination</a:t>
            </a:r>
          </a:p>
          <a:p>
            <a:pPr>
              <a:lnSpc>
                <a:spcPct val="90000"/>
              </a:lnSpc>
            </a:pPr>
            <a:r>
              <a:rPr lang="en-US" dirty="0"/>
              <a:t>Confabulation</a:t>
            </a:r>
          </a:p>
          <a:p>
            <a:pPr>
              <a:lnSpc>
                <a:spcPct val="90000"/>
              </a:lnSpc>
            </a:pPr>
            <a:r>
              <a:rPr lang="en-US" dirty="0"/>
              <a:t>Agitation</a:t>
            </a:r>
          </a:p>
          <a:p>
            <a:pPr>
              <a:lnSpc>
                <a:spcPct val="90000"/>
              </a:lnSpc>
            </a:pPr>
            <a:r>
              <a:rPr lang="en-US" dirty="0"/>
              <a:t>Nausea</a:t>
            </a:r>
          </a:p>
          <a:p>
            <a:pPr>
              <a:lnSpc>
                <a:spcPct val="90000"/>
              </a:lnSpc>
            </a:pPr>
            <a:r>
              <a:rPr lang="en-US" dirty="0"/>
              <a:t>Vomiting</a:t>
            </a:r>
          </a:p>
          <a:p>
            <a:pPr>
              <a:lnSpc>
                <a:spcPct val="90000"/>
              </a:lnSpc>
            </a:pPr>
            <a:r>
              <a:rPr lang="en-US" dirty="0"/>
              <a:t>Diarrhea</a:t>
            </a:r>
          </a:p>
          <a:p>
            <a:pPr>
              <a:lnSpc>
                <a:spcPct val="90000"/>
              </a:lnSpc>
            </a:pPr>
            <a:r>
              <a:rPr lang="en-US" dirty="0"/>
              <a:t>Abdominal pain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E40E-3A8E-4198-A274-BB92E18918A1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CHEMISTRY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</a:t>
            </a:r>
            <a:r>
              <a:rPr lang="en-US" dirty="0" smtClean="0"/>
              <a:t>(Acute</a:t>
            </a:r>
            <a:r>
              <a:rPr lang="en-US" dirty="0"/>
              <a:t>)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Headache</a:t>
            </a:r>
          </a:p>
          <a:p>
            <a:r>
              <a:rPr lang="en-US" dirty="0"/>
              <a:t>Drowsiness</a:t>
            </a:r>
          </a:p>
          <a:p>
            <a:r>
              <a:rPr lang="en-US" dirty="0"/>
              <a:t>Dizziness</a:t>
            </a:r>
          </a:p>
          <a:p>
            <a:r>
              <a:rPr lang="en-US" dirty="0"/>
              <a:t>Weakness</a:t>
            </a:r>
          </a:p>
          <a:p>
            <a:r>
              <a:rPr lang="en-US" dirty="0"/>
              <a:t>Confusion</a:t>
            </a:r>
          </a:p>
          <a:p>
            <a:r>
              <a:rPr lang="en-US" dirty="0"/>
              <a:t>Visual disturbances</a:t>
            </a:r>
          </a:p>
          <a:p>
            <a:r>
              <a:rPr lang="en-US" dirty="0"/>
              <a:t>Syncope</a:t>
            </a:r>
          </a:p>
          <a:p>
            <a:r>
              <a:rPr lang="en-US" dirty="0"/>
              <a:t>Seizures</a:t>
            </a:r>
          </a:p>
          <a:p>
            <a:endParaRPr lang="en-US" dirty="0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Fecal incontinence</a:t>
            </a:r>
          </a:p>
          <a:p>
            <a:r>
              <a:rPr lang="en-US" dirty="0"/>
              <a:t>Urinary incontinence</a:t>
            </a:r>
          </a:p>
          <a:p>
            <a:r>
              <a:rPr lang="en-US" dirty="0"/>
              <a:t>Memory disturbances</a:t>
            </a:r>
          </a:p>
          <a:p>
            <a:r>
              <a:rPr lang="en-US" dirty="0"/>
              <a:t>Gait disturbances</a:t>
            </a:r>
          </a:p>
          <a:p>
            <a:r>
              <a:rPr lang="en-US" dirty="0"/>
              <a:t>Bizarre neurologic symptoms</a:t>
            </a:r>
          </a:p>
          <a:p>
            <a:r>
              <a:rPr lang="en-US" dirty="0"/>
              <a:t>Coma</a:t>
            </a:r>
          </a:p>
          <a:p>
            <a:r>
              <a:rPr lang="en-US" dirty="0"/>
              <a:t>Death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E40E-3A8E-4198-A274-BB92E18918A1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Firefighter Headaches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CO should always be considered a possible cause of headaches in working firefighters, there are more common causes:</a:t>
            </a:r>
          </a:p>
          <a:p>
            <a:pPr lvl="1"/>
            <a:r>
              <a:rPr lang="en-US" dirty="0" smtClean="0"/>
              <a:t>Tight helmet ratchet</a:t>
            </a:r>
          </a:p>
          <a:p>
            <a:pPr lvl="1"/>
            <a:r>
              <a:rPr lang="en-US" dirty="0" smtClean="0"/>
              <a:t>Too heavy a helmet (especially leather)</a:t>
            </a:r>
          </a:p>
          <a:p>
            <a:pPr lvl="1"/>
            <a:r>
              <a:rPr lang="en-US" dirty="0" smtClean="0"/>
              <a:t>Dehydration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(Chronic)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Signs and symptoms the same as with acute CO poisoning except that onset and severity may be extremely varied.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1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</a:t>
            </a:r>
          </a:p>
        </p:txBody>
      </p:sp>
      <p:graphicFrame>
        <p:nvGraphicFramePr>
          <p:cNvPr id="89131" name="Group 4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83112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5105400"/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Severity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CO-Hb Level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Signs &amp; Symptoms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15 - 20%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Headache, nausea, vomiting, dizziness, blurred vision.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21 - 40%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Confusion, syncope, chest pain, dyspnea, weakness, tachycardia, tachypnea, rhabdomyolysis.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Severe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41 - 59%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Palpitations, dysrhythmias, hypotension, myocardial ischemia, cardiac arrest, respiratory arrest, pulmonary edema, seizures, coma.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60%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9132" name="Picture 44" descr="PaperClip Not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3400"/>
            <a:ext cx="5272088" cy="5334000"/>
          </a:xfrm>
          <a:prstGeom prst="rect">
            <a:avLst/>
          </a:prstGeom>
          <a:noFill/>
        </p:spPr>
      </p:pic>
      <p:pic>
        <p:nvPicPr>
          <p:cNvPr id="89134" name="Picture 46" descr="Paper Clip White  No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-1143000"/>
            <a:ext cx="4727575" cy="60198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143000" y="0"/>
            <a:ext cx="2590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Cherry red skin color is not always present and, when present, is often a late finding.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0200" y="1981200"/>
            <a:ext cx="289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COHb levels do not always correlate with symptoms nor predict sequelae. 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6A4-4C7A-4621-838A-18802CE42A25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23" name="Group 83"/>
          <p:cNvGraphicFramePr>
            <a:graphicFrameLocks noGrp="1"/>
          </p:cNvGraphicFramePr>
          <p:nvPr>
            <p:ph idx="1"/>
          </p:nvPr>
        </p:nvGraphicFramePr>
        <p:xfrm>
          <a:off x="381000" y="457200"/>
          <a:ext cx="8229600" cy="5620322"/>
        </p:xfrm>
        <a:graphic>
          <a:graphicData uri="http://schemas.openxmlformats.org/drawingml/2006/table">
            <a:tbl>
              <a:tblPr/>
              <a:tblGrid>
                <a:gridCol w="1371600"/>
                <a:gridCol w="1676400"/>
                <a:gridCol w="5181600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 ppm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Symptoms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OSHA minimum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2-3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Mild headache, fatigue, nausea, dizziness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1-2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Serious headache—other symptoms intensify. Life-threatening &gt; 3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45 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Dizziness, nausea and convulsions. Unconscious within 2 hours. Death within 2-3 hours.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1,600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20 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Headache, dizziness and nausea. Death within 1 hour.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3,200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5-10 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Headache, dizziness and nausea. Death within 1 hour.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6,400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1-2 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Headache, dizziness and nausea. Death within 25-30 minutes.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12,800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1-3 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6A4-4C7A-4621-838A-18802CE42A25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 may be the cause of the phenomena associated with haunted houses:</a:t>
            </a:r>
          </a:p>
          <a:p>
            <a:pPr lvl="1"/>
            <a:r>
              <a:rPr lang="en-US" sz="2400" dirty="0"/>
              <a:t>Strange visions</a:t>
            </a:r>
          </a:p>
          <a:p>
            <a:pPr lvl="1"/>
            <a:r>
              <a:rPr lang="en-US" sz="2400" dirty="0"/>
              <a:t>Strange sounds</a:t>
            </a:r>
          </a:p>
          <a:p>
            <a:pPr lvl="1"/>
            <a:r>
              <a:rPr lang="en-US" sz="2400" dirty="0"/>
              <a:t>Feelings of dread</a:t>
            </a:r>
          </a:p>
          <a:p>
            <a:pPr lvl="1"/>
            <a:r>
              <a:rPr lang="en-US" sz="2400" dirty="0"/>
              <a:t>Hallucinations</a:t>
            </a:r>
          </a:p>
          <a:p>
            <a:pPr lvl="1"/>
            <a:r>
              <a:rPr lang="en-US" sz="2400" dirty="0"/>
              <a:t>Inexplicable deaths</a:t>
            </a:r>
          </a:p>
        </p:txBody>
      </p:sp>
      <p:sp>
        <p:nvSpPr>
          <p:cNvPr id="18534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85353" name="Picture 9" descr="Animated haunted house with lightnen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821113" cy="4038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Complications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Delayed Neurologic Syndrome (DNS):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Recovery seemingly apparent.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Behavioral and neurological deterioration 2-40 days later.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True prevalence uncertain (estimate range from 1-47% after CO poisoning).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Patients more symptomatic initially appear more apt to develop DNS.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More common when there is a loss of consciousness in the acute poisoning.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Delayed Neurologic Syndrome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267200" cy="4525963"/>
          </a:xfrm>
        </p:spPr>
        <p:txBody>
          <a:bodyPr/>
          <a:lstStyle/>
          <a:p>
            <a:r>
              <a:rPr lang="en-US" b="1" dirty="0"/>
              <a:t>Signs and Symptoms:</a:t>
            </a:r>
          </a:p>
          <a:p>
            <a:pPr lvl="1"/>
            <a:r>
              <a:rPr lang="en-US" dirty="0"/>
              <a:t>Memory loss</a:t>
            </a:r>
          </a:p>
          <a:p>
            <a:pPr lvl="1"/>
            <a:r>
              <a:rPr lang="en-US" dirty="0"/>
              <a:t>Confusion</a:t>
            </a:r>
          </a:p>
          <a:p>
            <a:pPr lvl="1"/>
            <a:r>
              <a:rPr lang="en-US" dirty="0"/>
              <a:t>Ataxia</a:t>
            </a:r>
          </a:p>
          <a:p>
            <a:pPr lvl="1"/>
            <a:r>
              <a:rPr lang="en-US" dirty="0"/>
              <a:t>Seizures</a:t>
            </a:r>
          </a:p>
          <a:p>
            <a:pPr lvl="1"/>
            <a:r>
              <a:rPr lang="en-US" dirty="0"/>
              <a:t>Urinary incontinence</a:t>
            </a:r>
          </a:p>
          <a:p>
            <a:pPr lvl="1"/>
            <a:r>
              <a:rPr lang="en-US" dirty="0"/>
              <a:t>Fecal incontinence</a:t>
            </a:r>
          </a:p>
          <a:p>
            <a:pPr lvl="1"/>
            <a:r>
              <a:rPr lang="en-US" dirty="0"/>
              <a:t>Emotional lability</a:t>
            </a:r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r>
              <a:rPr lang="en-US" b="1" dirty="0"/>
              <a:t>Signs and Symptoms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Disorientation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Parkinsonism</a:t>
            </a:r>
          </a:p>
          <a:p>
            <a:pPr lvl="1"/>
            <a:r>
              <a:rPr lang="en-US" dirty="0"/>
              <a:t>Mutism</a:t>
            </a:r>
          </a:p>
          <a:p>
            <a:pPr lvl="1"/>
            <a:r>
              <a:rPr lang="en-US" dirty="0"/>
              <a:t>Cortical blindness</a:t>
            </a:r>
          </a:p>
          <a:p>
            <a:pPr lvl="1"/>
            <a:r>
              <a:rPr lang="en-US" dirty="0"/>
              <a:t>Psychosis</a:t>
            </a:r>
          </a:p>
          <a:p>
            <a:pPr lvl="1"/>
            <a:r>
              <a:rPr lang="en-US" dirty="0"/>
              <a:t>Gait disturbances</a:t>
            </a:r>
          </a:p>
          <a:p>
            <a:pPr lvl="1"/>
            <a:r>
              <a:rPr lang="en-US" dirty="0"/>
              <a:t>Other motor disturbances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E40E-3A8E-4198-A274-BB92E18918A1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Complications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Cardiac Complications:</a:t>
            </a:r>
          </a:p>
          <a:p>
            <a:pPr lvl="1"/>
            <a:r>
              <a:rPr lang="en-US" dirty="0"/>
              <a:t>230 sequential patients with moderate to severe CO poisoning treated with HBO.</a:t>
            </a:r>
          </a:p>
          <a:p>
            <a:pPr lvl="1">
              <a:buFontTx/>
              <a:buNone/>
            </a:pPr>
            <a:endParaRPr lang="en-US" dirty="0"/>
          </a:p>
        </p:txBody>
      </p:sp>
      <p:graphicFrame>
        <p:nvGraphicFramePr>
          <p:cNvPr id="187444" name="Group 52"/>
          <p:cNvGraphicFramePr>
            <a:graphicFrameLocks noGrp="1"/>
          </p:cNvGraphicFramePr>
          <p:nvPr>
            <p:ph sz="half" idx="4294967295"/>
          </p:nvPr>
        </p:nvGraphicFramePr>
        <p:xfrm>
          <a:off x="1066800" y="3200400"/>
          <a:ext cx="7543800" cy="2164080"/>
        </p:xfrm>
        <a:graphic>
          <a:graphicData uri="http://schemas.openxmlformats.org/drawingml/2006/table">
            <a:tbl>
              <a:tblPr/>
              <a:tblGrid>
                <a:gridCol w="3048000"/>
                <a:gridCol w="1295400"/>
                <a:gridCol w="1143000"/>
                <a:gridCol w="20574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 Myocardial Injury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Patients 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Died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5-year Survival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Myocardial injury from 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37.6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No Myocardial  injury from 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15.2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7445" name="Text Box 53"/>
          <p:cNvSpPr txBox="1">
            <a:spLocks noChangeArrowheads="1"/>
          </p:cNvSpPr>
          <p:nvPr/>
        </p:nvSpPr>
        <p:spPr bwMode="auto">
          <a:xfrm>
            <a:off x="1295400" y="5791200"/>
            <a:ext cx="5638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 Narrow" pitchFamily="34" charset="0"/>
              </a:rPr>
              <a:t>Henry CR, Satran D, Lindgren B, et al. Myocardial injury and long-term mortality following moderate to severe carbon monoxide poisoning. </a:t>
            </a:r>
            <a:r>
              <a:rPr lang="en-US" b="1" i="1" dirty="0">
                <a:latin typeface="Arial Narrow" pitchFamily="34" charset="0"/>
              </a:rPr>
              <a:t>JAMA</a:t>
            </a:r>
            <a:r>
              <a:rPr lang="en-US" b="1" dirty="0">
                <a:latin typeface="Arial Narrow" pitchFamily="34" charset="0"/>
              </a:rPr>
              <a:t>. 2006;295:398-402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Complications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Depression and anxiety can exist up to 12 months following CO exposure.</a:t>
            </a:r>
          </a:p>
          <a:p>
            <a:r>
              <a:rPr lang="en-US" sz="2400" dirty="0"/>
              <a:t>Higher at 6 weeks in patients who attempted suicide by CO.</a:t>
            </a:r>
          </a:p>
          <a:p>
            <a:r>
              <a:rPr lang="en-US" sz="2400" dirty="0"/>
              <a:t>No differences in rates between accidental and suicide-attempt at 12 months.</a:t>
            </a:r>
          </a:p>
          <a:p>
            <a:endParaRPr lang="en-US" sz="2400" dirty="0"/>
          </a:p>
        </p:txBody>
      </p:sp>
      <p:sp>
        <p:nvSpPr>
          <p:cNvPr id="11264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112648" name="Picture 8" descr="nr370%20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37013" cy="4191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Carbon Monoxide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Gas: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Colorless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Odorless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Tasteless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Nonirritating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Results from the incomplete combustion of carbon-containing fuels.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Abbreviated “CO”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8678" name="Picture 6" descr="dreamstime_5227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038600" cy="300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CO DETECTION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Detection</a:t>
            </a:r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r>
              <a:rPr lang="en-US" sz="2400" dirty="0"/>
              <a:t>CO detectors have been widely-available for over a decade.</a:t>
            </a:r>
          </a:p>
          <a:p>
            <a:r>
              <a:rPr lang="en-US" sz="2400" dirty="0"/>
              <a:t>Still vastly underutilized.</a:t>
            </a:r>
          </a:p>
          <a:p>
            <a:r>
              <a:rPr lang="en-US" sz="2400" dirty="0"/>
              <a:t>Underwriters Laboratories (UL) revised guidelines for CO detectors in </a:t>
            </a:r>
            <a:r>
              <a:rPr lang="en-US" sz="2400" dirty="0" smtClean="0"/>
              <a:t>1998.</a:t>
            </a:r>
            <a:endParaRPr lang="en-US" sz="2400" dirty="0"/>
          </a:p>
          <a:p>
            <a:r>
              <a:rPr lang="en-US" sz="2400" dirty="0"/>
              <a:t>Units manufactured before 1998 should be replaced.</a:t>
            </a:r>
          </a:p>
        </p:txBody>
      </p:sp>
      <p:pic>
        <p:nvPicPr>
          <p:cNvPr id="6" name="Content Placeholder 5" descr="CO Figure 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63855" y="1524001"/>
            <a:ext cx="2844969" cy="4038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Monoxide Detection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Biological detection of CO limited:</a:t>
            </a:r>
          </a:p>
          <a:p>
            <a:pPr lvl="1"/>
            <a:r>
              <a:rPr lang="en-US" dirty="0" smtClean="0"/>
              <a:t>Exhaled CO measurement.</a:t>
            </a:r>
          </a:p>
          <a:p>
            <a:pPr lvl="1"/>
            <a:r>
              <a:rPr lang="en-US" dirty="0" smtClean="0"/>
              <a:t>Hospital-based carboxyhemoglobin levels  (arterial or venous).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6114" name="Picture 2" descr="http://www.pt-medical.nl/pics/microco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0"/>
            <a:ext cx="3886200" cy="3870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Detection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Technology </a:t>
            </a:r>
            <a:r>
              <a:rPr lang="en-US" sz="2800" dirty="0"/>
              <a:t>now available to detect biological </a:t>
            </a:r>
            <a:r>
              <a:rPr lang="en-US" sz="2800" dirty="0" smtClean="0"/>
              <a:t>COHb </a:t>
            </a:r>
            <a:r>
              <a:rPr lang="en-US" sz="2800" dirty="0"/>
              <a:t>levels in the prehospital and ED setting.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Referred to as CO-oximetry</a:t>
            </a:r>
          </a:p>
        </p:txBody>
      </p:sp>
      <p:pic>
        <p:nvPicPr>
          <p:cNvPr id="6" name="Content Placeholder 5" descr="CO Figure 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87428" y="2133600"/>
            <a:ext cx="4499372" cy="2999581"/>
          </a:xfr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Detection</a:t>
            </a:r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Hand-held devices now available to assess atmospheric levels of CO.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Multi-gas detectors common in the fire service: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Combustible gasses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</a:t>
            </a:r>
          </a:p>
        </p:txBody>
      </p:sp>
      <p:pic>
        <p:nvPicPr>
          <p:cNvPr id="7" name="Picture 6" descr="CO Figure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133600"/>
            <a:ext cx="45720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Detection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343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New generation oximeter/CO-oximeter can detect 4 different hemoglobin forms.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Deoxyhemoglobin (Hb)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Oxyhemoglobin (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Hb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Carboxyhemoglobin (</a:t>
            </a:r>
            <a:r>
              <a:rPr lang="en-US" sz="2000" dirty="0" smtClean="0"/>
              <a:t>COHb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Methemoglobin (</a:t>
            </a:r>
            <a:r>
              <a:rPr lang="en-US" sz="2000" dirty="0" smtClean="0"/>
              <a:t>METHb</a:t>
            </a:r>
            <a:r>
              <a:rPr lang="en-US" sz="2000" dirty="0"/>
              <a:t>)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Provides: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SpO</a:t>
            </a:r>
            <a:r>
              <a:rPr lang="en-US" sz="2000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SpCO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SpMET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Pulse rate</a:t>
            </a:r>
          </a:p>
        </p:txBody>
      </p:sp>
      <p:pic>
        <p:nvPicPr>
          <p:cNvPr id="93188" name="Picture 4" descr="Rad57cm_Tag_Hand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10200" y="1752600"/>
            <a:ext cx="1846263" cy="4297363"/>
          </a:xfrm>
          <a:noFill/>
          <a:ln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CO-Oximetry</a:t>
            </a: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Uses finger probe similar to that used in pulse oximetry.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Uses 8 different wavelengths of light (instead of 2 for pulse oximetry).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Readings very closely correlate with </a:t>
            </a:r>
            <a:r>
              <a:rPr lang="en-US" sz="2800" dirty="0" smtClean="0"/>
              <a:t>COHb </a:t>
            </a:r>
            <a:r>
              <a:rPr lang="en-US" sz="2800" dirty="0"/>
              <a:t>levels measured in-hospital.</a:t>
            </a:r>
          </a:p>
        </p:txBody>
      </p:sp>
      <p:pic>
        <p:nvPicPr>
          <p:cNvPr id="212999" name="Picture 7" descr="DCI with finger at ang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00200"/>
            <a:ext cx="4038600" cy="302895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CO-Oximetry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236" name="Picture 4" descr="Wavelengths"/>
          <p:cNvPicPr>
            <a:picLocks noChangeAspect="1" noChangeArrowheads="1"/>
          </p:cNvPicPr>
          <p:nvPr/>
        </p:nvPicPr>
        <p:blipFill>
          <a:blip r:embed="rId3"/>
          <a:srcRect t="4536" b="7750"/>
          <a:stretch>
            <a:fillRect/>
          </a:stretch>
        </p:blipFill>
        <p:spPr bwMode="auto">
          <a:xfrm>
            <a:off x="0" y="1600200"/>
            <a:ext cx="9144000" cy="4419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MT_ta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44650"/>
            <a:ext cx="3516313" cy="3732213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97283" name="Picture 3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09600"/>
            <a:ext cx="5272088" cy="5334000"/>
          </a:xfrm>
          <a:prstGeom prst="rect">
            <a:avLst/>
          </a:prstGeom>
          <a:noFill/>
        </p:spPr>
      </p:pic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CO-Oximetry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 evaluation should be routine at all levels of EMS and the fire service.</a:t>
            </a:r>
          </a:p>
          <a:p>
            <a:r>
              <a:rPr lang="en-US" sz="2800" dirty="0"/>
              <a:t>All field personnel should be educated in use of the oximeter and CO-oximeter.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676400"/>
            <a:ext cx="281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Missed CO poisoning is a significant area of legal liability for EMS and fire personnel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CO POISONING</a:t>
            </a:r>
          </a:p>
          <a:p>
            <a:pPr algn="ctr">
              <a:buFontTx/>
              <a:buNone/>
            </a:pPr>
            <a:r>
              <a:rPr lang="en-US" sz="6000" dirty="0"/>
              <a:t>TREATMENT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Carbon Monoxide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2971800"/>
          </a:xfrm>
        </p:spPr>
        <p:txBody>
          <a:bodyPr/>
          <a:lstStyle/>
          <a:p>
            <a:r>
              <a:rPr lang="en-US" sz="2800" dirty="0"/>
              <a:t>Molecule consists of one carbon atom joined to one oxygen atom by a triple bond.</a:t>
            </a:r>
          </a:p>
          <a:p>
            <a:r>
              <a:rPr lang="en-US" sz="2800" dirty="0"/>
              <a:t>Extremely stable molecule.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49158" name="Picture 6" descr="Carbon Monox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38600" cy="3179763"/>
          </a:xfrm>
          <a:prstGeom prst="rect">
            <a:avLst/>
          </a:prstGeom>
          <a:noFill/>
        </p:spPr>
      </p:pic>
      <p:pic>
        <p:nvPicPr>
          <p:cNvPr id="49160" name="Picture 8" descr="Carbon-monoxide-2D-dimens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19600"/>
            <a:ext cx="2938463" cy="1671638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/>
              <a:t>Biologic:</a:t>
            </a:r>
          </a:p>
          <a:p>
            <a:pPr lvl="1"/>
            <a:r>
              <a:rPr lang="en-US" sz="2400" dirty="0" smtClean="0"/>
              <a:t>COHb </a:t>
            </a:r>
            <a:r>
              <a:rPr lang="en-US" sz="2400" dirty="0"/>
              <a:t>&gt; 5% in nonsmokers.</a:t>
            </a:r>
          </a:p>
          <a:p>
            <a:pPr lvl="1"/>
            <a:r>
              <a:rPr lang="en-US" sz="2400" dirty="0" smtClean="0"/>
              <a:t>COHb </a:t>
            </a:r>
            <a:r>
              <a:rPr lang="en-US" sz="2400" dirty="0"/>
              <a:t>&gt; 10% in smokers.</a:t>
            </a:r>
          </a:p>
          <a:p>
            <a:r>
              <a:rPr lang="en-US" sz="2800" b="1" dirty="0"/>
              <a:t>Environmental:</a:t>
            </a:r>
          </a:p>
          <a:p>
            <a:pPr lvl="1"/>
            <a:r>
              <a:rPr lang="en-US" sz="2400" dirty="0"/>
              <a:t>No confirmatory test. </a:t>
            </a:r>
          </a:p>
        </p:txBody>
      </p:sp>
      <p:pic>
        <p:nvPicPr>
          <p:cNvPr id="14234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r="916"/>
          <a:stretch>
            <a:fillRect/>
          </a:stretch>
        </p:blipFill>
        <p:spPr>
          <a:xfrm>
            <a:off x="4572000" y="1600200"/>
            <a:ext cx="3997325" cy="2382838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b="1" dirty="0"/>
              <a:t>Suspected:</a:t>
            </a:r>
          </a:p>
          <a:p>
            <a:pPr lvl="1"/>
            <a:r>
              <a:rPr lang="en-US" sz="2000" dirty="0"/>
              <a:t>Potentially-exposed person, but no credible threat exists.</a:t>
            </a:r>
          </a:p>
          <a:p>
            <a:r>
              <a:rPr lang="en-US" sz="2400" b="1" dirty="0"/>
              <a:t>Probable:</a:t>
            </a:r>
          </a:p>
          <a:p>
            <a:pPr lvl="1"/>
            <a:r>
              <a:rPr lang="en-US" sz="2000" dirty="0"/>
              <a:t>Clinically-compatible case where credible threat exists.</a:t>
            </a:r>
          </a:p>
          <a:p>
            <a:r>
              <a:rPr lang="en-US" sz="2400" b="1" dirty="0"/>
              <a:t>Confirmed:</a:t>
            </a:r>
          </a:p>
          <a:p>
            <a:pPr lvl="1"/>
            <a:r>
              <a:rPr lang="en-US" sz="2000" dirty="0"/>
              <a:t>Clinically-compatible case where biological tests have confirmed exposure.</a:t>
            </a:r>
          </a:p>
        </p:txBody>
      </p:sp>
      <p:pic>
        <p:nvPicPr>
          <p:cNvPr id="14438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r="916"/>
          <a:stretch>
            <a:fillRect/>
          </a:stretch>
        </p:blipFill>
        <p:spPr>
          <a:xfrm>
            <a:off x="4572000" y="1600200"/>
            <a:ext cx="3960813" cy="2382838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267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Treatment is based on the severity of symptoms.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Treatment generally indicated with SpCO &gt; 10-12%.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Be prepared to treat complications (i.e., seizures, dysrhythmias, cardiac ischemia).</a:t>
            </a:r>
          </a:p>
        </p:txBody>
      </p:sp>
      <p:pic>
        <p:nvPicPr>
          <p:cNvPr id="99332" name="Picture 4" descr="Gillespie EMS Hwy 16 100202 RS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604963"/>
            <a:ext cx="4038600" cy="2822575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038600" cy="4525963"/>
          </a:xfrm>
        </p:spPr>
        <p:txBody>
          <a:bodyPr/>
          <a:lstStyle/>
          <a:p>
            <a:r>
              <a:rPr lang="en-US" sz="2800" dirty="0"/>
              <a:t>Administer high-concentration oxygen.</a:t>
            </a:r>
          </a:p>
          <a:p>
            <a:r>
              <a:rPr lang="en-US" sz="2800" dirty="0"/>
              <a:t>Maximizes hemoglobin oxygen saturation.</a:t>
            </a:r>
          </a:p>
          <a:p>
            <a:r>
              <a:rPr lang="en-US" sz="2800" dirty="0"/>
              <a:t>Can displace some CO from hemoglobin.</a:t>
            </a:r>
          </a:p>
          <a:p>
            <a:r>
              <a:rPr lang="en-US" sz="2800" dirty="0"/>
              <a:t>Associated with improvements in neurological and cardiac complications.</a:t>
            </a:r>
          </a:p>
        </p:txBody>
      </p:sp>
      <p:pic>
        <p:nvPicPr>
          <p:cNvPr id="219142" name="Picture 6" descr="med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00200"/>
            <a:ext cx="4038600" cy="2695575"/>
          </a:xfrm>
          <a:noFill/>
          <a:ln>
            <a:solidFill>
              <a:schemeClr val="tx1"/>
            </a:solidFill>
          </a:ln>
          <a:effectLst/>
        </p:spPr>
      </p:pic>
      <p:pic>
        <p:nvPicPr>
          <p:cNvPr id="219143" name="Picture 7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33400"/>
            <a:ext cx="5272088" cy="5334000"/>
          </a:xfrm>
          <a:prstGeom prst="rect">
            <a:avLst/>
          </a:prstGeom>
          <a:noFill/>
        </p:spPr>
      </p:pic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4724400" y="1905000"/>
            <a:ext cx="38862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pitchFamily="66" charset="0"/>
              </a:rPr>
              <a:t>The importance of early administration of high-concentration oxygen CANNOT be overemphasized!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9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648200" cy="4525963"/>
          </a:xfrm>
        </p:spPr>
        <p:txBody>
          <a:bodyPr/>
          <a:lstStyle/>
          <a:p>
            <a:r>
              <a:rPr lang="en-US" dirty="0" smtClean="0"/>
              <a:t>Prehospital CPAP can maximally saturate hemoglobin and increase oxygen solubility.</a:t>
            </a:r>
            <a:endParaRPr lang="en-US" i="1" dirty="0" smtClean="0"/>
          </a:p>
          <a:p>
            <a:r>
              <a:rPr lang="en-US" i="1" dirty="0" smtClean="0"/>
              <a:t>Strongly suggested </a:t>
            </a:r>
            <a:r>
              <a:rPr lang="en-US" dirty="0" smtClean="0"/>
              <a:t>for moderate to severe poisonings.</a:t>
            </a:r>
            <a:endParaRPr lang="en-US" dirty="0"/>
          </a:p>
        </p:txBody>
      </p:sp>
      <p:pic>
        <p:nvPicPr>
          <p:cNvPr id="6" name="Content Placeholder 5" descr="038I01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537075" y="1821656"/>
            <a:ext cx="4324350" cy="2882900"/>
          </a:xfr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Algorithm</a:t>
            </a:r>
          </a:p>
        </p:txBody>
      </p:sp>
      <p:pic>
        <p:nvPicPr>
          <p:cNvPr id="5" name="Content Placeholder 4" descr="CO Figure 17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0" y="1371600"/>
            <a:ext cx="3695497" cy="52752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Efficacy of hyperbaric oxygen therapy (HBO) is a matter of conjecture although still commonly practiced.</a:t>
            </a:r>
          </a:p>
          <a:p>
            <a:r>
              <a:rPr lang="en-US" sz="2400" dirty="0"/>
              <a:t>Generally reserved for severe poisonings.</a:t>
            </a:r>
          </a:p>
          <a:p>
            <a:r>
              <a:rPr lang="en-US" sz="2400" dirty="0"/>
              <a:t>May aid in alleviating tissue hypoxia.</a:t>
            </a:r>
          </a:p>
          <a:p>
            <a:r>
              <a:rPr lang="en-US" sz="2400" dirty="0"/>
              <a:t>Significantly decreases half-life of </a:t>
            </a:r>
            <a:r>
              <a:rPr lang="en-US" sz="2400" dirty="0" smtClean="0"/>
              <a:t>COHb</a:t>
            </a:r>
            <a:r>
              <a:rPr lang="en-US" sz="2400" dirty="0"/>
              <a:t>.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01381" name="Picture 5" descr="2E8AA7E3"/>
          <p:cNvPicPr>
            <a:picLocks noChangeAspect="1" noChangeArrowheads="1"/>
          </p:cNvPicPr>
          <p:nvPr/>
        </p:nvPicPr>
        <p:blipFill>
          <a:blip r:embed="rId3"/>
          <a:srcRect l="28325" t="55792" r="22890" b="16499"/>
          <a:stretch>
            <a:fillRect/>
          </a:stretch>
        </p:blipFill>
        <p:spPr bwMode="auto">
          <a:xfrm>
            <a:off x="4649788" y="1830388"/>
            <a:ext cx="3960812" cy="310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HBO Therapy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b="1" dirty="0"/>
              <a:t>Strongly consider for:</a:t>
            </a:r>
          </a:p>
          <a:p>
            <a:pPr lvl="1"/>
            <a:r>
              <a:rPr lang="en-US" sz="3200" dirty="0"/>
              <a:t>Altered mental status</a:t>
            </a:r>
          </a:p>
          <a:p>
            <a:pPr lvl="1"/>
            <a:r>
              <a:rPr lang="en-US" sz="3200" dirty="0"/>
              <a:t>Coma</a:t>
            </a:r>
          </a:p>
          <a:p>
            <a:pPr lvl="1"/>
            <a:r>
              <a:rPr lang="en-US" sz="3200" dirty="0"/>
              <a:t>Focal </a:t>
            </a:r>
            <a:r>
              <a:rPr lang="en-US" sz="3200" dirty="0" smtClean="0"/>
              <a:t>neurological </a:t>
            </a:r>
            <a:r>
              <a:rPr lang="en-US" sz="3200" dirty="0"/>
              <a:t>deficits</a:t>
            </a:r>
          </a:p>
          <a:p>
            <a:pPr lvl="1"/>
            <a:r>
              <a:rPr lang="en-US" sz="3200" dirty="0"/>
              <a:t>Seizures</a:t>
            </a:r>
          </a:p>
          <a:p>
            <a:pPr lvl="1"/>
            <a:r>
              <a:rPr lang="en-US" sz="3200" dirty="0"/>
              <a:t>Pregnancy with </a:t>
            </a:r>
            <a:r>
              <a:rPr lang="en-US" sz="3200" dirty="0" smtClean="0"/>
              <a:t>COHb&gt;15</a:t>
            </a:r>
            <a:r>
              <a:rPr lang="en-US" sz="3200" dirty="0"/>
              <a:t>%</a:t>
            </a:r>
          </a:p>
          <a:p>
            <a:pPr lvl="1"/>
            <a:r>
              <a:rPr lang="en-US" sz="3200" dirty="0"/>
              <a:t>History of LOC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HBO Therapy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/>
              <a:t>Possibly consider for:</a:t>
            </a:r>
          </a:p>
          <a:p>
            <a:pPr lvl="1"/>
            <a:r>
              <a:rPr lang="en-US" sz="3600" dirty="0"/>
              <a:t>Cardiovascular </a:t>
            </a:r>
            <a:r>
              <a:rPr lang="en-US" sz="3600" dirty="0" smtClean="0"/>
              <a:t>compromise (e.g., </a:t>
            </a:r>
            <a:r>
              <a:rPr lang="en-US" sz="3600" dirty="0"/>
              <a:t>ischemia, dysrhythmias).</a:t>
            </a:r>
          </a:p>
          <a:p>
            <a:pPr lvl="1"/>
            <a:r>
              <a:rPr lang="en-US" sz="3600" dirty="0"/>
              <a:t>Metabolic </a:t>
            </a:r>
            <a:r>
              <a:rPr lang="en-US" sz="3600" dirty="0" smtClean="0"/>
              <a:t>acidosis.</a:t>
            </a:r>
            <a:endParaRPr lang="en-US" sz="3600" dirty="0"/>
          </a:p>
          <a:p>
            <a:pPr lvl="1"/>
            <a:r>
              <a:rPr lang="en-US" sz="3600" dirty="0"/>
              <a:t>Extremes of </a:t>
            </a:r>
            <a:r>
              <a:rPr lang="en-US" sz="3600" dirty="0" smtClean="0"/>
              <a:t>age.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Continue to monitor SpO</a:t>
            </a:r>
            <a:r>
              <a:rPr lang="en-US" sz="2800" baseline="-25000" dirty="0"/>
              <a:t>2</a:t>
            </a:r>
            <a:r>
              <a:rPr lang="en-US" sz="2800" dirty="0"/>
              <a:t> and SpCO levels throughout treatment.</a:t>
            </a:r>
          </a:p>
          <a:p>
            <a:r>
              <a:rPr lang="en-US" sz="2800" dirty="0"/>
              <a:t>Obtain 12-lead ECG (if ALS) and monitor ECG.</a:t>
            </a:r>
          </a:p>
          <a:p>
            <a:r>
              <a:rPr lang="en-US" sz="2800" dirty="0"/>
              <a:t>Document findings and plot trends.</a:t>
            </a:r>
          </a:p>
        </p:txBody>
      </p:sp>
      <p:pic>
        <p:nvPicPr>
          <p:cNvPr id="227334" name="Picture 6" descr="i-13-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600200"/>
            <a:ext cx="4038600" cy="2692400"/>
          </a:xfrm>
          <a:noFill/>
          <a:ln>
            <a:solidFill>
              <a:schemeClr val="tx1"/>
            </a:solidFill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SOURCES</a:t>
            </a: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First-generation pulse oximeters may give falsely elevated SpO</a:t>
            </a:r>
            <a:r>
              <a:rPr lang="en-US" sz="2800" baseline="-25000" dirty="0"/>
              <a:t>2</a:t>
            </a:r>
            <a:r>
              <a:rPr lang="en-US" sz="2800" dirty="0"/>
              <a:t> levels in cases of carbon monoxide poisoning.</a:t>
            </a:r>
          </a:p>
          <a:p>
            <a:r>
              <a:rPr lang="en-US" sz="2800" dirty="0"/>
              <a:t>Cannot distinguish between 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Hb </a:t>
            </a:r>
            <a:r>
              <a:rPr lang="en-US" sz="2800" dirty="0"/>
              <a:t>and </a:t>
            </a:r>
            <a:r>
              <a:rPr lang="en-US" sz="2800" dirty="0" smtClean="0"/>
              <a:t>COHb</a:t>
            </a:r>
            <a:r>
              <a:rPr lang="en-US" sz="2800" dirty="0"/>
              <a:t>.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09575" name="Picture 7" descr="oxymeter_equip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38600" cy="30289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Poisoning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Remember, CO poisoning is the great imitator.</a:t>
            </a:r>
          </a:p>
          <a:p>
            <a:r>
              <a:rPr lang="en-US" sz="2800" dirty="0"/>
              <a:t>Missed CO exposure often leads to death and disability.</a:t>
            </a:r>
          </a:p>
          <a:p>
            <a:r>
              <a:rPr lang="en-US" sz="2800" dirty="0"/>
              <a:t>CO is a particular risk for firefighters.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107525" name="Picture 5" descr="dreamstime_2102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068763" cy="2713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7526" name="Picture 6" descr="PaperClip Not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28600"/>
            <a:ext cx="5422900" cy="5486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8200" y="1676400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A simple COHb reading can save a life and possibly prevent long-term complications.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 smtClean="0"/>
              <a:t>METHYLENE </a:t>
            </a:r>
            <a:r>
              <a:rPr lang="en-US" sz="6000" dirty="0"/>
              <a:t>CHLORIDE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Methylene Chloride Exposure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Methylene chloride slowly metabolized to CO.</a:t>
            </a:r>
          </a:p>
          <a:p>
            <a:r>
              <a:rPr lang="en-US" sz="2800" dirty="0"/>
              <a:t>Victims do not pose contamination risks to rescuers.</a:t>
            </a:r>
          </a:p>
          <a:p>
            <a:r>
              <a:rPr lang="en-US" sz="2800" dirty="0"/>
              <a:t>Victims with contaminated clothing or skin can secondarily contaminate response personnel by direct contact or through off-gassing vapor. </a:t>
            </a:r>
          </a:p>
          <a:p>
            <a:r>
              <a:rPr lang="en-US" sz="2800" dirty="0"/>
              <a:t>Methylene chloride vapor may also off-gas from the toxic vomitus of victims who have ingested methylene chloride.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Methylene Chloride Exposure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Methylene chloride can cause:</a:t>
            </a:r>
          </a:p>
          <a:p>
            <a:pPr lvl="1"/>
            <a:r>
              <a:rPr lang="en-US" dirty="0"/>
              <a:t>Acute CNS </a:t>
            </a:r>
            <a:r>
              <a:rPr lang="en-US" dirty="0" smtClean="0"/>
              <a:t>depression.</a:t>
            </a:r>
            <a:endParaRPr lang="en-US" dirty="0"/>
          </a:p>
          <a:p>
            <a:pPr lvl="1"/>
            <a:r>
              <a:rPr lang="en-US" dirty="0"/>
              <a:t>Respiratory </a:t>
            </a:r>
            <a:r>
              <a:rPr lang="en-US" dirty="0" smtClean="0"/>
              <a:t>depression.</a:t>
            </a:r>
            <a:endParaRPr lang="en-US" dirty="0"/>
          </a:p>
          <a:p>
            <a:pPr lvl="1"/>
            <a:r>
              <a:rPr lang="en-US" dirty="0"/>
              <a:t>Cardiac </a:t>
            </a:r>
            <a:r>
              <a:rPr lang="en-US" dirty="0" smtClean="0"/>
              <a:t>dysrhythmias.</a:t>
            </a:r>
            <a:endParaRPr lang="en-US" dirty="0"/>
          </a:p>
          <a:p>
            <a:pPr lvl="1"/>
            <a:r>
              <a:rPr lang="en-US" dirty="0"/>
              <a:t>Respiratory tract irritation (at high levels</a:t>
            </a:r>
            <a:r>
              <a:rPr lang="en-US" dirty="0" smtClean="0"/>
              <a:t>).</a:t>
            </a:r>
            <a:endParaRPr lang="en-US" dirty="0"/>
          </a:p>
          <a:p>
            <a:pPr lvl="1"/>
            <a:r>
              <a:rPr lang="en-US" dirty="0"/>
              <a:t>Non-cardiogenic pulmonary edema (at high levels).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Methylene Chloride Exposure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Treatment:</a:t>
            </a:r>
          </a:p>
          <a:p>
            <a:pPr lvl="1"/>
            <a:r>
              <a:rPr lang="en-US" dirty="0"/>
              <a:t>No antidote for methylene chloride. </a:t>
            </a:r>
          </a:p>
          <a:p>
            <a:pPr lvl="1"/>
            <a:r>
              <a:rPr lang="en-US" dirty="0"/>
              <a:t>Support respiratory and cardiovascular functions. </a:t>
            </a:r>
          </a:p>
          <a:p>
            <a:pPr lvl="1"/>
            <a:r>
              <a:rPr lang="en-US" dirty="0"/>
              <a:t>Administer O</a:t>
            </a:r>
            <a:r>
              <a:rPr lang="en-US" baseline="-25000" dirty="0"/>
              <a:t>2</a:t>
            </a:r>
            <a:r>
              <a:rPr lang="en-US" dirty="0"/>
              <a:t> (O</a:t>
            </a:r>
            <a:r>
              <a:rPr lang="en-US" baseline="-25000" dirty="0"/>
              <a:t>2</a:t>
            </a:r>
            <a:r>
              <a:rPr lang="en-US" dirty="0"/>
              <a:t> is an antagonist of </a:t>
            </a:r>
            <a:r>
              <a:rPr lang="en-US" dirty="0" smtClean="0"/>
              <a:t>metabolically-produced </a:t>
            </a:r>
            <a:r>
              <a:rPr lang="en-US" dirty="0"/>
              <a:t>carbon monoxide).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6000" dirty="0"/>
          </a:p>
          <a:p>
            <a:pPr algn="ctr">
              <a:buFontTx/>
              <a:buNone/>
            </a:pPr>
            <a:r>
              <a:rPr lang="en-US" sz="6000" dirty="0"/>
              <a:t>DOUBLE TROUBLE: CO and CYANIDE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and Cyanide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Cyanide more often encountered in fires than once thought.</a:t>
            </a:r>
          </a:p>
          <a:p>
            <a:r>
              <a:rPr lang="en-US" dirty="0"/>
              <a:t>The effects of CO and cyanide are cumulative.</a:t>
            </a:r>
          </a:p>
          <a:p>
            <a:r>
              <a:rPr lang="en-US" dirty="0"/>
              <a:t>Symptoms of cyanide toxicity often attributed to CO because of lack of a high index of suspicion.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Cyanide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Gas:</a:t>
            </a:r>
          </a:p>
          <a:p>
            <a:pPr lvl="1"/>
            <a:r>
              <a:rPr lang="en-US" dirty="0"/>
              <a:t>Colorless</a:t>
            </a:r>
          </a:p>
          <a:p>
            <a:pPr lvl="1"/>
            <a:r>
              <a:rPr lang="en-US" dirty="0"/>
              <a:t>Faint bitter almond smell</a:t>
            </a:r>
          </a:p>
          <a:p>
            <a:r>
              <a:rPr lang="en-US" dirty="0"/>
              <a:t>Nearly 40% of the population cannot smell cyanide.</a:t>
            </a:r>
          </a:p>
          <a:p>
            <a:r>
              <a:rPr lang="en-US" dirty="0"/>
              <a:t>Sodium cyanide (NaCN) and potassium cyanide (KCN) are both white powders.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Cyanide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2971800"/>
          </a:xfrm>
        </p:spPr>
        <p:txBody>
          <a:bodyPr/>
          <a:lstStyle/>
          <a:p>
            <a:r>
              <a:rPr lang="en-US" sz="2800" dirty="0"/>
              <a:t>Molecule consists of one carbon atom joined to one nitrogen atom by a triple bond.</a:t>
            </a:r>
          </a:p>
          <a:p>
            <a:r>
              <a:rPr lang="en-US" sz="2800" dirty="0"/>
              <a:t>Cyanide anion is extremely toxic.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34504" name="Picture 8" descr="Cyanide-montage"/>
          <p:cNvPicPr>
            <a:picLocks noChangeAspect="1" noChangeArrowheads="1"/>
          </p:cNvPicPr>
          <p:nvPr/>
        </p:nvPicPr>
        <p:blipFill>
          <a:blip r:embed="rId3"/>
          <a:srcRect t="1442" b="82831"/>
          <a:stretch>
            <a:fillRect/>
          </a:stretch>
        </p:blipFill>
        <p:spPr bwMode="auto">
          <a:xfrm>
            <a:off x="838200" y="5029200"/>
            <a:ext cx="3200400" cy="1143000"/>
          </a:xfrm>
          <a:prstGeom prst="rect">
            <a:avLst/>
          </a:prstGeom>
          <a:noFill/>
        </p:spPr>
      </p:pic>
      <p:pic>
        <p:nvPicPr>
          <p:cNvPr id="234506" name="Picture 10" descr="Cyanide-montage"/>
          <p:cNvPicPr>
            <a:picLocks noChangeAspect="1" noChangeArrowheads="1"/>
          </p:cNvPicPr>
          <p:nvPr/>
        </p:nvPicPr>
        <p:blipFill>
          <a:blip r:embed="rId3"/>
          <a:srcRect t="16121" b="53473"/>
          <a:stretch>
            <a:fillRect/>
          </a:stretch>
        </p:blipFill>
        <p:spPr bwMode="auto">
          <a:xfrm>
            <a:off x="4648200" y="1524000"/>
            <a:ext cx="4038600" cy="2789238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Carbon Dioxide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Endogenous</a:t>
            </a:r>
          </a:p>
          <a:p>
            <a:r>
              <a:rPr lang="en-US" sz="2800" dirty="0"/>
              <a:t>Exogenous</a:t>
            </a:r>
          </a:p>
          <a:p>
            <a:r>
              <a:rPr lang="en-US" sz="2800" dirty="0"/>
              <a:t>Methylene chloride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80905" name="Picture 9" descr="1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000375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Hydrogen cyanide is a product of combustion.</a:t>
            </a:r>
          </a:p>
          <a:p>
            <a:r>
              <a:rPr lang="en-US" sz="2800" dirty="0"/>
              <a:t>High in:</a:t>
            </a:r>
          </a:p>
          <a:p>
            <a:pPr lvl="1"/>
            <a:r>
              <a:rPr lang="en-US" sz="2400" dirty="0"/>
              <a:t>Plastics</a:t>
            </a:r>
          </a:p>
          <a:p>
            <a:pPr lvl="1"/>
            <a:r>
              <a:rPr lang="en-US" sz="2400" dirty="0"/>
              <a:t>Wool</a:t>
            </a:r>
          </a:p>
          <a:p>
            <a:pPr lvl="1"/>
            <a:r>
              <a:rPr lang="en-US" sz="2400" dirty="0"/>
              <a:t>Silk</a:t>
            </a:r>
          </a:p>
          <a:p>
            <a:pPr lvl="1"/>
            <a:r>
              <a:rPr lang="en-US" sz="2400" dirty="0"/>
              <a:t>Synthetic rubber</a:t>
            </a:r>
          </a:p>
          <a:p>
            <a:pPr lvl="1"/>
            <a:r>
              <a:rPr lang="en-US" sz="2400" dirty="0"/>
              <a:t>Polyurethane </a:t>
            </a:r>
          </a:p>
          <a:p>
            <a:pPr lvl="1"/>
            <a:r>
              <a:rPr lang="en-US" sz="2400" dirty="0"/>
              <a:t>Asphalt. </a:t>
            </a:r>
          </a:p>
        </p:txBody>
      </p:sp>
      <p:sp>
        <p:nvSpPr>
          <p:cNvPr id="2334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33479" name="Picture 7" descr="1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4019550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Toxicity varies with chemical form.</a:t>
            </a:r>
          </a:p>
          <a:p>
            <a:r>
              <a:rPr lang="en-US" sz="2400" dirty="0"/>
              <a:t>Hydrogen cyanide (HCN) gas at concentrations of 130 ppm can be fatal within an hour.</a:t>
            </a:r>
          </a:p>
          <a:p>
            <a:r>
              <a:rPr lang="en-US" sz="2400" dirty="0"/>
              <a:t>OSHA permissible exposure levels are 10 ppm as an 8-hour time-weighted average.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242694" name="Picture 6" descr="20060119-patagon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35438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Cyanide can be inhaled of ingested.</a:t>
            </a:r>
          </a:p>
          <a:p>
            <a:r>
              <a:rPr lang="en-US" dirty="0"/>
              <a:t>Ingestion more common with suicide or murders.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39622" name="Picture 6" descr="Poison bo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2794000" cy="4191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Cyanide is an irreversible enzyme inhibitor: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Cytochrome </a:t>
            </a:r>
            <a:r>
              <a:rPr lang="en-US" sz="2400" dirty="0"/>
              <a:t>c oxidase (aa</a:t>
            </a:r>
            <a:r>
              <a:rPr lang="en-US" sz="2400" baseline="-25000" dirty="0"/>
              <a:t>3</a:t>
            </a:r>
            <a:r>
              <a:rPr lang="en-US" sz="2400" dirty="0" smtClean="0"/>
              <a:t>).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Part of the 4</a:t>
            </a:r>
            <a:r>
              <a:rPr lang="en-US" sz="2400" baseline="30000" dirty="0"/>
              <a:t>th</a:t>
            </a:r>
            <a:r>
              <a:rPr lang="en-US" sz="2400" dirty="0"/>
              <a:t> complex of the electron transport chain.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Found in the shelves </a:t>
            </a:r>
            <a:r>
              <a:rPr lang="en-US" sz="2400" dirty="0" smtClean="0"/>
              <a:t>(cristae) </a:t>
            </a:r>
            <a:r>
              <a:rPr lang="en-US" sz="2400" dirty="0"/>
              <a:t>of the mitochondria in the cells.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24064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40647" name="Picture 7" descr="Et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62200"/>
            <a:ext cx="3886200" cy="29972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pic>
        <p:nvPicPr>
          <p:cNvPr id="241668" name="Picture 4" descr="Etc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 l="11829" r="5376" b="11160"/>
          <a:stretch>
            <a:fillRect/>
          </a:stretch>
        </p:blipFill>
        <p:spPr>
          <a:xfrm>
            <a:off x="0" y="304800"/>
            <a:ext cx="7239000" cy="5988050"/>
          </a:xfrm>
          <a:noFill/>
          <a:ln/>
          <a:effectLst/>
        </p:spPr>
      </p:pic>
      <p:sp>
        <p:nvSpPr>
          <p:cNvPr id="241670" name="Line 6"/>
          <p:cNvSpPr>
            <a:spLocks noChangeShapeType="1"/>
          </p:cNvSpPr>
          <p:nvPr/>
        </p:nvSpPr>
        <p:spPr bwMode="auto">
          <a:xfrm flipH="1" flipV="1">
            <a:off x="4572000" y="2209800"/>
            <a:ext cx="2743200" cy="304800"/>
          </a:xfrm>
          <a:prstGeom prst="line">
            <a:avLst/>
          </a:prstGeom>
          <a:noFill/>
          <a:ln w="73025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7010400" y="2209800"/>
            <a:ext cx="2133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Cyanide deactivates this enzyme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Cyanide stops the electron transport chain and stops energy production (ATP) in the cell.</a:t>
            </a:r>
          </a:p>
          <a:p>
            <a:r>
              <a:rPr lang="en-US" dirty="0"/>
              <a:t>Tissues that primarily depend on aerobic respiration are particularly affected:</a:t>
            </a:r>
          </a:p>
          <a:p>
            <a:pPr lvl="1"/>
            <a:r>
              <a:rPr lang="en-US" dirty="0"/>
              <a:t>Heart</a:t>
            </a:r>
          </a:p>
          <a:p>
            <a:pPr lvl="1"/>
            <a:r>
              <a:rPr lang="en-US" dirty="0"/>
              <a:t>Central nervous system </a:t>
            </a:r>
          </a:p>
        </p:txBody>
      </p:sp>
      <p:pic>
        <p:nvPicPr>
          <p:cNvPr id="272388" name="Picture 4" descr="PaperClip Not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0"/>
            <a:ext cx="5422900" cy="5486400"/>
          </a:xfrm>
          <a:prstGeom prst="rect">
            <a:avLst/>
          </a:prstGeom>
          <a:noFill/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4876800" y="1676400"/>
            <a:ext cx="3429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pitchFamily="66" charset="0"/>
              </a:rPr>
              <a:t>Cyanide and CO both primarily affect the heart and CNS thus multiplying the ill-effects!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2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</a:t>
            </a:r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267200" cy="4525963"/>
          </a:xfrm>
        </p:spPr>
        <p:txBody>
          <a:bodyPr/>
          <a:lstStyle/>
          <a:p>
            <a:r>
              <a:rPr lang="en-US" dirty="0"/>
              <a:t>Antidotes available:</a:t>
            </a:r>
          </a:p>
          <a:p>
            <a:pPr lvl="1"/>
            <a:r>
              <a:rPr lang="en-US" dirty="0"/>
              <a:t>Cyanide Antidote Kit:</a:t>
            </a:r>
          </a:p>
          <a:p>
            <a:pPr lvl="2"/>
            <a:r>
              <a:rPr lang="en-US" dirty="0"/>
              <a:t>Amyl nitrite</a:t>
            </a:r>
          </a:p>
          <a:p>
            <a:pPr lvl="2"/>
            <a:r>
              <a:rPr lang="en-US" dirty="0"/>
              <a:t>Sodium nitrite</a:t>
            </a:r>
          </a:p>
          <a:p>
            <a:pPr lvl="2"/>
            <a:r>
              <a:rPr lang="en-US" dirty="0"/>
              <a:t>Sodium thiosulfate</a:t>
            </a:r>
          </a:p>
          <a:p>
            <a:pPr lvl="1"/>
            <a:r>
              <a:rPr lang="en-US" dirty="0" smtClean="0"/>
              <a:t>Hydroxocobalamin</a:t>
            </a:r>
          </a:p>
        </p:txBody>
      </p:sp>
      <p:pic>
        <p:nvPicPr>
          <p:cNvPr id="6" name="Content Placeholder 5" descr="CO Figure 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2286000"/>
            <a:ext cx="4038600" cy="2692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Poisoning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Amyl nitrite is administered via inhalation or ventilation.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Sodium nitrite is administered intravenously.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Sodium thiosulfate is administered intravenously.</a:t>
            </a:r>
          </a:p>
        </p:txBody>
      </p:sp>
      <p:pic>
        <p:nvPicPr>
          <p:cNvPr id="275463" name="Picture 7" descr="750EC7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42664" t="3784" r="18102" b="82813"/>
          <a:stretch>
            <a:fillRect/>
          </a:stretch>
        </p:blipFill>
        <p:spPr>
          <a:xfrm>
            <a:off x="4953000" y="2133600"/>
            <a:ext cx="3278188" cy="2362200"/>
          </a:xfrm>
          <a:noFill/>
          <a:ln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nitrites promote the formation of methemoglobin.</a:t>
            </a:r>
          </a:p>
          <a:p>
            <a:r>
              <a:rPr lang="en-US" dirty="0"/>
              <a:t>Cyanide has a greater affinity for methemoglobin (</a:t>
            </a:r>
            <a:r>
              <a:rPr lang="en-US" dirty="0" smtClean="0"/>
              <a:t>METHb</a:t>
            </a:r>
            <a:r>
              <a:rPr lang="en-US" dirty="0"/>
              <a:t>) than the cytochrome oxidase enzyme.</a:t>
            </a:r>
          </a:p>
          <a:p>
            <a:r>
              <a:rPr lang="en-US" dirty="0"/>
              <a:t>The binding of cyanide to </a:t>
            </a:r>
            <a:r>
              <a:rPr lang="en-US" dirty="0" smtClean="0"/>
              <a:t>METHb </a:t>
            </a:r>
            <a:r>
              <a:rPr lang="en-US" dirty="0"/>
              <a:t>frees cytochrome oxidase so that energy production is resumed.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61C2-0317-4922-B075-3DB7D27B6D66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Cyanide Treatment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Sodium thiosulfate binds to cyanide and forms thiocyanate.</a:t>
            </a:r>
          </a:p>
          <a:p>
            <a:r>
              <a:rPr lang="en-US" sz="2800" dirty="0"/>
              <a:t>Thiocyanate much less toxic than cyanide anion and excreted through the kidneys.</a:t>
            </a:r>
          </a:p>
        </p:txBody>
      </p:sp>
      <p:sp>
        <p:nvSpPr>
          <p:cNvPr id="27750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277510" name="Picture 6" descr="5019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3962400" cy="367982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D8D9-68F0-44AD-97E5-E98DD2BC2532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ire_Truck_WhiteBG">
  <a:themeElements>
    <a:clrScheme name="Fire_Truck_WhiteB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_Truck_WhiteB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re_Truck_WhiteB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_Truck_WhiteB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_Truck_WhiteB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_Truck_WhiteB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_Truck_WhiteB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_Truck_WhiteB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_Truck_WhiteB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Med_ECG_TransPerson_Blue</Template>
  <TotalTime>3799</TotalTime>
  <Words>3865</Words>
  <Application>Microsoft Macintosh PowerPoint</Application>
  <PresentationFormat>On-screen Show (4:3)</PresentationFormat>
  <Paragraphs>876</Paragraphs>
  <Slides>108</Slides>
  <Notes>108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Custom Design</vt:lpstr>
      <vt:lpstr>Fire_Truck_WhiteBG</vt:lpstr>
      <vt:lpstr>1_Custom Design</vt:lpstr>
      <vt:lpstr>Carbon Monoxide Poisoning</vt:lpstr>
      <vt:lpstr>Endorsements</vt:lpstr>
      <vt:lpstr>Review Board</vt:lpstr>
      <vt:lpstr>PowerPoint Presentation</vt:lpstr>
      <vt:lpstr>PowerPoint Presentation</vt:lpstr>
      <vt:lpstr>Chemistry of Carbon Monoxide</vt:lpstr>
      <vt:lpstr>Chemistry of Carbon Monoxide</vt:lpstr>
      <vt:lpstr>PowerPoint Presentation</vt:lpstr>
      <vt:lpstr>Sources of Carbon Dioxide</vt:lpstr>
      <vt:lpstr>Sources of Carbon Monoxide</vt:lpstr>
      <vt:lpstr>Sources of Carbon Monoxide</vt:lpstr>
      <vt:lpstr>Sources of Carbon Monoxide</vt:lpstr>
      <vt:lpstr>PowerPoint Presentation</vt:lpstr>
      <vt:lpstr>Incidence</vt:lpstr>
      <vt:lpstr>Incidence</vt:lpstr>
      <vt:lpstr>Incidence</vt:lpstr>
      <vt:lpstr>Incidence</vt:lpstr>
      <vt:lpstr>Incidence</vt:lpstr>
      <vt:lpstr>Incidence</vt:lpstr>
      <vt:lpstr>PowerPoint Presentation</vt:lpstr>
      <vt:lpstr>Environmental CO Exposure</vt:lpstr>
      <vt:lpstr>CO Exposure</vt:lpstr>
      <vt:lpstr>CO Exposure</vt:lpstr>
      <vt:lpstr>Exposure Limits</vt:lpstr>
      <vt:lpstr>Firefighter Risks</vt:lpstr>
      <vt:lpstr>Firefighter Risks </vt:lpstr>
      <vt:lpstr>PowerPoint Presentation</vt:lpstr>
      <vt:lpstr>Pathophysiology</vt:lpstr>
      <vt:lpstr>Pathophysiology</vt:lpstr>
      <vt:lpstr>Pathophysiology</vt:lpstr>
      <vt:lpstr>PowerPoint Presentation</vt:lpstr>
      <vt:lpstr>Pathophysiology</vt:lpstr>
      <vt:lpstr>Normal COHb Levels</vt:lpstr>
      <vt:lpstr>Pathophysiology</vt:lpstr>
      <vt:lpstr>Pathophysiology</vt:lpstr>
      <vt:lpstr>Pathophysiology</vt:lpstr>
      <vt:lpstr>Pathophysiology</vt:lpstr>
      <vt:lpstr>Pathophysiology</vt:lpstr>
      <vt:lpstr>Pathophysiology</vt:lpstr>
      <vt:lpstr>Pathophysiology Summary</vt:lpstr>
      <vt:lpstr>Pathophysiology Summary</vt:lpstr>
      <vt:lpstr>Pathophysiology Summary</vt:lpstr>
      <vt:lpstr>Patient Groups at Risk</vt:lpstr>
      <vt:lpstr>PowerPoint Presentation</vt:lpstr>
      <vt:lpstr>CO Poisoning</vt:lpstr>
      <vt:lpstr>CO Poisoning</vt:lpstr>
      <vt:lpstr>Signs and Symptoms</vt:lpstr>
      <vt:lpstr>CO Poisoning</vt:lpstr>
      <vt:lpstr>Signs and Symptoms (Acute)</vt:lpstr>
      <vt:lpstr>Signs and Symptoms (Acute)</vt:lpstr>
      <vt:lpstr>Firefighter Headaches</vt:lpstr>
      <vt:lpstr>Signs and Symptoms (Chronic)</vt:lpstr>
      <vt:lpstr>Signs and Symptoms</vt:lpstr>
      <vt:lpstr>PowerPoint Presentation</vt:lpstr>
      <vt:lpstr>Signs and Symptoms</vt:lpstr>
      <vt:lpstr>Long-Term Complications</vt:lpstr>
      <vt:lpstr>Delayed Neurologic Syndrome</vt:lpstr>
      <vt:lpstr>Long-Term Complications</vt:lpstr>
      <vt:lpstr>Long-Term Complications</vt:lpstr>
      <vt:lpstr>PowerPoint Presentation</vt:lpstr>
      <vt:lpstr>Carbon Monoxide Detection</vt:lpstr>
      <vt:lpstr>Carbon Monoxide Detection</vt:lpstr>
      <vt:lpstr>Carbon Monoxide Detection</vt:lpstr>
      <vt:lpstr>Carbon Monoxide Detection</vt:lpstr>
      <vt:lpstr>Carbon Monoxide Detection</vt:lpstr>
      <vt:lpstr>CO-Oximetry</vt:lpstr>
      <vt:lpstr>CO-Oximetry</vt:lpstr>
      <vt:lpstr>CO-Oximetry</vt:lpstr>
      <vt:lpstr>PowerPoint Presentation</vt:lpstr>
      <vt:lpstr>Diagnostic Criteria</vt:lpstr>
      <vt:lpstr>Diagnostic Criteria</vt:lpstr>
      <vt:lpstr>Treatment</vt:lpstr>
      <vt:lpstr>Treatment</vt:lpstr>
      <vt:lpstr>Treatment</vt:lpstr>
      <vt:lpstr>Treatment Algorithm</vt:lpstr>
      <vt:lpstr>Treatment</vt:lpstr>
      <vt:lpstr>Indications for HBO Therapy</vt:lpstr>
      <vt:lpstr>Indications for HBO Therapy</vt:lpstr>
      <vt:lpstr>Treatment</vt:lpstr>
      <vt:lpstr>Treatment</vt:lpstr>
      <vt:lpstr>CO Poisoning</vt:lpstr>
      <vt:lpstr>PowerPoint Presentation</vt:lpstr>
      <vt:lpstr>Methylene Chloride Exposure</vt:lpstr>
      <vt:lpstr>Methylene Chloride Exposure</vt:lpstr>
      <vt:lpstr>Methylene Chloride Exposure</vt:lpstr>
      <vt:lpstr>PowerPoint Presentation</vt:lpstr>
      <vt:lpstr>Carbon Monoxide and Cyanide</vt:lpstr>
      <vt:lpstr>Chemistry of Cyanide</vt:lpstr>
      <vt:lpstr>Chemistry of Cyanide</vt:lpstr>
      <vt:lpstr>Cyanide</vt:lpstr>
      <vt:lpstr>Cyanide</vt:lpstr>
      <vt:lpstr>Pathophysiology</vt:lpstr>
      <vt:lpstr>Pathophysiology</vt:lpstr>
      <vt:lpstr>Pathophysiology</vt:lpstr>
      <vt:lpstr>Pathophysiology</vt:lpstr>
      <vt:lpstr>Cyanide Treatment</vt:lpstr>
      <vt:lpstr>Cyanide Poisoning</vt:lpstr>
      <vt:lpstr>Cyanide Treatment</vt:lpstr>
      <vt:lpstr>Cyanide Treatment</vt:lpstr>
      <vt:lpstr>Cyanide Treatment</vt:lpstr>
      <vt:lpstr>Cyanide Treatment</vt:lpstr>
      <vt:lpstr>Cyanide Treatment</vt:lpstr>
      <vt:lpstr>Cyanide Treatment</vt:lpstr>
      <vt:lpstr>Cyanide Treatment</vt:lpstr>
      <vt:lpstr>CO and Cyanide Poisoning</vt:lpstr>
      <vt:lpstr>Financial Disclosure</vt:lpstr>
      <vt:lpstr>Credits</vt:lpstr>
      <vt:lpstr>Credits</vt:lpstr>
    </vt:vector>
  </TitlesOfParts>
  <Company>Bryan E. Bledsoe, DO, FACEP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Monoxide Po</dc:title>
  <dc:creator>Bryan Bledsoe</dc:creator>
  <cp:lastModifiedBy>Bryan Bledsoe</cp:lastModifiedBy>
  <cp:revision>89</cp:revision>
  <dcterms:created xsi:type="dcterms:W3CDTF">2006-08-18T13:02:32Z</dcterms:created>
  <dcterms:modified xsi:type="dcterms:W3CDTF">2012-08-14T15:25:53Z</dcterms:modified>
</cp:coreProperties>
</file>