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14"/>
  </p:notesMasterIdLst>
  <p:handoutMasterIdLst>
    <p:handoutMasterId r:id="rId115"/>
  </p:handoutMasterIdLst>
  <p:sldIdLst>
    <p:sldId id="256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354" r:id="rId15"/>
    <p:sldId id="271" r:id="rId16"/>
    <p:sldId id="266" r:id="rId17"/>
    <p:sldId id="267" r:id="rId18"/>
    <p:sldId id="268" r:id="rId19"/>
    <p:sldId id="269" r:id="rId20"/>
    <p:sldId id="270" r:id="rId21"/>
    <p:sldId id="272" r:id="rId22"/>
    <p:sldId id="277" r:id="rId23"/>
    <p:sldId id="275" r:id="rId24"/>
    <p:sldId id="280" r:id="rId25"/>
    <p:sldId id="282" r:id="rId26"/>
    <p:sldId id="281" r:id="rId27"/>
    <p:sldId id="278" r:id="rId28"/>
    <p:sldId id="283" r:id="rId29"/>
    <p:sldId id="284" r:id="rId30"/>
    <p:sldId id="287" r:id="rId31"/>
    <p:sldId id="285" r:id="rId32"/>
    <p:sldId id="289" r:id="rId33"/>
    <p:sldId id="290" r:id="rId34"/>
    <p:sldId id="291" r:id="rId35"/>
    <p:sldId id="306" r:id="rId36"/>
    <p:sldId id="301" r:id="rId37"/>
    <p:sldId id="302" r:id="rId38"/>
    <p:sldId id="286" r:id="rId39"/>
    <p:sldId id="303" r:id="rId40"/>
    <p:sldId id="304" r:id="rId41"/>
    <p:sldId id="372" r:id="rId42"/>
    <p:sldId id="373" r:id="rId43"/>
    <p:sldId id="374" r:id="rId44"/>
    <p:sldId id="305" r:id="rId45"/>
    <p:sldId id="307" r:id="rId46"/>
    <p:sldId id="308" r:id="rId47"/>
    <p:sldId id="309" r:id="rId48"/>
    <p:sldId id="311" r:id="rId49"/>
    <p:sldId id="316" r:id="rId50"/>
    <p:sldId id="317" r:id="rId51"/>
    <p:sldId id="310" r:id="rId52"/>
    <p:sldId id="320" r:id="rId53"/>
    <p:sldId id="314" r:id="rId54"/>
    <p:sldId id="319" r:id="rId55"/>
    <p:sldId id="371" r:id="rId56"/>
    <p:sldId id="321" r:id="rId57"/>
    <p:sldId id="323" r:id="rId58"/>
    <p:sldId id="322" r:id="rId59"/>
    <p:sldId id="313" r:id="rId60"/>
    <p:sldId id="331" r:id="rId61"/>
    <p:sldId id="332" r:id="rId62"/>
    <p:sldId id="333" r:id="rId63"/>
    <p:sldId id="345" r:id="rId64"/>
    <p:sldId id="346" r:id="rId65"/>
    <p:sldId id="334" r:id="rId66"/>
    <p:sldId id="335" r:id="rId67"/>
    <p:sldId id="336" r:id="rId68"/>
    <p:sldId id="337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29" r:id="rId77"/>
    <p:sldId id="288" r:id="rId78"/>
    <p:sldId id="330" r:id="rId79"/>
    <p:sldId id="324" r:id="rId80"/>
    <p:sldId id="300" r:id="rId81"/>
    <p:sldId id="325" r:id="rId82"/>
    <p:sldId id="326" r:id="rId83"/>
    <p:sldId id="327" r:id="rId84"/>
    <p:sldId id="328" r:id="rId85"/>
    <p:sldId id="338" r:id="rId86"/>
    <p:sldId id="339" r:id="rId87"/>
    <p:sldId id="342" r:id="rId88"/>
    <p:sldId id="343" r:id="rId89"/>
    <p:sldId id="344" r:id="rId90"/>
    <p:sldId id="347" r:id="rId91"/>
    <p:sldId id="350" r:id="rId92"/>
    <p:sldId id="348" r:id="rId93"/>
    <p:sldId id="349" r:id="rId94"/>
    <p:sldId id="351" r:id="rId95"/>
    <p:sldId id="352" r:id="rId96"/>
    <p:sldId id="353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75" r:id="rId107"/>
    <p:sldId id="364" r:id="rId108"/>
    <p:sldId id="366" r:id="rId109"/>
    <p:sldId id="367" r:id="rId110"/>
    <p:sldId id="368" r:id="rId111"/>
    <p:sldId id="370" r:id="rId112"/>
    <p:sldId id="369" r:id="rId1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 varScale="1">
        <p:scale>
          <a:sx n="119" d="100"/>
          <a:sy n="119" d="100"/>
        </p:scale>
        <p:origin x="-1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20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00" Type="http://schemas.openxmlformats.org/officeDocument/2006/relationships/slide" Target="slides/slide94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26BC6-2E9F-459A-B830-170D410F076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3FFA4-A8EF-486B-B921-012DCAF6814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</a:t>
          </a:r>
          <a:endParaRPr lang="en-US" dirty="0">
            <a:solidFill>
              <a:schemeClr val="tx1"/>
            </a:solidFill>
          </a:endParaRPr>
        </a:p>
      </dgm:t>
    </dgm:pt>
    <dgm:pt modelId="{AF63951A-48FA-454E-9142-7FB838EB73C6}" type="parTrans" cxnId="{177FD551-9F7A-49B2-90D3-3921113A8031}">
      <dgm:prSet/>
      <dgm:spPr/>
      <dgm:t>
        <a:bodyPr/>
        <a:lstStyle/>
        <a:p>
          <a:endParaRPr lang="en-US"/>
        </a:p>
      </dgm:t>
    </dgm:pt>
    <dgm:pt modelId="{931F266C-1D90-421D-AC92-95F3A0415304}" type="sibTrans" cxnId="{177FD551-9F7A-49B2-90D3-3921113A8031}">
      <dgm:prSet/>
      <dgm:spPr/>
      <dgm:t>
        <a:bodyPr/>
        <a:lstStyle/>
        <a:p>
          <a:endParaRPr lang="en-US"/>
        </a:p>
      </dgm:t>
    </dgm:pt>
    <dgm:pt modelId="{8B610655-07FD-4C84-88D6-FAD076505840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100" b="1" dirty="0" smtClean="0"/>
            <a:t>DNA </a:t>
          </a:r>
          <a:r>
            <a:rPr lang="en-US" sz="1100" b="1" dirty="0" err="1" smtClean="0"/>
            <a:t>deamination</a:t>
          </a:r>
          <a:endParaRPr lang="en-US" sz="1100" b="1" dirty="0"/>
        </a:p>
      </dgm:t>
    </dgm:pt>
    <dgm:pt modelId="{619EA56A-2FBD-400F-9819-378D1EB50D53}" type="parTrans" cxnId="{D182C3DB-5C94-429E-8201-FDFA8E325D31}">
      <dgm:prSet/>
      <dgm:spPr/>
      <dgm:t>
        <a:bodyPr/>
        <a:lstStyle/>
        <a:p>
          <a:endParaRPr lang="en-US"/>
        </a:p>
      </dgm:t>
    </dgm:pt>
    <dgm:pt modelId="{40575EEB-8D3C-461A-AA5E-FA88D7D6336E}" type="sibTrans" cxnId="{D182C3DB-5C94-429E-8201-FDFA8E325D31}">
      <dgm:prSet/>
      <dgm:spPr/>
      <dgm:t>
        <a:bodyPr/>
        <a:lstStyle/>
        <a:p>
          <a:endParaRPr lang="en-US"/>
        </a:p>
      </dgm:t>
    </dgm:pt>
    <dgm:pt modelId="{002AF58C-8447-475E-9581-987B02E14DF5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200" b="1" dirty="0" smtClean="0"/>
            <a:t>Nitration</a:t>
          </a:r>
        </a:p>
        <a:p>
          <a:r>
            <a:rPr lang="en-US" sz="1200" b="1" dirty="0" smtClean="0"/>
            <a:t>(Tyr-NO</a:t>
          </a:r>
          <a:r>
            <a:rPr lang="en-US" sz="1200" b="1" baseline="-25000" dirty="0" smtClean="0"/>
            <a:t>2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C6C4B529-F20F-4893-B46A-7F5AF14D5F6D}" type="parTrans" cxnId="{DBAA0C2B-C6DB-4E95-981B-C59AD8FF65C5}">
      <dgm:prSet/>
      <dgm:spPr/>
      <dgm:t>
        <a:bodyPr/>
        <a:lstStyle/>
        <a:p>
          <a:endParaRPr lang="en-US"/>
        </a:p>
      </dgm:t>
    </dgm:pt>
    <dgm:pt modelId="{403A2803-8EC9-4356-809B-E07E97C92A4B}" type="sibTrans" cxnId="{DBAA0C2B-C6DB-4E95-981B-C59AD8FF65C5}">
      <dgm:prSet/>
      <dgm:spPr/>
      <dgm:t>
        <a:bodyPr/>
        <a:lstStyle/>
        <a:p>
          <a:endParaRPr lang="en-US"/>
        </a:p>
      </dgm:t>
    </dgm:pt>
    <dgm:pt modelId="{39BB8C7B-F601-4BF0-BEB3-D25AC3C1DCD4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100" b="1" dirty="0" err="1" smtClean="0"/>
            <a:t>Nitrosylation</a:t>
          </a:r>
          <a:endParaRPr lang="en-US" sz="1100" b="1" dirty="0" smtClean="0"/>
        </a:p>
        <a:p>
          <a:r>
            <a:rPr lang="en-US" sz="1100" b="1" dirty="0" smtClean="0"/>
            <a:t>(</a:t>
          </a:r>
          <a:r>
            <a:rPr lang="en-US" sz="1100" b="1" dirty="0" err="1" smtClean="0"/>
            <a:t>Cys</a:t>
          </a:r>
          <a:r>
            <a:rPr lang="en-US" sz="1100" b="1" dirty="0" smtClean="0"/>
            <a:t>-NO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E900F294-6925-4248-8C2C-5F6EC84D85F3}" type="parTrans" cxnId="{F7452133-B64C-46C9-B169-D9AFE14EB52C}">
      <dgm:prSet/>
      <dgm:spPr/>
      <dgm:t>
        <a:bodyPr/>
        <a:lstStyle/>
        <a:p>
          <a:endParaRPr lang="en-US"/>
        </a:p>
      </dgm:t>
    </dgm:pt>
    <dgm:pt modelId="{6964178F-8164-4156-B9AA-2E8B6E4BBE87}" type="sibTrans" cxnId="{F7452133-B64C-46C9-B169-D9AFE14EB52C}">
      <dgm:prSet/>
      <dgm:spPr/>
      <dgm:t>
        <a:bodyPr/>
        <a:lstStyle/>
        <a:p>
          <a:endParaRPr lang="en-US"/>
        </a:p>
      </dgm:t>
    </dgm:pt>
    <dgm:pt modelId="{0596D2A5-D817-4EEA-93F5-4AEDE35CC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/>
            <a:t>Soluble </a:t>
          </a:r>
          <a:r>
            <a:rPr lang="en-US" sz="1200" b="1" dirty="0" err="1" smtClean="0"/>
            <a:t>guanylyl</a:t>
          </a:r>
          <a:r>
            <a:rPr lang="en-US" sz="1200" b="1" dirty="0" smtClean="0"/>
            <a:t> </a:t>
          </a:r>
          <a:r>
            <a:rPr lang="en-US" sz="1200" b="1" dirty="0" err="1" smtClean="0"/>
            <a:t>cyclase</a:t>
          </a:r>
          <a:endParaRPr lang="en-US" sz="1200" b="1" dirty="0"/>
        </a:p>
      </dgm:t>
    </dgm:pt>
    <dgm:pt modelId="{7360B1F2-51F0-4BBC-8F04-3A3C247C3702}" type="parTrans" cxnId="{0AA95A1B-EE7E-4C2E-84DD-4F478F351AF9}">
      <dgm:prSet/>
      <dgm:spPr/>
      <dgm:t>
        <a:bodyPr/>
        <a:lstStyle/>
        <a:p>
          <a:endParaRPr lang="en-US"/>
        </a:p>
      </dgm:t>
    </dgm:pt>
    <dgm:pt modelId="{74D3F272-7520-4BE1-941E-888221A2F37A}" type="sibTrans" cxnId="{0AA95A1B-EE7E-4C2E-84DD-4F478F351AF9}">
      <dgm:prSet/>
      <dgm:spPr/>
      <dgm:t>
        <a:bodyPr/>
        <a:lstStyle/>
        <a:p>
          <a:endParaRPr lang="en-US"/>
        </a:p>
      </dgm:t>
    </dgm:pt>
    <dgm:pt modelId="{5A4C4F39-17DF-46EA-9C73-6CC3EA996E83}">
      <dgm:prSet phldrT="[Text]" phldr="1" custRadScaleRad="129583" custRadScaleInc="2101"/>
      <dgm:spPr/>
      <dgm:t>
        <a:bodyPr/>
        <a:lstStyle/>
        <a:p>
          <a:endParaRPr lang="en-US"/>
        </a:p>
      </dgm:t>
    </dgm:pt>
    <dgm:pt modelId="{8DE25D5C-9E62-4E23-A678-EAE1DFAF21C2}" type="parTrans" cxnId="{130B8981-1086-4F15-904A-B10755C68A56}">
      <dgm:prSet/>
      <dgm:spPr/>
      <dgm:t>
        <a:bodyPr/>
        <a:lstStyle/>
        <a:p>
          <a:endParaRPr lang="en-US"/>
        </a:p>
      </dgm:t>
    </dgm:pt>
    <dgm:pt modelId="{55B87D39-D3EC-4EB7-905A-68588784BEAE}" type="sibTrans" cxnId="{130B8981-1086-4F15-904A-B10755C68A56}">
      <dgm:prSet/>
      <dgm:spPr/>
      <dgm:t>
        <a:bodyPr/>
        <a:lstStyle/>
        <a:p>
          <a:endParaRPr lang="en-US"/>
        </a:p>
      </dgm:t>
    </dgm:pt>
    <dgm:pt modelId="{604A2CAC-6A2F-4610-8CBF-758125D0CB14}">
      <dgm:prSet phldrT="[Text]" phldr="1" custRadScaleRad="129583" custRadScaleInc="2101"/>
      <dgm:spPr/>
      <dgm:t>
        <a:bodyPr/>
        <a:lstStyle/>
        <a:p>
          <a:endParaRPr lang="en-US"/>
        </a:p>
      </dgm:t>
    </dgm:pt>
    <dgm:pt modelId="{96600D10-6FAF-4DF1-82E9-4FC42501E8F3}" type="parTrans" cxnId="{7B09DF54-0061-4261-89FF-22EC22E411CF}">
      <dgm:prSet/>
      <dgm:spPr/>
      <dgm:t>
        <a:bodyPr/>
        <a:lstStyle/>
        <a:p>
          <a:endParaRPr lang="en-US"/>
        </a:p>
      </dgm:t>
    </dgm:pt>
    <dgm:pt modelId="{0BA743D0-9227-4E1F-BDBF-4835F8A8304B}" type="sibTrans" cxnId="{7B09DF54-0061-4261-89FF-22EC22E411CF}">
      <dgm:prSet/>
      <dgm:spPr/>
      <dgm:t>
        <a:bodyPr/>
        <a:lstStyle/>
        <a:p>
          <a:endParaRPr lang="en-US"/>
        </a:p>
      </dgm:t>
    </dgm:pt>
    <dgm:pt modelId="{3531EF3C-D453-4D3F-8B9D-9D0E55A5104D}">
      <dgm:prSet phldrT="[Text]" phldr="1" custRadScaleRad="129583" custRadScaleInc="2101"/>
      <dgm:spPr/>
      <dgm:t>
        <a:bodyPr/>
        <a:lstStyle/>
        <a:p>
          <a:endParaRPr lang="en-US"/>
        </a:p>
      </dgm:t>
    </dgm:pt>
    <dgm:pt modelId="{5F619A42-8689-4D7F-9312-C718E71484EA}" type="parTrans" cxnId="{26A2E1AC-4F5D-44ED-8216-FD259A1CDC7F}">
      <dgm:prSet/>
      <dgm:spPr/>
      <dgm:t>
        <a:bodyPr/>
        <a:lstStyle/>
        <a:p>
          <a:endParaRPr lang="en-US"/>
        </a:p>
      </dgm:t>
    </dgm:pt>
    <dgm:pt modelId="{4271FCF1-C3A1-4381-9098-435BEE83CABE}" type="sibTrans" cxnId="{26A2E1AC-4F5D-44ED-8216-FD259A1CDC7F}">
      <dgm:prSet/>
      <dgm:spPr/>
      <dgm:t>
        <a:bodyPr/>
        <a:lstStyle/>
        <a:p>
          <a:endParaRPr lang="en-US"/>
        </a:p>
      </dgm:t>
    </dgm:pt>
    <dgm:pt modelId="{C50D47F0-E18C-4A75-94EE-E7FD2B141B07}">
      <dgm:prSet phldrT="[Text]" phldr="1" custRadScaleRad="129583" custRadScaleInc="2101"/>
      <dgm:spPr/>
      <dgm:t>
        <a:bodyPr/>
        <a:lstStyle/>
        <a:p>
          <a:endParaRPr lang="en-US"/>
        </a:p>
      </dgm:t>
    </dgm:pt>
    <dgm:pt modelId="{A8E28095-CEF4-42E0-BAA7-07D1231A254C}" type="parTrans" cxnId="{409610A4-2818-4E10-90FE-FDDBD3D1091E}">
      <dgm:prSet/>
      <dgm:spPr/>
      <dgm:t>
        <a:bodyPr/>
        <a:lstStyle/>
        <a:p>
          <a:endParaRPr lang="en-US"/>
        </a:p>
      </dgm:t>
    </dgm:pt>
    <dgm:pt modelId="{20C4D7A9-B78B-4192-B644-57AC097E58FD}" type="sibTrans" cxnId="{409610A4-2818-4E10-90FE-FDDBD3D1091E}">
      <dgm:prSet/>
      <dgm:spPr/>
      <dgm:t>
        <a:bodyPr/>
        <a:lstStyle/>
        <a:p>
          <a:endParaRPr lang="en-US"/>
        </a:p>
      </dgm:t>
    </dgm:pt>
    <dgm:pt modelId="{71F5597D-02B0-41D5-B4F3-2BD0D584A459}">
      <dgm:prSet phldrT="[Text]" phldr="1" custRadScaleRad="129583" custRadScaleInc="2101"/>
      <dgm:spPr/>
      <dgm:t>
        <a:bodyPr/>
        <a:lstStyle/>
        <a:p>
          <a:endParaRPr lang="en-US"/>
        </a:p>
      </dgm:t>
    </dgm:pt>
    <dgm:pt modelId="{E30B53D6-AF98-4E9A-AAE7-77F7C0BA86C6}" type="parTrans" cxnId="{B8B235B3-1E2E-4182-BB0B-4BB341DBD960}">
      <dgm:prSet/>
      <dgm:spPr/>
      <dgm:t>
        <a:bodyPr/>
        <a:lstStyle/>
        <a:p>
          <a:endParaRPr lang="en-US"/>
        </a:p>
      </dgm:t>
    </dgm:pt>
    <dgm:pt modelId="{CFAA2A2C-D81B-4CBC-BF95-127F7C414E1C}" type="sibTrans" cxnId="{B8B235B3-1E2E-4182-BB0B-4BB341DBD960}">
      <dgm:prSet/>
      <dgm:spPr/>
      <dgm:t>
        <a:bodyPr/>
        <a:lstStyle/>
        <a:p>
          <a:endParaRPr lang="en-US"/>
        </a:p>
      </dgm:t>
    </dgm:pt>
    <dgm:pt modelId="{CBB0B2E5-017A-4687-91D1-B0965DCC5E36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EF17BDC7-4029-435C-8A04-34C35920E121}" type="parTrans" cxnId="{E1CE22CA-3493-4C4D-BF57-C3FAE127EB1E}">
      <dgm:prSet/>
      <dgm:spPr/>
      <dgm:t>
        <a:bodyPr/>
        <a:lstStyle/>
        <a:p>
          <a:endParaRPr lang="en-US"/>
        </a:p>
      </dgm:t>
    </dgm:pt>
    <dgm:pt modelId="{27D63E6A-49DE-4759-8367-34A412BA2E7A}" type="sibTrans" cxnId="{E1CE22CA-3493-4C4D-BF57-C3FAE127EB1E}">
      <dgm:prSet/>
      <dgm:spPr/>
      <dgm:t>
        <a:bodyPr/>
        <a:lstStyle/>
        <a:p>
          <a:endParaRPr lang="en-US"/>
        </a:p>
      </dgm:t>
    </dgm:pt>
    <dgm:pt modelId="{6991C263-71F1-4012-9F26-416E59F84556}">
      <dgm:prSet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AB3CB62F-B2A0-4260-AF2F-F9FB49DA025F}" type="parTrans" cxnId="{2839B901-A192-4793-8234-EC6726B6F7DA}">
      <dgm:prSet/>
      <dgm:spPr/>
      <dgm:t>
        <a:bodyPr/>
        <a:lstStyle/>
        <a:p>
          <a:endParaRPr lang="en-US"/>
        </a:p>
      </dgm:t>
    </dgm:pt>
    <dgm:pt modelId="{0407730B-876A-4FDB-8A54-619926DDCFD3}" type="sibTrans" cxnId="{2839B901-A192-4793-8234-EC6726B6F7DA}">
      <dgm:prSet/>
      <dgm:spPr/>
      <dgm:t>
        <a:bodyPr/>
        <a:lstStyle/>
        <a:p>
          <a:endParaRPr lang="en-US"/>
        </a:p>
      </dgm:t>
    </dgm:pt>
    <dgm:pt modelId="{86C5ACD9-BA71-463A-B7AA-84A9FB8491FD}" type="pres">
      <dgm:prSet presAssocID="{27D26BC6-2E9F-459A-B830-170D410F07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F88808-97F1-48DE-BA2A-D66D530020EE}" type="pres">
      <dgm:prSet presAssocID="{F503FFA4-A8EF-486B-B921-012DCAF68147}" presName="centerShape" presStyleLbl="node0" presStyleIdx="0" presStyleCnt="1"/>
      <dgm:spPr/>
      <dgm:t>
        <a:bodyPr/>
        <a:lstStyle/>
        <a:p>
          <a:endParaRPr lang="en-US"/>
        </a:p>
      </dgm:t>
    </dgm:pt>
    <dgm:pt modelId="{5399B005-80E9-48E8-A926-9B966E9577E9}" type="pres">
      <dgm:prSet presAssocID="{619EA56A-2FBD-400F-9819-378D1EB50D53}" presName="Name9" presStyleLbl="parChTrans1D2" presStyleIdx="0" presStyleCnt="6"/>
      <dgm:spPr/>
      <dgm:t>
        <a:bodyPr/>
        <a:lstStyle/>
        <a:p>
          <a:endParaRPr lang="en-US"/>
        </a:p>
      </dgm:t>
    </dgm:pt>
    <dgm:pt modelId="{5C337B43-88B8-4653-B9AA-A21C93DA6872}" type="pres">
      <dgm:prSet presAssocID="{619EA56A-2FBD-400F-9819-378D1EB50D5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776B669-640D-4DB0-9462-9AFBD02C5EF6}" type="pres">
      <dgm:prSet presAssocID="{8B610655-07FD-4C84-88D6-FAD076505840}" presName="node" presStyleLbl="node1" presStyleIdx="0" presStyleCnt="6" custRadScaleRad="158999" custRadScaleInc="176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51996-6B9B-4642-A058-BDBBA08227FE}" type="pres">
      <dgm:prSet presAssocID="{C6C4B529-F20F-4893-B46A-7F5AF14D5F6D}" presName="Name9" presStyleLbl="parChTrans1D2" presStyleIdx="1" presStyleCnt="6"/>
      <dgm:spPr/>
      <dgm:t>
        <a:bodyPr/>
        <a:lstStyle/>
        <a:p>
          <a:endParaRPr lang="en-US"/>
        </a:p>
      </dgm:t>
    </dgm:pt>
    <dgm:pt modelId="{091DC855-3DD1-4320-A574-7D00C7E47FF2}" type="pres">
      <dgm:prSet presAssocID="{C6C4B529-F20F-4893-B46A-7F5AF14D5F6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68ABDBC-17FC-477F-A008-6A76836C3AED}" type="pres">
      <dgm:prSet presAssocID="{002AF58C-8447-475E-9581-987B02E14DF5}" presName="node" presStyleLbl="node1" presStyleIdx="1" presStyleCnt="6" custRadScaleRad="127154" custRadScaleInc="96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C29EA-95F5-4EBA-8697-3FBC39307360}" type="pres">
      <dgm:prSet presAssocID="{E900F294-6925-4248-8C2C-5F6EC84D85F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214B0D8-0875-45C4-A903-C245EEAF633A}" type="pres">
      <dgm:prSet presAssocID="{E900F294-6925-4248-8C2C-5F6EC84D85F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7357F46-198E-4EC7-A798-9F0D4083B2F0}" type="pres">
      <dgm:prSet presAssocID="{39BB8C7B-F601-4BF0-BEB3-D25AC3C1DCD4}" presName="node" presStyleLbl="node1" presStyleIdx="2" presStyleCnt="6" custRadScaleRad="153794" custRadScaleInc="14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A37BE-B460-4F0F-A412-300EFB5BD73C}" type="pres">
      <dgm:prSet presAssocID="{7360B1F2-51F0-4BBC-8F04-3A3C247C3702}" presName="Name9" presStyleLbl="parChTrans1D2" presStyleIdx="3" presStyleCnt="6"/>
      <dgm:spPr/>
      <dgm:t>
        <a:bodyPr/>
        <a:lstStyle/>
        <a:p>
          <a:endParaRPr lang="en-US"/>
        </a:p>
      </dgm:t>
    </dgm:pt>
    <dgm:pt modelId="{F896DA0F-BA12-4D9D-AD15-3C30FFE77B40}" type="pres">
      <dgm:prSet presAssocID="{7360B1F2-51F0-4BBC-8F04-3A3C247C370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9A1D7A3-6A89-4846-81C2-F64C5B438FF8}" type="pres">
      <dgm:prSet presAssocID="{0596D2A5-D817-4EEA-93F5-4AEDE35CC7A0}" presName="node" presStyleLbl="node1" presStyleIdx="3" presStyleCnt="6" custRadScaleRad="155809" custRadScaleInc="187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D236C-025B-4A80-AFC1-5237E9E6A657}" type="pres">
      <dgm:prSet presAssocID="{EF17BDC7-4029-435C-8A04-34C35920E121}" presName="Name9" presStyleLbl="parChTrans1D2" presStyleIdx="4" presStyleCnt="6"/>
      <dgm:spPr/>
      <dgm:t>
        <a:bodyPr/>
        <a:lstStyle/>
        <a:p>
          <a:endParaRPr lang="en-US"/>
        </a:p>
      </dgm:t>
    </dgm:pt>
    <dgm:pt modelId="{BF568C3A-0B96-423D-A164-68C142372E05}" type="pres">
      <dgm:prSet presAssocID="{EF17BDC7-4029-435C-8A04-34C35920E12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4AFFFFC-20DA-4A3E-9DE3-D3531D63D26B}" type="pres">
      <dgm:prSet presAssocID="{CBB0B2E5-017A-4687-91D1-B0965DCC5E36}" presName="node" presStyleLbl="node1" presStyleIdx="4" presStyleCnt="6" custRadScaleRad="129583" custRadScaleInc="103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1E62-951A-4871-8B2D-48EC667B402A}" type="pres">
      <dgm:prSet presAssocID="{AB3CB62F-B2A0-4260-AF2F-F9FB49DA025F}" presName="Name9" presStyleLbl="parChTrans1D2" presStyleIdx="5" presStyleCnt="6"/>
      <dgm:spPr/>
      <dgm:t>
        <a:bodyPr/>
        <a:lstStyle/>
        <a:p>
          <a:endParaRPr lang="en-US"/>
        </a:p>
      </dgm:t>
    </dgm:pt>
    <dgm:pt modelId="{894E3807-74BF-475A-BC1E-4A0F4B9A697E}" type="pres">
      <dgm:prSet presAssocID="{AB3CB62F-B2A0-4260-AF2F-F9FB49DA025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12938C7-F3A1-447A-8D24-9347CCADE283}" type="pres">
      <dgm:prSet presAssocID="{6991C263-71F1-4012-9F26-416E59F84556}" presName="node" presStyleLbl="node1" presStyleIdx="5" presStyleCnt="6" custRadScaleRad="160948" custRadScaleInc="21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E5268-CAB5-4875-AFCB-474C0FC78FEB}" type="presOf" srcId="{C6C4B529-F20F-4893-B46A-7F5AF14D5F6D}" destId="{091DC855-3DD1-4320-A574-7D00C7E47FF2}" srcOrd="1" destOrd="0" presId="urn:microsoft.com/office/officeart/2005/8/layout/radial1"/>
    <dgm:cxn modelId="{7B09DF54-0061-4261-89FF-22EC22E411CF}" srcId="{27D26BC6-2E9F-459A-B830-170D410F0763}" destId="{604A2CAC-6A2F-4610-8CBF-758125D0CB14}" srcOrd="2" destOrd="0" parTransId="{96600D10-6FAF-4DF1-82E9-4FC42501E8F3}" sibTransId="{0BA743D0-9227-4E1F-BDBF-4835F8A8304B}"/>
    <dgm:cxn modelId="{4BD805BF-6138-490F-A46C-CE01A66133B6}" type="presOf" srcId="{39BB8C7B-F601-4BF0-BEB3-D25AC3C1DCD4}" destId="{37357F46-198E-4EC7-A798-9F0D4083B2F0}" srcOrd="0" destOrd="0" presId="urn:microsoft.com/office/officeart/2005/8/layout/radial1"/>
    <dgm:cxn modelId="{1D4A5B56-7B3E-454F-A56A-74F842FC0129}" type="presOf" srcId="{E900F294-6925-4248-8C2C-5F6EC84D85F3}" destId="{9214B0D8-0875-45C4-A903-C245EEAF633A}" srcOrd="1" destOrd="0" presId="urn:microsoft.com/office/officeart/2005/8/layout/radial1"/>
    <dgm:cxn modelId="{2839B901-A192-4793-8234-EC6726B6F7DA}" srcId="{F503FFA4-A8EF-486B-B921-012DCAF68147}" destId="{6991C263-71F1-4012-9F26-416E59F84556}" srcOrd="5" destOrd="0" parTransId="{AB3CB62F-B2A0-4260-AF2F-F9FB49DA025F}" sibTransId="{0407730B-876A-4FDB-8A54-619926DDCFD3}"/>
    <dgm:cxn modelId="{4A38246F-2320-4DE4-8E18-9763F8566AD6}" type="presOf" srcId="{7360B1F2-51F0-4BBC-8F04-3A3C247C3702}" destId="{B34A37BE-B460-4F0F-A412-300EFB5BD73C}" srcOrd="0" destOrd="0" presId="urn:microsoft.com/office/officeart/2005/8/layout/radial1"/>
    <dgm:cxn modelId="{0AA95A1B-EE7E-4C2E-84DD-4F478F351AF9}" srcId="{F503FFA4-A8EF-486B-B921-012DCAF68147}" destId="{0596D2A5-D817-4EEA-93F5-4AEDE35CC7A0}" srcOrd="3" destOrd="0" parTransId="{7360B1F2-51F0-4BBC-8F04-3A3C247C3702}" sibTransId="{74D3F272-7520-4BE1-941E-888221A2F37A}"/>
    <dgm:cxn modelId="{81B3CD4E-4730-4CC5-8121-80DC508E3DF6}" type="presOf" srcId="{EF17BDC7-4029-435C-8A04-34C35920E121}" destId="{BF568C3A-0B96-423D-A164-68C142372E05}" srcOrd="1" destOrd="0" presId="urn:microsoft.com/office/officeart/2005/8/layout/radial1"/>
    <dgm:cxn modelId="{166A7D04-68E6-4D34-8EAD-CAFECC0C4803}" type="presOf" srcId="{F503FFA4-A8EF-486B-B921-012DCAF68147}" destId="{1FF88808-97F1-48DE-BA2A-D66D530020EE}" srcOrd="0" destOrd="0" presId="urn:microsoft.com/office/officeart/2005/8/layout/radial1"/>
    <dgm:cxn modelId="{DB84C2A2-CAB0-4FEB-9977-FAC3E5180DE0}" type="presOf" srcId="{002AF58C-8447-475E-9581-987B02E14DF5}" destId="{868ABDBC-17FC-477F-A008-6A76836C3AED}" srcOrd="0" destOrd="0" presId="urn:microsoft.com/office/officeart/2005/8/layout/radial1"/>
    <dgm:cxn modelId="{177FD551-9F7A-49B2-90D3-3921113A8031}" srcId="{27D26BC6-2E9F-459A-B830-170D410F0763}" destId="{F503FFA4-A8EF-486B-B921-012DCAF68147}" srcOrd="0" destOrd="0" parTransId="{AF63951A-48FA-454E-9142-7FB838EB73C6}" sibTransId="{931F266C-1D90-421D-AC92-95F3A0415304}"/>
    <dgm:cxn modelId="{5F94CBB2-4BC3-4853-AFD4-10DC2CD9D2E9}" type="presOf" srcId="{0596D2A5-D817-4EEA-93F5-4AEDE35CC7A0}" destId="{49A1D7A3-6A89-4846-81C2-F64C5B438FF8}" srcOrd="0" destOrd="0" presId="urn:microsoft.com/office/officeart/2005/8/layout/radial1"/>
    <dgm:cxn modelId="{F7452133-B64C-46C9-B169-D9AFE14EB52C}" srcId="{F503FFA4-A8EF-486B-B921-012DCAF68147}" destId="{39BB8C7B-F601-4BF0-BEB3-D25AC3C1DCD4}" srcOrd="2" destOrd="0" parTransId="{E900F294-6925-4248-8C2C-5F6EC84D85F3}" sibTransId="{6964178F-8164-4156-B9AA-2E8B6E4BBE87}"/>
    <dgm:cxn modelId="{D182C3DB-5C94-429E-8201-FDFA8E325D31}" srcId="{F503FFA4-A8EF-486B-B921-012DCAF68147}" destId="{8B610655-07FD-4C84-88D6-FAD076505840}" srcOrd="0" destOrd="0" parTransId="{619EA56A-2FBD-400F-9819-378D1EB50D53}" sibTransId="{40575EEB-8D3C-461A-AA5E-FA88D7D6336E}"/>
    <dgm:cxn modelId="{8DBC7C0D-D971-4C6C-8EA1-019C540EECC1}" type="presOf" srcId="{8B610655-07FD-4C84-88D6-FAD076505840}" destId="{B776B669-640D-4DB0-9462-9AFBD02C5EF6}" srcOrd="0" destOrd="0" presId="urn:microsoft.com/office/officeart/2005/8/layout/radial1"/>
    <dgm:cxn modelId="{950DED2B-3321-4512-A9CF-55AB6E49584F}" type="presOf" srcId="{E900F294-6925-4248-8C2C-5F6EC84D85F3}" destId="{EFAC29EA-95F5-4EBA-8697-3FBC39307360}" srcOrd="0" destOrd="0" presId="urn:microsoft.com/office/officeart/2005/8/layout/radial1"/>
    <dgm:cxn modelId="{B8B235B3-1E2E-4182-BB0B-4BB341DBD960}" srcId="{27D26BC6-2E9F-459A-B830-170D410F0763}" destId="{71F5597D-02B0-41D5-B4F3-2BD0D584A459}" srcOrd="5" destOrd="0" parTransId="{E30B53D6-AF98-4E9A-AAE7-77F7C0BA86C6}" sibTransId="{CFAA2A2C-D81B-4CBC-BF95-127F7C414E1C}"/>
    <dgm:cxn modelId="{AC6495B0-0F87-47D2-BEF4-13786D1D79BE}" type="presOf" srcId="{AB3CB62F-B2A0-4260-AF2F-F9FB49DA025F}" destId="{24D81E62-951A-4871-8B2D-48EC667B402A}" srcOrd="0" destOrd="0" presId="urn:microsoft.com/office/officeart/2005/8/layout/radial1"/>
    <dgm:cxn modelId="{26A2E1AC-4F5D-44ED-8216-FD259A1CDC7F}" srcId="{27D26BC6-2E9F-459A-B830-170D410F0763}" destId="{3531EF3C-D453-4D3F-8B9D-9D0E55A5104D}" srcOrd="3" destOrd="0" parTransId="{5F619A42-8689-4D7F-9312-C718E71484EA}" sibTransId="{4271FCF1-C3A1-4381-9098-435BEE83CABE}"/>
    <dgm:cxn modelId="{409610A4-2818-4E10-90FE-FDDBD3D1091E}" srcId="{27D26BC6-2E9F-459A-B830-170D410F0763}" destId="{C50D47F0-E18C-4A75-94EE-E7FD2B141B07}" srcOrd="4" destOrd="0" parTransId="{A8E28095-CEF4-42E0-BAA7-07D1231A254C}" sibTransId="{20C4D7A9-B78B-4192-B644-57AC097E58FD}"/>
    <dgm:cxn modelId="{2F6240A5-436F-43C8-BDBC-378B4E8F26AF}" type="presOf" srcId="{EF17BDC7-4029-435C-8A04-34C35920E121}" destId="{FC4D236C-025B-4A80-AFC1-5237E9E6A657}" srcOrd="0" destOrd="0" presId="urn:microsoft.com/office/officeart/2005/8/layout/radial1"/>
    <dgm:cxn modelId="{C99BDDDC-3C65-4AB1-B2D5-10EB740EDAFC}" type="presOf" srcId="{AB3CB62F-B2A0-4260-AF2F-F9FB49DA025F}" destId="{894E3807-74BF-475A-BC1E-4A0F4B9A697E}" srcOrd="1" destOrd="0" presId="urn:microsoft.com/office/officeart/2005/8/layout/radial1"/>
    <dgm:cxn modelId="{585A9D45-B56B-46D2-9578-5F3262252905}" type="presOf" srcId="{27D26BC6-2E9F-459A-B830-170D410F0763}" destId="{86C5ACD9-BA71-463A-B7AA-84A9FB8491FD}" srcOrd="0" destOrd="0" presId="urn:microsoft.com/office/officeart/2005/8/layout/radial1"/>
    <dgm:cxn modelId="{81086C2D-40B8-4681-BFB5-7C57CF172A9C}" type="presOf" srcId="{619EA56A-2FBD-400F-9819-378D1EB50D53}" destId="{5399B005-80E9-48E8-A926-9B966E9577E9}" srcOrd="0" destOrd="0" presId="urn:microsoft.com/office/officeart/2005/8/layout/radial1"/>
    <dgm:cxn modelId="{130B8981-1086-4F15-904A-B10755C68A56}" srcId="{27D26BC6-2E9F-459A-B830-170D410F0763}" destId="{5A4C4F39-17DF-46EA-9C73-6CC3EA996E83}" srcOrd="1" destOrd="0" parTransId="{8DE25D5C-9E62-4E23-A678-EAE1DFAF21C2}" sibTransId="{55B87D39-D3EC-4EB7-905A-68588784BEAE}"/>
    <dgm:cxn modelId="{47CBBD7C-629F-44C0-BFCF-C2D19451648E}" type="presOf" srcId="{7360B1F2-51F0-4BBC-8F04-3A3C247C3702}" destId="{F896DA0F-BA12-4D9D-AD15-3C30FFE77B40}" srcOrd="1" destOrd="0" presId="urn:microsoft.com/office/officeart/2005/8/layout/radial1"/>
    <dgm:cxn modelId="{BE773713-E583-4907-96E7-92E5E5EB7AD1}" type="presOf" srcId="{C6C4B529-F20F-4893-B46A-7F5AF14D5F6D}" destId="{CC551996-6B9B-4642-A058-BDBBA08227FE}" srcOrd="0" destOrd="0" presId="urn:microsoft.com/office/officeart/2005/8/layout/radial1"/>
    <dgm:cxn modelId="{D094E96F-CD15-40BE-8F82-F8C2CA656816}" type="presOf" srcId="{CBB0B2E5-017A-4687-91D1-B0965DCC5E36}" destId="{F4AFFFFC-20DA-4A3E-9DE3-D3531D63D26B}" srcOrd="0" destOrd="0" presId="urn:microsoft.com/office/officeart/2005/8/layout/radial1"/>
    <dgm:cxn modelId="{D1865A46-F891-40CB-8C50-C23CCE70A313}" type="presOf" srcId="{619EA56A-2FBD-400F-9819-378D1EB50D53}" destId="{5C337B43-88B8-4653-B9AA-A21C93DA6872}" srcOrd="1" destOrd="0" presId="urn:microsoft.com/office/officeart/2005/8/layout/radial1"/>
    <dgm:cxn modelId="{E1CE22CA-3493-4C4D-BF57-C3FAE127EB1E}" srcId="{F503FFA4-A8EF-486B-B921-012DCAF68147}" destId="{CBB0B2E5-017A-4687-91D1-B0965DCC5E36}" srcOrd="4" destOrd="0" parTransId="{EF17BDC7-4029-435C-8A04-34C35920E121}" sibTransId="{27D63E6A-49DE-4759-8367-34A412BA2E7A}"/>
    <dgm:cxn modelId="{DBAA0C2B-C6DB-4E95-981B-C59AD8FF65C5}" srcId="{F503FFA4-A8EF-486B-B921-012DCAF68147}" destId="{002AF58C-8447-475E-9581-987B02E14DF5}" srcOrd="1" destOrd="0" parTransId="{C6C4B529-F20F-4893-B46A-7F5AF14D5F6D}" sibTransId="{403A2803-8EC9-4356-809B-E07E97C92A4B}"/>
    <dgm:cxn modelId="{08708743-5B82-4216-9130-748C239FDB7B}" type="presOf" srcId="{6991C263-71F1-4012-9F26-416E59F84556}" destId="{E12938C7-F3A1-447A-8D24-9347CCADE283}" srcOrd="0" destOrd="0" presId="urn:microsoft.com/office/officeart/2005/8/layout/radial1"/>
    <dgm:cxn modelId="{C0DEC43D-1FA4-4814-8EF4-0729668ED548}" type="presParOf" srcId="{86C5ACD9-BA71-463A-B7AA-84A9FB8491FD}" destId="{1FF88808-97F1-48DE-BA2A-D66D530020EE}" srcOrd="0" destOrd="0" presId="urn:microsoft.com/office/officeart/2005/8/layout/radial1"/>
    <dgm:cxn modelId="{79805DF9-B944-4B49-A188-E2D8D06C3204}" type="presParOf" srcId="{86C5ACD9-BA71-463A-B7AA-84A9FB8491FD}" destId="{5399B005-80E9-48E8-A926-9B966E9577E9}" srcOrd="1" destOrd="0" presId="urn:microsoft.com/office/officeart/2005/8/layout/radial1"/>
    <dgm:cxn modelId="{C7BE26C0-E0EE-4B20-82AF-F72D30CA36FA}" type="presParOf" srcId="{5399B005-80E9-48E8-A926-9B966E9577E9}" destId="{5C337B43-88B8-4653-B9AA-A21C93DA6872}" srcOrd="0" destOrd="0" presId="urn:microsoft.com/office/officeart/2005/8/layout/radial1"/>
    <dgm:cxn modelId="{23874045-F679-4512-9D4E-031D7194FF85}" type="presParOf" srcId="{86C5ACD9-BA71-463A-B7AA-84A9FB8491FD}" destId="{B776B669-640D-4DB0-9462-9AFBD02C5EF6}" srcOrd="2" destOrd="0" presId="urn:microsoft.com/office/officeart/2005/8/layout/radial1"/>
    <dgm:cxn modelId="{6653EAC3-D925-48EE-9EBA-E31415CF185F}" type="presParOf" srcId="{86C5ACD9-BA71-463A-B7AA-84A9FB8491FD}" destId="{CC551996-6B9B-4642-A058-BDBBA08227FE}" srcOrd="3" destOrd="0" presId="urn:microsoft.com/office/officeart/2005/8/layout/radial1"/>
    <dgm:cxn modelId="{891A75ED-664E-48D5-B314-28BC9BF4955A}" type="presParOf" srcId="{CC551996-6B9B-4642-A058-BDBBA08227FE}" destId="{091DC855-3DD1-4320-A574-7D00C7E47FF2}" srcOrd="0" destOrd="0" presId="urn:microsoft.com/office/officeart/2005/8/layout/radial1"/>
    <dgm:cxn modelId="{790158F3-2C3A-4BB6-A72B-49CDAFB64671}" type="presParOf" srcId="{86C5ACD9-BA71-463A-B7AA-84A9FB8491FD}" destId="{868ABDBC-17FC-477F-A008-6A76836C3AED}" srcOrd="4" destOrd="0" presId="urn:microsoft.com/office/officeart/2005/8/layout/radial1"/>
    <dgm:cxn modelId="{97DAABE3-D4C3-42F8-B755-89483188A3A6}" type="presParOf" srcId="{86C5ACD9-BA71-463A-B7AA-84A9FB8491FD}" destId="{EFAC29EA-95F5-4EBA-8697-3FBC39307360}" srcOrd="5" destOrd="0" presId="urn:microsoft.com/office/officeart/2005/8/layout/radial1"/>
    <dgm:cxn modelId="{992AB5A0-0A89-466E-BE3B-0A95E93E307A}" type="presParOf" srcId="{EFAC29EA-95F5-4EBA-8697-3FBC39307360}" destId="{9214B0D8-0875-45C4-A903-C245EEAF633A}" srcOrd="0" destOrd="0" presId="urn:microsoft.com/office/officeart/2005/8/layout/radial1"/>
    <dgm:cxn modelId="{E8E6C9EF-DEB3-4C09-AC75-A3248C03FE4B}" type="presParOf" srcId="{86C5ACD9-BA71-463A-B7AA-84A9FB8491FD}" destId="{37357F46-198E-4EC7-A798-9F0D4083B2F0}" srcOrd="6" destOrd="0" presId="urn:microsoft.com/office/officeart/2005/8/layout/radial1"/>
    <dgm:cxn modelId="{872B5348-84EE-454A-B64F-FDAB3195A174}" type="presParOf" srcId="{86C5ACD9-BA71-463A-B7AA-84A9FB8491FD}" destId="{B34A37BE-B460-4F0F-A412-300EFB5BD73C}" srcOrd="7" destOrd="0" presId="urn:microsoft.com/office/officeart/2005/8/layout/radial1"/>
    <dgm:cxn modelId="{FD4B4EAF-F19A-4BAD-BEAA-0AE66063EDFD}" type="presParOf" srcId="{B34A37BE-B460-4F0F-A412-300EFB5BD73C}" destId="{F896DA0F-BA12-4D9D-AD15-3C30FFE77B40}" srcOrd="0" destOrd="0" presId="urn:microsoft.com/office/officeart/2005/8/layout/radial1"/>
    <dgm:cxn modelId="{F6D5C474-1E29-419D-8034-8018C83E52B0}" type="presParOf" srcId="{86C5ACD9-BA71-463A-B7AA-84A9FB8491FD}" destId="{49A1D7A3-6A89-4846-81C2-F64C5B438FF8}" srcOrd="8" destOrd="0" presId="urn:microsoft.com/office/officeart/2005/8/layout/radial1"/>
    <dgm:cxn modelId="{5BA0F0B9-A6DE-40BF-B88B-35A5E172AD72}" type="presParOf" srcId="{86C5ACD9-BA71-463A-B7AA-84A9FB8491FD}" destId="{FC4D236C-025B-4A80-AFC1-5237E9E6A657}" srcOrd="9" destOrd="0" presId="urn:microsoft.com/office/officeart/2005/8/layout/radial1"/>
    <dgm:cxn modelId="{BBD79C6F-FC6D-46DD-88FA-669B14209AC2}" type="presParOf" srcId="{FC4D236C-025B-4A80-AFC1-5237E9E6A657}" destId="{BF568C3A-0B96-423D-A164-68C142372E05}" srcOrd="0" destOrd="0" presId="urn:microsoft.com/office/officeart/2005/8/layout/radial1"/>
    <dgm:cxn modelId="{EB5EEC05-7E9E-4B78-B686-FDCEB5B50506}" type="presParOf" srcId="{86C5ACD9-BA71-463A-B7AA-84A9FB8491FD}" destId="{F4AFFFFC-20DA-4A3E-9DE3-D3531D63D26B}" srcOrd="10" destOrd="0" presId="urn:microsoft.com/office/officeart/2005/8/layout/radial1"/>
    <dgm:cxn modelId="{0442EE14-77A0-4498-99DC-C062DE64D26C}" type="presParOf" srcId="{86C5ACD9-BA71-463A-B7AA-84A9FB8491FD}" destId="{24D81E62-951A-4871-8B2D-48EC667B402A}" srcOrd="11" destOrd="0" presId="urn:microsoft.com/office/officeart/2005/8/layout/radial1"/>
    <dgm:cxn modelId="{CD4D5572-87DB-475E-BA49-349271500278}" type="presParOf" srcId="{24D81E62-951A-4871-8B2D-48EC667B402A}" destId="{894E3807-74BF-475A-BC1E-4A0F4B9A697E}" srcOrd="0" destOrd="0" presId="urn:microsoft.com/office/officeart/2005/8/layout/radial1"/>
    <dgm:cxn modelId="{9644D070-D8C9-4A6E-B6BE-7D753D97F588}" type="presParOf" srcId="{86C5ACD9-BA71-463A-B7AA-84A9FB8491FD}" destId="{E12938C7-F3A1-447A-8D24-9347CCADE283}" srcOrd="12" destOrd="0" presId="urn:microsoft.com/office/officeart/2005/8/layout/radial1"/>
  </dgm:cxnLst>
  <dgm:bg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0" scaled="0"/>
    </a:gradFill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88808-97F1-48DE-BA2A-D66D530020EE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NO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3670829" y="1819010"/>
        <a:ext cx="887941" cy="887941"/>
      </dsp:txXfrm>
    </dsp:sp>
    <dsp:sp modelId="{5399B005-80E9-48E8-A926-9B966E9577E9}">
      <dsp:nvSpPr>
        <dsp:cNvPr id="0" name=""/>
        <dsp:cNvSpPr/>
      </dsp:nvSpPr>
      <dsp:spPr>
        <a:xfrm rot="19385514">
          <a:off x="4482561" y="1469792"/>
          <a:ext cx="1340141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1340141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9128" y="1450022"/>
        <a:ext cx="67007" cy="67007"/>
      </dsp:txXfrm>
    </dsp:sp>
    <dsp:sp modelId="{B776B669-640D-4DB0-9462-9AFBD02C5EF6}">
      <dsp:nvSpPr>
        <dsp:cNvPr id="0" name=""/>
        <dsp:cNvSpPr/>
      </dsp:nvSpPr>
      <dsp:spPr>
        <a:xfrm>
          <a:off x="5562595" y="76201"/>
          <a:ext cx="1255737" cy="1255737"/>
        </a:xfrm>
        <a:prstGeom prst="ellipse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DNA </a:t>
          </a:r>
          <a:r>
            <a:rPr lang="en-US" sz="1100" b="1" kern="1200" dirty="0" err="1" smtClean="0"/>
            <a:t>deamination</a:t>
          </a:r>
          <a:endParaRPr lang="en-US" sz="1100" b="1" kern="1200" dirty="0"/>
        </a:p>
      </dsp:txBody>
      <dsp:txXfrm>
        <a:off x="5746493" y="260099"/>
        <a:ext cx="887941" cy="887941"/>
      </dsp:txXfrm>
    </dsp:sp>
    <dsp:sp modelId="{CC551996-6B9B-4642-A058-BDBBA08227FE}">
      <dsp:nvSpPr>
        <dsp:cNvPr id="0" name=""/>
        <dsp:cNvSpPr/>
      </dsp:nvSpPr>
      <dsp:spPr>
        <a:xfrm rot="21542184">
          <a:off x="4742521" y="2231792"/>
          <a:ext cx="820227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820227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129" y="2225019"/>
        <a:ext cx="41011" cy="41011"/>
      </dsp:txXfrm>
    </dsp:sp>
    <dsp:sp modelId="{868ABDBC-17FC-477F-A008-6A76836C3AED}">
      <dsp:nvSpPr>
        <dsp:cNvPr id="0" name=""/>
        <dsp:cNvSpPr/>
      </dsp:nvSpPr>
      <dsp:spPr>
        <a:xfrm>
          <a:off x="5562602" y="1600200"/>
          <a:ext cx="1255737" cy="1255737"/>
        </a:xfrm>
        <a:prstGeom prst="ellipse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Nitration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(Tyr-NO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)</a:t>
          </a:r>
          <a:endParaRPr lang="en-US" sz="1200" b="1" kern="1200" dirty="0"/>
        </a:p>
      </dsp:txBody>
      <dsp:txXfrm>
        <a:off x="5746500" y="1784098"/>
        <a:ext cx="887941" cy="887941"/>
      </dsp:txXfrm>
    </dsp:sp>
    <dsp:sp modelId="{EFAC29EA-95F5-4EBA-8697-3FBC39307360}">
      <dsp:nvSpPr>
        <dsp:cNvPr id="0" name=""/>
        <dsp:cNvSpPr/>
      </dsp:nvSpPr>
      <dsp:spPr>
        <a:xfrm rot="2054556">
          <a:off x="4525052" y="2955687"/>
          <a:ext cx="1255162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1255162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1254" y="2938041"/>
        <a:ext cx="62758" cy="62758"/>
      </dsp:txXfrm>
    </dsp:sp>
    <dsp:sp modelId="{37357F46-198E-4EC7-A798-9F0D4083B2F0}">
      <dsp:nvSpPr>
        <dsp:cNvPr id="0" name=""/>
        <dsp:cNvSpPr/>
      </dsp:nvSpPr>
      <dsp:spPr>
        <a:xfrm>
          <a:off x="5562597" y="3047991"/>
          <a:ext cx="1255737" cy="1255737"/>
        </a:xfrm>
        <a:prstGeom prst="ellipse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Nitrosylation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(</a:t>
          </a:r>
          <a:r>
            <a:rPr lang="en-US" sz="1100" b="1" kern="1200" dirty="0" err="1" smtClean="0"/>
            <a:t>Cys</a:t>
          </a:r>
          <a:r>
            <a:rPr lang="en-US" sz="1100" b="1" kern="1200" dirty="0" smtClean="0"/>
            <a:t>-NO</a:t>
          </a:r>
          <a:r>
            <a:rPr lang="en-US" sz="1200" b="1" kern="1200" dirty="0" smtClean="0"/>
            <a:t>)</a:t>
          </a:r>
          <a:endParaRPr lang="en-US" sz="1200" b="1" kern="1200" dirty="0"/>
        </a:p>
      </dsp:txBody>
      <dsp:txXfrm>
        <a:off x="5746495" y="3231889"/>
        <a:ext cx="887941" cy="887941"/>
      </dsp:txXfrm>
    </dsp:sp>
    <dsp:sp modelId="{B34A37BE-B460-4F0F-A412-300EFB5BD73C}">
      <dsp:nvSpPr>
        <dsp:cNvPr id="0" name=""/>
        <dsp:cNvSpPr/>
      </dsp:nvSpPr>
      <dsp:spPr>
        <a:xfrm rot="8775594">
          <a:off x="2413102" y="2955694"/>
          <a:ext cx="1288059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1288059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4931" y="2937226"/>
        <a:ext cx="64402" cy="64402"/>
      </dsp:txXfrm>
    </dsp:sp>
    <dsp:sp modelId="{49A1D7A3-6A89-4846-81C2-F64C5B438FF8}">
      <dsp:nvSpPr>
        <dsp:cNvPr id="0" name=""/>
        <dsp:cNvSpPr/>
      </dsp:nvSpPr>
      <dsp:spPr>
        <a:xfrm>
          <a:off x="1371597" y="3048005"/>
          <a:ext cx="1255737" cy="12557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Soluble </a:t>
          </a:r>
          <a:r>
            <a:rPr lang="en-US" sz="1200" b="1" kern="1200" dirty="0" err="1" smtClean="0"/>
            <a:t>guanylyl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cyclase</a:t>
          </a:r>
          <a:endParaRPr lang="en-US" sz="1200" b="1" kern="1200" dirty="0"/>
        </a:p>
      </dsp:txBody>
      <dsp:txXfrm>
        <a:off x="1555495" y="3231903"/>
        <a:ext cx="887941" cy="887941"/>
      </dsp:txXfrm>
    </dsp:sp>
    <dsp:sp modelId="{FC4D236C-025B-4A80-AFC1-5237E9E6A657}">
      <dsp:nvSpPr>
        <dsp:cNvPr id="0" name=""/>
        <dsp:cNvSpPr/>
      </dsp:nvSpPr>
      <dsp:spPr>
        <a:xfrm rot="10856736">
          <a:off x="2627191" y="2231791"/>
          <a:ext cx="859884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859884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5636" y="2224027"/>
        <a:ext cx="42994" cy="42994"/>
      </dsp:txXfrm>
    </dsp:sp>
    <dsp:sp modelId="{F4AFFFFC-20DA-4A3E-9DE3-D3531D63D26B}">
      <dsp:nvSpPr>
        <dsp:cNvPr id="0" name=""/>
        <dsp:cNvSpPr/>
      </dsp:nvSpPr>
      <dsp:spPr>
        <a:xfrm>
          <a:off x="1371597" y="1600198"/>
          <a:ext cx="1255737" cy="12557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1555495" y="1784096"/>
        <a:ext cx="887941" cy="887941"/>
      </dsp:txXfrm>
    </dsp:sp>
    <dsp:sp modelId="{24D81E62-951A-4871-8B2D-48EC667B402A}">
      <dsp:nvSpPr>
        <dsp:cNvPr id="0" name=""/>
        <dsp:cNvSpPr/>
      </dsp:nvSpPr>
      <dsp:spPr>
        <a:xfrm rot="12983328">
          <a:off x="2371157" y="1469792"/>
          <a:ext cx="1371961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1371961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2839" y="1449226"/>
        <a:ext cx="68598" cy="68598"/>
      </dsp:txXfrm>
    </dsp:sp>
    <dsp:sp modelId="{E12938C7-F3A1-447A-8D24-9347CCADE283}">
      <dsp:nvSpPr>
        <dsp:cNvPr id="0" name=""/>
        <dsp:cNvSpPr/>
      </dsp:nvSpPr>
      <dsp:spPr>
        <a:xfrm>
          <a:off x="1371608" y="76200"/>
          <a:ext cx="1255737" cy="12557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555506" y="260098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B81C94-67EA-4316-84A8-865B1DB57BFC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733656-AC5D-450D-ACC0-E82239F05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18BBC63-9111-47AF-AC97-6CB317CCC5A5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21A1E6-0864-4EA3-BD62-E1CFE7581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36980-5A0E-45A5-A458-EFBA2E183808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AE789-85A2-4E3E-9839-A153371C0099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C6C48-753C-459C-85FF-09E8EB298D4F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DFBF0-5937-4158-8821-237FBDEEA9CC}" type="slidenum">
              <a:rPr lang="en-US" smtClean="0"/>
              <a:pPr>
                <a:defRPr/>
              </a:pPr>
              <a:t>105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B7D6F-96DE-4596-9C1F-EDF0FBC9469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2854B-44BA-449A-B809-C2DE388F19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A0D7D-F52D-4516-BE1B-5991685938A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40CB1-9B22-4132-A8B0-D65D8AF0821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CDCD4-D732-408E-8D21-D645209F3D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7D9B3-C1D5-4760-B25A-6110C207A2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E3BC6-F649-4E09-B0C1-DB171356F22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42848-8FA4-46E3-9CF0-C718C5EEE09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46A25-E801-4C7D-B5B1-96D76041A4B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B3016-30DE-4949-A1C6-32695D11DE7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EED90-174E-4186-AEEE-34A9F05F31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B5E4A-E9FD-4A14-A1B4-E82EE49A1D8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BDB00-7766-44D2-A216-4932E3F8D256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EEC3C-8612-4F75-993B-A1A455DD9D40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20CC5-2F3D-4B3D-9EE4-1AB739E4CD7C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A044C-3467-4807-B4BD-71922E0BEA91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54DFE-1D90-46B9-8AB9-6F8F008D7AFE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DC321-1C83-4429-A321-E0F52A6590E4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ACB8C-A227-4498-BA7D-502B7BC94AE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32782-A9EB-48E7-B55A-D21E8E19B50B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6FD89-0CCD-40B4-80B3-38567AAC521A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C52D9-2CB7-44DD-9051-B60924E69B53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D9596-777D-4D50-9759-3F3B69A28B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5679-7E0E-4E3E-9868-24D32DAAB3AF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664B3-3942-491C-BEC6-48606FE1FF17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FC029-2CE9-4151-BA1F-E94AD15D1F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72213E-E457-46FC-A6ED-4A281E120CAB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B7B03-A649-464E-9E33-AA5433505D26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E606F-183C-4FB9-8C27-A5F1548DA2F1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7F08F-3C3D-48DD-8CCD-6A86894B5359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B8F6A-1BA3-4243-9C9F-EF152D3CC0DA}" type="slidenum">
              <a:rPr lang="en-US" smtClean="0"/>
              <a:pPr>
                <a:defRPr/>
              </a:pPr>
              <a:t>85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8A36D-2BEF-4525-9EC3-8BB03ECD12C7}" type="slidenum">
              <a:rPr lang="en-US" smtClean="0"/>
              <a:pPr>
                <a:defRPr/>
              </a:pPr>
              <a:t>86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75B13-2DBC-4284-BBFD-46DCE3EB701F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F8E0E-61C4-4FBC-B145-2108D6935A59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B9334-7CE6-4F73-B362-A4910A05E09D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515F8-EB6A-42A4-BB07-86D050606E51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F1CB7-B3F1-40EB-ABB6-B07DEAEECF80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A1E6-0864-4EA3-BD62-E1CFE75814C0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B43CA-B18B-414B-9195-89682F85DBC8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307AE-186F-4972-AA58-08D5D0123DAE}" type="slidenum">
              <a:rPr lang="en-US" smtClean="0"/>
              <a:pPr>
                <a:defRPr/>
              </a:pPr>
              <a:t>98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4329C-C4BC-45DA-9E40-E71E5761626F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B7055-C693-4F83-A608-0F5EC4E91453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839200" cy="1470025"/>
          </a:xfrm>
          <a:effectLst>
            <a:outerShdw dist="25400" dir="5400000" algn="ctr" rotWithShape="0">
              <a:schemeClr val="tx1"/>
            </a:outerShdw>
          </a:effectLst>
        </p:spPr>
        <p:txBody>
          <a:bodyPr/>
          <a:lstStyle>
            <a:lvl1pPr algn="ctr">
              <a:defRPr b="1">
                <a:solidFill>
                  <a:srgbClr val="FAE3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781800" cy="838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E4E4E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10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Insert Your Text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438400"/>
            <a:ext cx="6324600" cy="1470025"/>
          </a:xfrm>
          <a:effectLst>
            <a:outerShdw dist="28398" dir="3806097" algn="ctr" rotWithShape="0">
              <a:schemeClr val="tx2"/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63246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2F23A-D1B4-45A9-AEA3-E87891826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680E9-B9E0-4892-A860-E3FF55655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DF93-94B9-4E02-909B-9AE3999DE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3D1F-552C-4B09-837A-73BC4153D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42D8-345D-487C-9E06-B4FA73383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9899-29AD-48EE-96C3-DC653DE7B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002A-B654-4199-8150-67ABAFDD7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C27D-21C3-46ED-9F86-1EC7E63D8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0C757-3967-40FF-B5E8-641CD30F6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8A40-1A13-4F99-8389-399128563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9CE5A-ED8A-4758-BE74-D20EEF4C6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590800"/>
            <a:ext cx="6324600" cy="1470025"/>
          </a:xfrm>
          <a:effectLst>
            <a:outerShdw dist="50800" dir="5400000" algn="ctr" rotWithShape="0">
              <a:schemeClr val="tx2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63246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568575"/>
            <a:ext cx="6019800" cy="1470025"/>
          </a:xfrm>
          <a:effectLst>
            <a:outerShdw dist="40161" dir="4293903" algn="ctr" rotWithShape="0">
              <a:schemeClr val="tx1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14800"/>
            <a:ext cx="60198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C730CB-3EE1-4E4A-B60C-9CEA7EA58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C56B-13C0-49BD-857E-FA0FCCB35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FA29B-1551-414E-9774-C659C7DD2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060C-F6C2-4B5A-A5F5-D2B3772DA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59F75-7975-42B6-AB61-AB6F25F1E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FA461-C75B-4BD5-90E7-27BFE42D3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4C690-447F-4E9B-A0E0-62CDF01C3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41978-2AA5-4064-8544-89CC70666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4D00C-9460-4A31-9AB0-B8C26D582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312D2-5FB4-4408-B4E6-7F314BB56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8C13-82C7-4B01-8BE9-280DCB30E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6553200" cy="1143000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6553200" cy="609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14C5-4925-4089-9A93-F473AC3C5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7253-42E7-45A2-B40C-D9949D92C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6019800" cy="1470025"/>
          </a:xfrm>
        </p:spPr>
        <p:txBody>
          <a:bodyPr/>
          <a:lstStyle>
            <a:lvl1pPr algn="ctr">
              <a:defRPr sz="4000" b="1">
                <a:solidFill>
                  <a:srgbClr val="3024B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6019800" cy="685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D7FAE7-EB3E-49EA-8517-6122F0585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10BE-8E26-4EF7-878E-E1B5DC0C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CEBE-7D9C-4532-B1B8-1A90DFE30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1E0-E82B-4698-A634-B1D38A908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93421-DE70-4817-8461-997F974C7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88E29-3524-4E6E-A59B-BBBCCADD6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4F30-0CEB-4078-9309-F36EF18DF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6172B-DCB7-4F9D-AA3A-1EEF48973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39CFE-834F-4A5D-91CA-E82454A84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02BB-FF4A-4A4A-B582-3B55E9F40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7B91-2EC0-4A9D-A9E3-4BD175960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7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9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theme" Target="../theme/theme5.xml"/><Relationship Id="rId15" Type="http://schemas.openxmlformats.org/officeDocument/2006/relationships/image" Target="../media/image11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13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6993903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10200" y="62325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Insert Your Text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</a:defRPr>
            </a:lvl1pPr>
          </a:lstStyle>
          <a:p>
            <a:fld id="{7EC0E686-99DC-4BEC-ACBD-52663DA10B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6242175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</a:defRPr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A14D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7421404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B39E80F-5EAA-4EC3-A3E7-D9BF15289D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AC49C2B-D41D-411B-B59D-8A8D55E7B52B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DBE28BD-DF0B-41EE-BFA0-85CB8B00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  <p:sldLayoutId id="214748373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024B7"/>
                </a:solidFill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024B7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024B7"/>
                </a:solidFill>
              </a:defRPr>
            </a:lvl1pPr>
          </a:lstStyle>
          <a:p>
            <a:fld id="{8962DDDE-C805-4BDD-9AB5-028C3DB856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3024B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3024B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3024B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024B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68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9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0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1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f/f0/Hemoglobin_F.png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Nitric-oxide-3D-vdW.png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a/Antioxidant_pathway.svg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5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7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6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65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5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Monoxide Poisoning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Bryan Bledsoe, DO, FACEP, FAAEM</a:t>
            </a:r>
          </a:p>
          <a:p>
            <a:r>
              <a:rPr lang="en-US" sz="1800" i="1" dirty="0" smtClean="0"/>
              <a:t>Professor, Emergency Medicine</a:t>
            </a:r>
          </a:p>
          <a:p>
            <a:r>
              <a:rPr lang="en-US" sz="1800" i="1" dirty="0" smtClean="0"/>
              <a:t>University of Nevada School of Medicine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pic>
        <p:nvPicPr>
          <p:cNvPr id="1026" name="Picture 2" descr="Tabl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4320019" cy="5414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102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CDC. </a:t>
            </a:r>
            <a:r>
              <a:rPr lang="en-US" i="1" dirty="0" smtClean="0">
                <a:solidFill>
                  <a:srgbClr val="FFFF00"/>
                </a:solidFill>
              </a:rPr>
              <a:t>MMWR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56;50: December 21, 2007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295400"/>
            <a:ext cx="342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COHb</a:t>
            </a:r>
            <a:r>
              <a:rPr lang="en-US" dirty="0" smtClean="0"/>
              <a:t> not routinely measured in autopsy specimens.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Post-mortem measurements often unreliable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Treatment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Administer high-concentration oxygen.</a:t>
            </a:r>
          </a:p>
          <a:p>
            <a:pPr eaLnBrk="1" hangingPunct="1">
              <a:defRPr/>
            </a:pPr>
            <a:r>
              <a:rPr lang="en-US" sz="2800" dirty="0"/>
              <a:t>Maximizes hemoglobin oxygen saturation.</a:t>
            </a:r>
          </a:p>
          <a:p>
            <a:pPr eaLnBrk="1" hangingPunct="1">
              <a:defRPr/>
            </a:pPr>
            <a:r>
              <a:rPr lang="en-US" sz="2800" dirty="0"/>
              <a:t>Can displace some CO from hemoglobin.</a:t>
            </a:r>
          </a:p>
          <a:p>
            <a:pPr eaLnBrk="1" hangingPunct="1">
              <a:defRPr/>
            </a:pPr>
            <a:r>
              <a:rPr lang="en-US" sz="2800" dirty="0"/>
              <a:t>Associated with improvements in neurological and cardiac complications.</a:t>
            </a:r>
          </a:p>
        </p:txBody>
      </p:sp>
      <p:pic>
        <p:nvPicPr>
          <p:cNvPr id="82948" name="Picture 6" descr="med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0200"/>
            <a:ext cx="4038600" cy="2695575"/>
          </a:xfrm>
          <a:ln>
            <a:solidFill>
              <a:schemeClr val="tx1"/>
            </a:solidFill>
          </a:ln>
        </p:spPr>
      </p:pic>
      <p:pic>
        <p:nvPicPr>
          <p:cNvPr id="219143" name="Picture 7" descr="PaperClip Not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"/>
            <a:ext cx="5272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724400" y="1905000"/>
            <a:ext cx="38862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The importance of early administration of high-concentration oxygen CANNOT be overemphasized!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</a:p>
          <a:p>
            <a:pPr lvl="1"/>
            <a:r>
              <a:rPr lang="en-US" dirty="0" smtClean="0"/>
              <a:t>Oxygenation</a:t>
            </a:r>
          </a:p>
          <a:p>
            <a:pPr lvl="1"/>
            <a:r>
              <a:rPr lang="en-US" dirty="0" smtClean="0"/>
              <a:t>Ventilation</a:t>
            </a:r>
            <a:endParaRPr lang="en-US" dirty="0"/>
          </a:p>
        </p:txBody>
      </p:sp>
      <p:pic>
        <p:nvPicPr>
          <p:cNvPr id="5" name="Content Placeholder 4" descr="TexasEMS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36938"/>
            <a:ext cx="4038600" cy="2500086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510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Prehospital CPAP can maximally saturate hemoglobin and increase oxygen solubility.</a:t>
            </a:r>
            <a:endParaRPr lang="en-US" i="1" dirty="0" smtClean="0"/>
          </a:p>
          <a:p>
            <a:pPr eaLnBrk="1" hangingPunct="1">
              <a:defRPr/>
            </a:pPr>
            <a:r>
              <a:rPr lang="en-US" i="1" dirty="0" smtClean="0"/>
              <a:t>Strongly suggested </a:t>
            </a:r>
            <a:r>
              <a:rPr lang="en-US" dirty="0" smtClean="0"/>
              <a:t>for moderate to severe poisonings.</a:t>
            </a:r>
            <a:endParaRPr lang="en-US" dirty="0"/>
          </a:p>
        </p:txBody>
      </p:sp>
      <p:pic>
        <p:nvPicPr>
          <p:cNvPr id="6" name="Content Placeholder 5" descr="038I01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914400"/>
            <a:ext cx="2882900" cy="4324350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731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 Jones A, Recent Advances in the Management of Poisoning. </a:t>
            </a:r>
            <a:r>
              <a:rPr lang="en-US" i="1" dirty="0" err="1" smtClean="0"/>
              <a:t>Ther</a:t>
            </a:r>
            <a:r>
              <a:rPr lang="en-US" i="1" dirty="0" smtClean="0"/>
              <a:t> Drug </a:t>
            </a:r>
            <a:r>
              <a:rPr lang="en-US" i="1" dirty="0" err="1" smtClean="0"/>
              <a:t>Monit</a:t>
            </a:r>
            <a:r>
              <a:rPr lang="en-US" i="1" dirty="0" smtClean="0"/>
              <a:t> </a:t>
            </a:r>
            <a:r>
              <a:rPr lang="en-US" dirty="0" smtClean="0"/>
              <a:t>2002;24:150-155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Treatment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Efficacy of hyperbaric oxygen therapy (HBO) is a matter of conjecture although still commonly practiced.</a:t>
            </a:r>
          </a:p>
          <a:p>
            <a:pPr eaLnBrk="1" hangingPunct="1">
              <a:defRPr/>
            </a:pPr>
            <a:r>
              <a:rPr lang="en-US" sz="2400" dirty="0"/>
              <a:t>Generally reserved for severe poisonings.</a:t>
            </a:r>
          </a:p>
          <a:p>
            <a:pPr eaLnBrk="1" hangingPunct="1">
              <a:defRPr/>
            </a:pPr>
            <a:r>
              <a:rPr lang="en-US" sz="2400" dirty="0"/>
              <a:t>May aid in alleviating tissue hypoxia.</a:t>
            </a:r>
          </a:p>
          <a:p>
            <a:pPr eaLnBrk="1" hangingPunct="1">
              <a:defRPr/>
            </a:pPr>
            <a:r>
              <a:rPr lang="en-US" sz="2400" dirty="0"/>
              <a:t>Significantly decreases half-life of </a:t>
            </a:r>
            <a:r>
              <a:rPr lang="en-US" sz="2400" dirty="0" smtClean="0"/>
              <a:t>COHb</a:t>
            </a:r>
            <a:r>
              <a:rPr lang="en-US" sz="2400" dirty="0"/>
              <a:t>.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86021" name="Picture 5" descr="2E8AA7E3"/>
          <p:cNvPicPr>
            <a:picLocks noChangeAspect="1" noChangeArrowheads="1"/>
          </p:cNvPicPr>
          <p:nvPr/>
        </p:nvPicPr>
        <p:blipFill>
          <a:blip r:embed="rId3"/>
          <a:srcRect l="28325" t="55792" r="22890" b="16499"/>
          <a:stretch>
            <a:fillRect/>
          </a:stretch>
        </p:blipFill>
        <p:spPr bwMode="auto">
          <a:xfrm>
            <a:off x="4649788" y="1830388"/>
            <a:ext cx="3960812" cy="310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Indications for HBO Therapy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Strongly consider for:</a:t>
            </a:r>
          </a:p>
          <a:p>
            <a:pPr lvl="1" eaLnBrk="1" hangingPunct="1">
              <a:defRPr/>
            </a:pPr>
            <a:r>
              <a:rPr lang="en-US" sz="3200" dirty="0"/>
              <a:t>Altered mental </a:t>
            </a:r>
            <a:r>
              <a:rPr lang="en-US" sz="3200" dirty="0" smtClean="0"/>
              <a:t>status.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 smtClean="0"/>
              <a:t>Coma.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/>
              <a:t>Focal </a:t>
            </a:r>
            <a:r>
              <a:rPr lang="en-US" sz="3200" dirty="0" smtClean="0"/>
              <a:t>neurological deficits.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 smtClean="0"/>
              <a:t>Seizures.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/>
              <a:t>Pregnancy with </a:t>
            </a:r>
            <a:r>
              <a:rPr lang="en-US" sz="3200" dirty="0" smtClean="0"/>
              <a:t>COHb&gt;15%.</a:t>
            </a:r>
            <a:endParaRPr lang="en-US" sz="3200" dirty="0"/>
          </a:p>
          <a:p>
            <a:pPr lvl="1" eaLnBrk="1" hangingPunct="1">
              <a:defRPr/>
            </a:pPr>
            <a:r>
              <a:rPr lang="en-US" sz="3200" dirty="0"/>
              <a:t>History of </a:t>
            </a:r>
            <a:r>
              <a:rPr lang="en-US" sz="3200" dirty="0" smtClean="0"/>
              <a:t>LOC.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Indications for HBO Therapy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Possibly consider for:</a:t>
            </a:r>
          </a:p>
          <a:p>
            <a:pPr lvl="1" eaLnBrk="1" hangingPunct="1">
              <a:defRPr/>
            </a:pPr>
            <a:r>
              <a:rPr lang="en-US" sz="3600" dirty="0"/>
              <a:t>Cardiovascular </a:t>
            </a:r>
            <a:r>
              <a:rPr lang="en-US" sz="3600" dirty="0" smtClean="0"/>
              <a:t>compromise (e.g., </a:t>
            </a:r>
            <a:r>
              <a:rPr lang="en-US" sz="3600" dirty="0"/>
              <a:t>ischemia, dysrhythmias).</a:t>
            </a:r>
          </a:p>
          <a:p>
            <a:pPr lvl="1" eaLnBrk="1" hangingPunct="1">
              <a:defRPr/>
            </a:pPr>
            <a:r>
              <a:rPr lang="en-US" sz="3600" dirty="0"/>
              <a:t>Metabolic </a:t>
            </a:r>
            <a:r>
              <a:rPr lang="en-US" sz="3600" dirty="0" smtClean="0"/>
              <a:t>acidosis.</a:t>
            </a:r>
            <a:endParaRPr lang="en-US" sz="3600" dirty="0"/>
          </a:p>
          <a:p>
            <a:pPr lvl="1" eaLnBrk="1" hangingPunct="1">
              <a:defRPr/>
            </a:pPr>
            <a:r>
              <a:rPr lang="en-US" sz="3600" dirty="0"/>
              <a:t>Extremes of </a:t>
            </a:r>
            <a:r>
              <a:rPr lang="en-US" sz="3600" dirty="0" smtClean="0"/>
              <a:t>age.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forget about the possibility of cyanide poisoning—alone or with CO! </a:t>
            </a:r>
            <a:endParaRPr lang="en-US" dirty="0"/>
          </a:p>
        </p:txBody>
      </p:sp>
      <p:pic>
        <p:nvPicPr>
          <p:cNvPr id="6" name="Picture 6" descr="20060119-patago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2951408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 still common and under diagnosed.</a:t>
            </a:r>
          </a:p>
          <a:p>
            <a:r>
              <a:rPr lang="en-US" dirty="0" smtClean="0"/>
              <a:t>There appears to be a link between acute and chronic CO exposure and long term morbidity and mortality.</a:t>
            </a:r>
          </a:p>
          <a:p>
            <a:r>
              <a:rPr lang="en-US" dirty="0" smtClean="0"/>
              <a:t>Effects of CO on </a:t>
            </a:r>
            <a:r>
              <a:rPr lang="en-US" dirty="0" err="1" smtClean="0"/>
              <a:t>hemeproteins</a:t>
            </a:r>
            <a:r>
              <a:rPr lang="en-US" dirty="0" smtClean="0"/>
              <a:t> and free-radical induction and oxidative stress probable mechanism.</a:t>
            </a:r>
          </a:p>
          <a:p>
            <a:r>
              <a:rPr lang="en-US" dirty="0" smtClean="0"/>
              <a:t>EPs should have a low threshold for screening for CO.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/>
              <a:t>Accidental CO poisoning deaths declining:</a:t>
            </a:r>
          </a:p>
          <a:p>
            <a:pPr lvl="1" eaLnBrk="1" hangingPunct="1">
              <a:defRPr/>
            </a:pPr>
            <a:r>
              <a:rPr lang="en-US" sz="2400" dirty="0"/>
              <a:t>Improved motor vehicle emission policies.</a:t>
            </a:r>
          </a:p>
          <a:p>
            <a:pPr lvl="1" eaLnBrk="1" hangingPunct="1">
              <a:defRPr/>
            </a:pPr>
            <a:r>
              <a:rPr lang="en-US" sz="2400" dirty="0"/>
              <a:t>Use of catalytic converters</a:t>
            </a:r>
            <a:r>
              <a:rPr lang="en-US" sz="2400" dirty="0" smtClean="0"/>
              <a:t>.</a:t>
            </a:r>
          </a:p>
          <a:p>
            <a:pPr lvl="1" eaLnBrk="1" hangingPunct="1">
              <a:defRPr/>
            </a:pPr>
            <a:r>
              <a:rPr lang="en-US" sz="2400" dirty="0" smtClean="0"/>
              <a:t>Home CO detectors.</a:t>
            </a: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800" dirty="0"/>
          </a:p>
        </p:txBody>
      </p:sp>
      <p:pic>
        <p:nvPicPr>
          <p:cNvPr id="21508" name="Picture 2" descr="Exhaust fumes from 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411663" cy="2895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Most accidental deaths are due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House fires.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Automobile exhaust.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Indoor-heating systems.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Stoves and other appliances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Gas-powered electrical generators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Charcoal grills.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Camp stoves.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Water heaters.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Boat exhausts.</a:t>
            </a:r>
          </a:p>
        </p:txBody>
      </p:sp>
      <p:pic>
        <p:nvPicPr>
          <p:cNvPr id="22532" name="Picture 6" descr="dreamstime_210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9988"/>
            <a:ext cx="4038600" cy="2692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Increased accidental CO deaths: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Patient &gt; 65 years of age.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Ethanol intoxication.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Accidental deaths peak in winter: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Use of heating systems.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Closed windows.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23556" name="Picture 5" descr="alcohol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89088"/>
            <a:ext cx="4038600" cy="4394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Significant increase in CO poisoning seen following disasters.</a:t>
            </a:r>
          </a:p>
          <a:p>
            <a:pPr eaLnBrk="1" hangingPunct="1">
              <a:defRPr/>
            </a:pPr>
            <a:r>
              <a:rPr lang="en-US" sz="2800" dirty="0"/>
              <a:t>Primarily relates to loss of utilities and reliance on gasoline-powered generators and use of fuel-powered heaters.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24581" name="Picture 7" descr="hurricane-katrina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Fetal hemoglobin has a much greater affinity for CO than adult hemoglobin.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Pregnant mothers may exhibit mild to moderate symptoms, yet the fetus may have devastating outcomes. 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13314" name="Picture 2" descr="Image:Hemoglobin F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876800"/>
            <a:ext cx="1905000" cy="16248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5605" name="Picture 5" descr="Birth Defects Deliver More Reasons to Quit Smok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271938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 poisoning actually very complex.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 binds to hemoglobin with an affinity ~ 250 times that of oxygen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5844" name="Picture 7" descr="COH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2447925"/>
            <a:ext cx="3352800" cy="2676525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CO also binds to other iron-containing proteins: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Myoglobin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Cytochrome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Neuroglobin</a:t>
            </a: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Binding to myoglobin reduces O</a:t>
            </a:r>
            <a:r>
              <a:rPr lang="en-US" b="1" baseline="-25000" dirty="0"/>
              <a:t>2</a:t>
            </a:r>
            <a:r>
              <a:rPr lang="en-US" b="1" dirty="0"/>
              <a:t> available in the heart: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Ischemia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Dysrhythmias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Cardiac dysfunction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800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COHb </a:t>
            </a:r>
            <a:r>
              <a:rPr lang="en-US" sz="2800" dirty="0"/>
              <a:t>ultimately removed from the circulation and destroyed.</a:t>
            </a:r>
          </a:p>
          <a:p>
            <a:pPr eaLnBrk="1" hangingPunct="1">
              <a:defRPr/>
            </a:pPr>
            <a:r>
              <a:rPr lang="en-US" sz="2800" dirty="0"/>
              <a:t>Half-life:</a:t>
            </a:r>
          </a:p>
          <a:p>
            <a:pPr lvl="1" eaLnBrk="1" hangingPunct="1">
              <a:defRPr/>
            </a:pPr>
            <a:r>
              <a:rPr lang="en-US" sz="2400" dirty="0"/>
              <a:t>Room air: 240-360 minutes</a:t>
            </a:r>
          </a:p>
          <a:p>
            <a:pPr lvl="1" eaLnBrk="1" hangingPunct="1">
              <a:defRPr/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(100%): 80 minutes</a:t>
            </a:r>
          </a:p>
          <a:p>
            <a:pPr lvl="1" eaLnBrk="1" hangingPunct="1">
              <a:defRPr/>
            </a:pPr>
            <a:r>
              <a:rPr lang="en-US" sz="2400" dirty="0"/>
              <a:t>Hyperbaric O</a:t>
            </a:r>
            <a:r>
              <a:rPr lang="en-US" sz="2400" baseline="-25000" dirty="0"/>
              <a:t>2</a:t>
            </a:r>
            <a:r>
              <a:rPr lang="en-US" sz="2400" dirty="0"/>
              <a:t>: 22 minutes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8917" name="Picture 7" descr="DSC0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67000"/>
            <a:ext cx="3654425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4525963"/>
          </a:xfrm>
        </p:spPr>
        <p:txBody>
          <a:bodyPr/>
          <a:lstStyle/>
          <a:p>
            <a:r>
              <a:rPr lang="en-US" dirty="0" smtClean="0"/>
              <a:t>Signs and symptoms of CO poisoning do NOT correlate with </a:t>
            </a:r>
            <a:r>
              <a:rPr lang="en-US" dirty="0" err="1" smtClean="0"/>
              <a:t>COHb</a:t>
            </a:r>
            <a:r>
              <a:rPr lang="en-US" dirty="0" smtClean="0"/>
              <a:t> levels.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pathophysiologic</a:t>
            </a:r>
            <a:r>
              <a:rPr lang="en-US" dirty="0" smtClean="0"/>
              <a:t> processes must be involved.</a:t>
            </a:r>
            <a:endParaRPr lang="en-US" dirty="0"/>
          </a:p>
        </p:txBody>
      </p:sp>
      <p:pic>
        <p:nvPicPr>
          <p:cNvPr id="6" name="Picture 6" descr="dreamstime_522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3352800" cy="2490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Significantly more is known about CO poisoning since Claude Bernard described it in 1857.</a:t>
            </a:r>
          </a:p>
          <a:p>
            <a:pPr lvl="2"/>
            <a:r>
              <a:rPr lang="en-US" sz="1400" dirty="0">
                <a:solidFill>
                  <a:srgbClr val="FFFF00"/>
                </a:solidFill>
                <a:latin typeface="+mn-lt"/>
              </a:rPr>
              <a:t>Bernard C.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Lecons</a:t>
            </a:r>
            <a:r>
              <a:rPr lang="en-US" sz="14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sur</a:t>
            </a:r>
            <a:r>
              <a:rPr lang="en-US" sz="1400" i="1" dirty="0">
                <a:solidFill>
                  <a:srgbClr val="FFFF00"/>
                </a:solidFill>
                <a:latin typeface="+mn-lt"/>
              </a:rPr>
              <a:t> les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Effets</a:t>
            </a:r>
            <a:r>
              <a:rPr lang="en-US" sz="1400" i="1" dirty="0">
                <a:solidFill>
                  <a:srgbClr val="FFFF00"/>
                </a:solidFill>
                <a:latin typeface="+mn-lt"/>
              </a:rPr>
              <a:t> des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Substaces</a:t>
            </a:r>
            <a:r>
              <a:rPr lang="en-US" sz="14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Toxiques</a:t>
            </a:r>
            <a:r>
              <a:rPr lang="en-US" sz="1400" i="1" dirty="0">
                <a:solidFill>
                  <a:srgbClr val="FFFF00"/>
                </a:solidFill>
                <a:latin typeface="+mn-lt"/>
              </a:rPr>
              <a:t> et </a:t>
            </a:r>
            <a:r>
              <a:rPr lang="en-US" sz="1400" i="1" dirty="0" err="1">
                <a:solidFill>
                  <a:srgbClr val="FFFF00"/>
                </a:solidFill>
                <a:latin typeface="+mn-lt"/>
              </a:rPr>
              <a:t>Medicamenteuses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. Paris: J-B </a:t>
            </a:r>
            <a:r>
              <a:rPr lang="en-US" sz="1400" dirty="0" err="1">
                <a:solidFill>
                  <a:srgbClr val="FFFF00"/>
                </a:solidFill>
                <a:latin typeface="+mn-lt"/>
              </a:rPr>
              <a:t>Bailliere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 et </a:t>
            </a:r>
            <a:r>
              <a:rPr lang="en-US" sz="1400" dirty="0" err="1">
                <a:solidFill>
                  <a:srgbClr val="FFFF00"/>
                </a:solidFill>
                <a:latin typeface="+mn-lt"/>
              </a:rPr>
              <a:t>Fils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, 1857</a:t>
            </a:r>
          </a:p>
          <a:p>
            <a:pPr lvl="2"/>
            <a:endParaRPr lang="en-US" dirty="0"/>
          </a:p>
        </p:txBody>
      </p:sp>
      <p:pic>
        <p:nvPicPr>
          <p:cNvPr id="6" name="Picture 8" descr="Claude Bern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824831"/>
            <a:ext cx="3238500" cy="392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191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Nitric oxide (NO):</a:t>
            </a:r>
          </a:p>
          <a:p>
            <a:pPr lvl="1" eaLnBrk="1" hangingPunct="1">
              <a:defRPr/>
            </a:pPr>
            <a:r>
              <a:rPr lang="en-US" sz="2400" dirty="0"/>
              <a:t>Highly-reactive gas that participates in numerous biochemical reactions.</a:t>
            </a:r>
          </a:p>
          <a:p>
            <a:pPr lvl="1" eaLnBrk="1" hangingPunct="1">
              <a:defRPr/>
            </a:pPr>
            <a:r>
              <a:rPr lang="en-US" sz="2400" dirty="0"/>
              <a:t>Oxygen free-radical</a:t>
            </a:r>
          </a:p>
          <a:p>
            <a:pPr lvl="1" eaLnBrk="1" hangingPunct="1">
              <a:defRPr/>
            </a:pPr>
            <a:r>
              <a:rPr lang="en-US" sz="2400" dirty="0"/>
              <a:t>Levels increased with CO exposure.</a:t>
            </a:r>
          </a:p>
          <a:p>
            <a:pPr lvl="1" eaLnBrk="1" hangingPunct="1">
              <a:defRPr/>
            </a:pPr>
            <a:endParaRPr lang="en-US" sz="2400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41989" name="Picture 6" descr="Image:Nitric-oxide-3D-vdW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40386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Nitric Oxide (NO):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Causes cerebral vasodilation: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Syncope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Headache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May lead to oxidative damage to the brain: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Probable cause of syndrome of delayed neurologic sequelae (DNS).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Associated with reperfusion injury.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3031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43013" name="Picture 6" descr="dreamstime_1541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962400" cy="312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pic>
        <p:nvPicPr>
          <p:cNvPr id="4" name="Content Placeholder 3" descr="8 X 10 (3 copies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4525963"/>
          </a:xfrm>
        </p:spPr>
        <p:txBody>
          <a:bodyPr/>
          <a:lstStyle/>
          <a:p>
            <a:r>
              <a:rPr lang="en-US" dirty="0" smtClean="0"/>
              <a:t>15 year (1980-1994) comparison of atmospheric CO levels and mortality in Toronto.</a:t>
            </a:r>
          </a:p>
          <a:p>
            <a:r>
              <a:rPr lang="en-US" dirty="0" smtClean="0"/>
              <a:t>Adjusted for day-of-the week effects, nonparametric smoothed functions of the day of the study, and weather variables.</a:t>
            </a:r>
          </a:p>
        </p:txBody>
      </p:sp>
      <p:pic>
        <p:nvPicPr>
          <p:cNvPr id="119810" name="Picture 2" descr="http://www.globespan.com/tours/singletoronto/toro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254612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62062" y="2267744"/>
            <a:ext cx="66198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Carbon Monoxide (</a:t>
            </a:r>
            <a:r>
              <a:rPr lang="en-US" dirty="0" err="1" smtClean="0">
                <a:solidFill>
                  <a:schemeClr val="bg1"/>
                </a:solidFill>
              </a:rPr>
              <a:t>ppm</a:t>
            </a:r>
            <a:r>
              <a:rPr lang="en-US" dirty="0" smtClean="0">
                <a:solidFill>
                  <a:schemeClr val="bg1"/>
                </a:solidFill>
              </a:rPr>
              <a:t>)—2 day Average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9739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3657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1905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Total Suspended Particulates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“Epidemiological data indicate a potent and pervasive effect of even low ambient CO levels.”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18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334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334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334000"/>
            <a:ext cx="7010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Burkett RT, </a:t>
            </a:r>
            <a:r>
              <a:rPr lang="en-US" dirty="0" err="1" smtClean="0"/>
              <a:t>Cakmak</a:t>
            </a:r>
            <a:r>
              <a:rPr lang="en-US" dirty="0" smtClean="0"/>
              <a:t> S, </a:t>
            </a:r>
            <a:r>
              <a:rPr lang="en-US" dirty="0" err="1" smtClean="0"/>
              <a:t>Raizenne</a:t>
            </a:r>
            <a:r>
              <a:rPr lang="en-US" dirty="0" smtClean="0"/>
              <a:t> ME, et al. The Association between Ambient Carbon Monoxide Levels and Daily Mortality in Toronto, Canada. </a:t>
            </a:r>
            <a:r>
              <a:rPr lang="en-US" i="1" dirty="0" smtClean="0"/>
              <a:t>J Air Waste Mgmt</a:t>
            </a:r>
            <a:r>
              <a:rPr lang="en-US" dirty="0" smtClean="0"/>
              <a:t>. 1998;48:689-700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Swedish study.</a:t>
            </a:r>
          </a:p>
          <a:p>
            <a:r>
              <a:rPr lang="en-US" dirty="0" smtClean="0"/>
              <a:t>Population-based cohort study of 22,444 men between 1974-1984.</a:t>
            </a:r>
          </a:p>
          <a:p>
            <a:r>
              <a:rPr lang="en-US" dirty="0" err="1" smtClean="0"/>
              <a:t>COHb</a:t>
            </a:r>
            <a:r>
              <a:rPr lang="en-US" dirty="0" smtClean="0"/>
              <a:t>% was measured from 6/77 to 1/81 in 8,413 men (ages 34-49 years).</a:t>
            </a:r>
          </a:p>
          <a:p>
            <a:r>
              <a:rPr lang="en-US" dirty="0" smtClean="0"/>
              <a:t>Men with history of MI, cancer and/or stroke were excluded.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analysis:</a:t>
            </a:r>
          </a:p>
          <a:p>
            <a:pPr lvl="1"/>
            <a:r>
              <a:rPr lang="en-US" dirty="0" smtClean="0"/>
              <a:t>Never smokers: 2,893</a:t>
            </a:r>
          </a:p>
          <a:p>
            <a:pPr lvl="2"/>
            <a:r>
              <a:rPr lang="en-US" dirty="0" smtClean="0"/>
              <a:t>Divided into 4 quartiles based upon </a:t>
            </a:r>
            <a:r>
              <a:rPr lang="en-US" dirty="0" err="1" smtClean="0"/>
              <a:t>COHb</a:t>
            </a:r>
            <a:r>
              <a:rPr lang="en-US" dirty="0" smtClean="0"/>
              <a:t>%:</a:t>
            </a:r>
          </a:p>
          <a:p>
            <a:pPr lvl="3"/>
            <a:r>
              <a:rPr lang="en-US" dirty="0" err="1" smtClean="0"/>
              <a:t>COHb</a:t>
            </a:r>
            <a:r>
              <a:rPr lang="en-US" dirty="0" smtClean="0"/>
              <a:t>% = 0.43 (0.13-0.49)  [N= 743 men]</a:t>
            </a:r>
          </a:p>
          <a:p>
            <a:pPr lvl="3"/>
            <a:r>
              <a:rPr lang="en-US" dirty="0" err="1" smtClean="0"/>
              <a:t>COHb</a:t>
            </a:r>
            <a:r>
              <a:rPr lang="en-US" dirty="0" smtClean="0"/>
              <a:t>% = 0.54 (0.50-0.57)  [N= 781 men]</a:t>
            </a:r>
          </a:p>
          <a:p>
            <a:pPr lvl="3"/>
            <a:r>
              <a:rPr lang="en-US" dirty="0" err="1" smtClean="0"/>
              <a:t>COHb</a:t>
            </a:r>
            <a:r>
              <a:rPr lang="en-US" dirty="0" smtClean="0"/>
              <a:t>% = 0.62 (0.58-0.66)  [N= 653 men]</a:t>
            </a:r>
          </a:p>
          <a:p>
            <a:pPr lvl="3"/>
            <a:r>
              <a:rPr lang="en-US" dirty="0" err="1" smtClean="0"/>
              <a:t>COHb</a:t>
            </a:r>
            <a:r>
              <a:rPr lang="en-US" dirty="0" smtClean="0"/>
              <a:t>% = 0.91 (0.67-5.47)  [N= 716 men]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81533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49"/>
                <a:gridCol w="1028612"/>
                <a:gridCol w="1028612"/>
                <a:gridCol w="1009738"/>
                <a:gridCol w="1009738"/>
                <a:gridCol w="1019175"/>
                <a:gridCol w="10191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Event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CVD Deaths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Deaths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Quartile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Quartile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1.20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0.59-2.46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0.80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0.30-2.16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1.01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0.60-1.72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Third Quartile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1.73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0.87-3.46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1.11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0.43-2.88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1.09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0.63-1.87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Fourth Quartile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3.37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1.84-6.18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3.50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1.62-7.27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2.50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1.61-3.90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4191000"/>
            <a:ext cx="731520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RR = Relative Risk is the risk of an event (or of developing a disease) relative to exposure. Relative risk is a ratio of the probability of the event occurring in the exposed group versus the control (non-exposed) group.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Gas</a:t>
            </a:r>
          </a:p>
          <a:p>
            <a:r>
              <a:rPr lang="en-US" dirty="0" smtClean="0"/>
              <a:t>Odorless</a:t>
            </a:r>
          </a:p>
          <a:p>
            <a:r>
              <a:rPr lang="en-US" dirty="0" smtClean="0"/>
              <a:t>Colorless</a:t>
            </a:r>
          </a:p>
          <a:p>
            <a:r>
              <a:rPr lang="en-US" dirty="0" smtClean="0"/>
              <a:t>Tasteless</a:t>
            </a:r>
          </a:p>
          <a:p>
            <a:r>
              <a:rPr lang="en-US" dirty="0" smtClean="0"/>
              <a:t>Relative vapor density = 0.97</a:t>
            </a:r>
          </a:p>
          <a:p>
            <a:r>
              <a:rPr lang="en-US" dirty="0" smtClean="0"/>
              <a:t>Extremely stable</a:t>
            </a:r>
          </a:p>
          <a:p>
            <a:r>
              <a:rPr lang="en-US" dirty="0" smtClean="0"/>
              <a:t>Extremely flammable</a:t>
            </a:r>
            <a:endParaRPr lang="en-US" dirty="0"/>
          </a:p>
        </p:txBody>
      </p:sp>
      <p:pic>
        <p:nvPicPr>
          <p:cNvPr id="5" name="Picture 6" descr="Carbon Monox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038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arbon-monoxide-2D-dimens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b="50246"/>
          <a:stretch>
            <a:fillRect/>
          </a:stretch>
        </p:blipFill>
        <p:spPr bwMode="auto">
          <a:xfrm>
            <a:off x="4648200" y="4343400"/>
            <a:ext cx="4038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“Incidence of CV disease and death in non-smokers was related to </a:t>
            </a:r>
            <a:r>
              <a:rPr lang="en-US" dirty="0" err="1" smtClean="0"/>
              <a:t>COHb</a:t>
            </a:r>
            <a:r>
              <a:rPr lang="en-US" dirty="0" smtClean="0"/>
              <a:t>%. It is suggested that measurements of </a:t>
            </a:r>
            <a:r>
              <a:rPr lang="en-US" dirty="0" err="1" smtClean="0"/>
              <a:t>COHb</a:t>
            </a:r>
            <a:r>
              <a:rPr lang="en-US" dirty="0" smtClean="0"/>
              <a:t>% could be a part of risk assessment in the non-smoking patients considered at risk of cardiac disease.”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Hedblad</a:t>
            </a:r>
            <a:r>
              <a:rPr lang="en-US" dirty="0" smtClean="0"/>
              <a:t> B, </a:t>
            </a:r>
            <a:r>
              <a:rPr lang="en-US" dirty="0" err="1" smtClean="0"/>
              <a:t>Engstr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öm</a:t>
            </a:r>
            <a:r>
              <a:rPr lang="en-US" dirty="0" smtClean="0">
                <a:latin typeface="Verdana"/>
                <a:ea typeface="Verdana"/>
                <a:cs typeface="Verdana"/>
              </a:rPr>
              <a:t>,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Janzon</a:t>
            </a:r>
            <a:r>
              <a:rPr lang="en-US" dirty="0" smtClean="0">
                <a:latin typeface="Verdana"/>
                <a:ea typeface="Verdana"/>
                <a:cs typeface="Verdana"/>
              </a:rPr>
              <a:t> E,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Berglunf</a:t>
            </a:r>
            <a:r>
              <a:rPr lang="en-US" dirty="0" smtClean="0">
                <a:latin typeface="Verdana"/>
                <a:ea typeface="Verdana"/>
                <a:cs typeface="Verdana"/>
              </a:rPr>
              <a:t> G,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Janzon</a:t>
            </a:r>
            <a:r>
              <a:rPr lang="en-US" dirty="0" smtClean="0">
                <a:latin typeface="Verdana"/>
                <a:ea typeface="Verdana"/>
                <a:cs typeface="Verdana"/>
              </a:rPr>
              <a:t> L.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COHb</a:t>
            </a:r>
            <a:r>
              <a:rPr lang="en-US" dirty="0" smtClean="0">
                <a:latin typeface="Verdana"/>
                <a:ea typeface="Verdana"/>
                <a:cs typeface="Verdana"/>
              </a:rPr>
              <a:t>% as a marker of cardiovascular risk in never smokers: Results from a population-based cohort study. </a:t>
            </a:r>
            <a:r>
              <a:rPr lang="en-US" i="1" dirty="0" smtClean="0"/>
              <a:t>Scand J Pub Health. </a:t>
            </a:r>
            <a:r>
              <a:rPr lang="en-US" dirty="0" smtClean="0"/>
              <a:t>2006;34:609-615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Inhaled CO may interrupt myocardial oxidative </a:t>
            </a:r>
            <a:r>
              <a:rPr lang="en-US" dirty="0" err="1" smtClean="0"/>
              <a:t>phosphorylation</a:t>
            </a:r>
            <a:r>
              <a:rPr lang="en-US" dirty="0" smtClean="0"/>
              <a:t> by decreasing the activity of myocardial cytochrome oxidase (</a:t>
            </a:r>
            <a:r>
              <a:rPr lang="en-US" dirty="0" err="1" smtClean="0"/>
              <a:t>CcOX</a:t>
            </a:r>
            <a:r>
              <a:rPr lang="en-US" dirty="0" smtClean="0"/>
              <a:t>), the terminal oxidase in the electron transport chain.</a:t>
            </a:r>
          </a:p>
          <a:p>
            <a:r>
              <a:rPr lang="en-US" dirty="0" smtClean="0"/>
              <a:t>Animal study (mice) exposed to 1,000 </a:t>
            </a:r>
            <a:r>
              <a:rPr lang="en-US" dirty="0" err="1" smtClean="0"/>
              <a:t>ppm</a:t>
            </a:r>
            <a:r>
              <a:rPr lang="en-US" dirty="0" smtClean="0"/>
              <a:t> CO over 3 hours.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Picture 4" descr="Etc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829" r="5376" b="11160"/>
          <a:stretch>
            <a:fillRect/>
          </a:stretch>
        </p:blipFill>
        <p:spPr>
          <a:xfrm>
            <a:off x="1676400" y="1524000"/>
            <a:ext cx="6013048" cy="4972657"/>
          </a:xfrm>
        </p:spPr>
      </p:pic>
      <p:sp>
        <p:nvSpPr>
          <p:cNvPr id="7" name="Bent-Up Arrow 6"/>
          <p:cNvSpPr/>
          <p:nvPr/>
        </p:nvSpPr>
        <p:spPr>
          <a:xfrm rot="10800000">
            <a:off x="5181600" y="1295400"/>
            <a:ext cx="1371600" cy="149352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0800000">
            <a:off x="3429000" y="4114800"/>
            <a:ext cx="1371600" cy="149352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Virtually identical to the effect of cyanide.</a:t>
            </a:r>
            <a:endParaRPr lang="en-US" dirty="0"/>
          </a:p>
        </p:txBody>
      </p:sp>
      <p:pic>
        <p:nvPicPr>
          <p:cNvPr id="6" name="Picture 10" descr="Cyanide-mont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6121" b="53473"/>
          <a:stretch>
            <a:fillRect/>
          </a:stretch>
        </p:blipFill>
        <p:spPr bwMode="auto">
          <a:xfrm>
            <a:off x="4724400" y="2438400"/>
            <a:ext cx="4038600" cy="27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 decreased myocardial </a:t>
            </a:r>
            <a:r>
              <a:rPr lang="en-US" dirty="0" err="1" smtClean="0"/>
              <a:t>CcOX</a:t>
            </a:r>
            <a:r>
              <a:rPr lang="en-US" dirty="0" smtClean="0"/>
              <a:t> activity.</a:t>
            </a:r>
          </a:p>
          <a:p>
            <a:pPr marL="514350" indent="-514350">
              <a:buAutoNum type="arabicPeriod"/>
            </a:pPr>
            <a:r>
              <a:rPr lang="en-US" dirty="0" smtClean="0"/>
              <a:t>CO exposure decreases heme aa</a:t>
            </a:r>
            <a:r>
              <a:rPr lang="en-US" baseline="-25000" dirty="0" smtClean="0"/>
              <a:t>3</a:t>
            </a:r>
            <a:r>
              <a:rPr lang="en-US" dirty="0" smtClean="0"/>
              <a:t> content.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CO decreases steady-state levels of </a:t>
            </a:r>
            <a:r>
              <a:rPr lang="en-US" dirty="0" err="1" smtClean="0"/>
              <a:t>CcOX</a:t>
            </a:r>
            <a:r>
              <a:rPr lang="en-US" dirty="0" smtClean="0"/>
              <a:t> subunit I protein without affecting steady state mRNA levels (increased enzyme destruction).</a:t>
            </a:r>
          </a:p>
          <a:p>
            <a:pPr marL="514350" indent="-514350">
              <a:buAutoNum type="arabicPeriod"/>
            </a:pPr>
            <a:r>
              <a:rPr lang="en-US" dirty="0" smtClean="0"/>
              <a:t>CO exposure (1,000 </a:t>
            </a:r>
            <a:r>
              <a:rPr lang="en-US" dirty="0" err="1" smtClean="0"/>
              <a:t>ppm</a:t>
            </a:r>
            <a:r>
              <a:rPr lang="en-US" dirty="0" smtClean="0"/>
              <a:t>) increases </a:t>
            </a:r>
            <a:r>
              <a:rPr lang="en-US" dirty="0" err="1" smtClean="0"/>
              <a:t>COHb</a:t>
            </a:r>
            <a:r>
              <a:rPr lang="en-US" dirty="0" smtClean="0"/>
              <a:t> levels without causing tissue hypoxia.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</a:t>
            </a:r>
          </a:p>
          <a:p>
            <a:pPr lvl="1"/>
            <a:r>
              <a:rPr lang="en-US" dirty="0" smtClean="0"/>
              <a:t>Increased enzyme destruction due to binding of CO to heme groups.</a:t>
            </a:r>
          </a:p>
          <a:p>
            <a:pPr lvl="1"/>
            <a:r>
              <a:rPr lang="en-US" dirty="0" smtClean="0"/>
              <a:t>Production of reactive oxygen species production, oxidative stress, and subsequent protein destruction.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010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latin typeface="Verdana"/>
                <a:ea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Iheagwara</a:t>
            </a:r>
            <a:r>
              <a:rPr lang="en-US" dirty="0" smtClean="0">
                <a:latin typeface="Verdana"/>
                <a:ea typeface="Verdana"/>
                <a:cs typeface="Verdana"/>
              </a:rPr>
              <a:t> KN, Thom SR,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Deutschman</a:t>
            </a:r>
            <a:r>
              <a:rPr lang="en-US" dirty="0" smtClean="0">
                <a:latin typeface="Verdana"/>
                <a:ea typeface="Verdana"/>
                <a:cs typeface="Verdana"/>
              </a:rPr>
              <a:t> CS, Levy RJ. Myocardial cytochrome oxidase activity is decreased following carbon monoxide exposure.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Biochem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Biophys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Acta</a:t>
            </a:r>
            <a:r>
              <a:rPr lang="en-US" dirty="0" smtClean="0">
                <a:latin typeface="Verdana"/>
                <a:ea typeface="Verdana"/>
                <a:cs typeface="Verdana"/>
              </a:rPr>
              <a:t>. 2007;1772:1112-1116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Ex Vivo</a:t>
            </a:r>
            <a:r>
              <a:rPr lang="en-US" sz="2800" dirty="0" smtClean="0"/>
              <a:t> </a:t>
            </a:r>
            <a:r>
              <a:rPr lang="en-US" sz="2800" dirty="0" err="1" smtClean="0"/>
              <a:t>murine</a:t>
            </a:r>
            <a:r>
              <a:rPr lang="en-US" sz="2800" dirty="0" smtClean="0"/>
              <a:t> model.</a:t>
            </a:r>
          </a:p>
          <a:p>
            <a:r>
              <a:rPr lang="en-US" sz="2800" dirty="0" smtClean="0"/>
              <a:t>Grouping:</a:t>
            </a:r>
          </a:p>
          <a:p>
            <a:pPr lvl="1"/>
            <a:r>
              <a:rPr lang="en-US" sz="2400" dirty="0" smtClean="0"/>
              <a:t>100% O2 + KHH (Control Group)</a:t>
            </a:r>
          </a:p>
          <a:p>
            <a:pPr lvl="1"/>
            <a:r>
              <a:rPr lang="en-US" sz="2400" dirty="0" smtClean="0"/>
              <a:t>70% O2 + 30% N2 + KHH (N2 Control Group)</a:t>
            </a:r>
          </a:p>
          <a:p>
            <a:pPr lvl="1"/>
            <a:r>
              <a:rPr lang="en-US" sz="2400" dirty="0" smtClean="0"/>
              <a:t>70% O2 + 30% CO + KHH (CO Group)</a:t>
            </a:r>
          </a:p>
          <a:p>
            <a:r>
              <a:rPr lang="en-US" sz="2800" dirty="0" smtClean="0"/>
              <a:t>Parameters:</a:t>
            </a:r>
          </a:p>
          <a:p>
            <a:pPr lvl="1"/>
            <a:r>
              <a:rPr lang="en-US" sz="2400" dirty="0" err="1" smtClean="0"/>
              <a:t>LVEsP</a:t>
            </a:r>
            <a:endParaRPr lang="en-US" sz="2400" dirty="0" smtClean="0"/>
          </a:p>
          <a:p>
            <a:pPr lvl="1"/>
            <a:r>
              <a:rPr lang="en-US" sz="2400" dirty="0" err="1" smtClean="0"/>
              <a:t>LVEdP</a:t>
            </a:r>
            <a:endParaRPr lang="en-US" sz="2400" dirty="0" smtClean="0"/>
          </a:p>
          <a:p>
            <a:pPr lvl="1"/>
            <a:r>
              <a:rPr lang="en-US" sz="2400" dirty="0" smtClean="0"/>
              <a:t>Coronary Perfusion Pressure</a:t>
            </a:r>
          </a:p>
          <a:p>
            <a:pPr lvl="1">
              <a:buNone/>
            </a:pPr>
            <a:r>
              <a:rPr lang="en-US" sz="2400" dirty="0" smtClean="0"/>
              <a:t>* - KHH is a buffer solution used as a </a:t>
            </a:r>
            <a:r>
              <a:rPr lang="en-US" sz="2400" dirty="0" err="1" smtClean="0"/>
              <a:t>perfusate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7010400" cy="5153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</a:p>
          <a:p>
            <a:pPr lvl="1"/>
            <a:r>
              <a:rPr lang="en-US" dirty="0" err="1" smtClean="0"/>
              <a:t>COHb</a:t>
            </a:r>
            <a:r>
              <a:rPr lang="en-US" dirty="0" smtClean="0"/>
              <a:t> not a factor (not in </a:t>
            </a:r>
            <a:r>
              <a:rPr lang="en-US" dirty="0" err="1" smtClean="0"/>
              <a:t>perfusate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Binding of CO to myoglobin, cytochrome oxidase, and other intracellular enzyme systems is the most likely explanation.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010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Suner</a:t>
            </a:r>
            <a:r>
              <a:rPr lang="en-US" dirty="0" smtClean="0"/>
              <a:t> S, Jay S. Carbon monoxide has direct toxicity on the myocardium distinct from effects of hypoxia in an ex vivo rat heart model. </a:t>
            </a:r>
            <a:r>
              <a:rPr lang="en-US" i="1" dirty="0" err="1" smtClean="0"/>
              <a:t>Acad</a:t>
            </a:r>
            <a:r>
              <a:rPr lang="en-US" i="1" dirty="0" smtClean="0"/>
              <a:t> </a:t>
            </a:r>
            <a:r>
              <a:rPr lang="en-US" i="1" dirty="0" err="1" smtClean="0"/>
              <a:t>Emerg</a:t>
            </a:r>
            <a:r>
              <a:rPr lang="en-US" i="1" dirty="0" smtClean="0"/>
              <a:t> Med</a:t>
            </a:r>
            <a:r>
              <a:rPr lang="en-US" dirty="0" smtClean="0"/>
              <a:t>. 2008;15:59-65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838200" y="2133600"/>
          <a:ext cx="5181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Chemical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Molar Mass</a:t>
                      </a:r>
                    </a:p>
                    <a:p>
                      <a:pPr algn="ctr"/>
                      <a:r>
                        <a:rPr lang="en-US" dirty="0" smtClean="0"/>
                        <a:t>(g/mol)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Solubility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28.01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30.01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27.03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 Miscible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6" descr="Carbon Monox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57400"/>
            <a:ext cx="1752600" cy="138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yanide-montage"/>
          <p:cNvPicPr>
            <a:picLocks noChangeAspect="1" noChangeArrowheads="1"/>
          </p:cNvPicPr>
          <p:nvPr/>
        </p:nvPicPr>
        <p:blipFill>
          <a:blip r:embed="rId4" cstate="print"/>
          <a:srcRect l="6027" t="16836" r="6027" b="54542"/>
          <a:stretch>
            <a:fillRect/>
          </a:stretch>
        </p:blipFill>
        <p:spPr bwMode="auto">
          <a:xfrm>
            <a:off x="6477000" y="34290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  <p:pic>
        <p:nvPicPr>
          <p:cNvPr id="9" name="Content Placeholder 11" descr="Nitric-oxide-3D-vd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7001" y="47244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42672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 and NO are known second messengers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CO, NO and CN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bind to heme and competitively inhibit </a:t>
            </a:r>
            <a:r>
              <a:rPr lang="en-US" dirty="0" err="1" smtClean="0">
                <a:solidFill>
                  <a:schemeClr val="bg1"/>
                </a:solidFill>
              </a:rPr>
              <a:t>CcOX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NO targets intracellular heme.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NO impairs heme synthesis and enhances heme destruction by increasing heme </a:t>
            </a:r>
            <a:r>
              <a:rPr lang="en-US" dirty="0" err="1" smtClean="0">
                <a:solidFill>
                  <a:schemeClr val="bg1"/>
                </a:solidFill>
              </a:rPr>
              <a:t>oxygenase</a:t>
            </a:r>
            <a:r>
              <a:rPr lang="en-US" dirty="0" smtClean="0">
                <a:solidFill>
                  <a:schemeClr val="bg1"/>
                </a:solidFill>
              </a:rPr>
              <a:t> activity.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Sources of </a:t>
            </a:r>
            <a:r>
              <a:rPr lang="en-US"/>
              <a:t>Carbon </a:t>
            </a:r>
            <a:r>
              <a:rPr lang="en-US" smtClean="0"/>
              <a:t>Monoxide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Endogenous</a:t>
            </a:r>
          </a:p>
          <a:p>
            <a:pPr eaLnBrk="1" hangingPunct="1">
              <a:defRPr/>
            </a:pPr>
            <a:r>
              <a:rPr lang="en-US" sz="2800" dirty="0"/>
              <a:t>Exogenous</a:t>
            </a:r>
          </a:p>
          <a:p>
            <a:pPr eaLnBrk="1" hangingPunct="1">
              <a:defRPr/>
            </a:pPr>
            <a:r>
              <a:rPr lang="en-US" sz="2800" dirty="0"/>
              <a:t>Methylene chloride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5365" name="Picture 9" descr="1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000375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Free radical (reactive oxygen species):</a:t>
            </a:r>
          </a:p>
          <a:p>
            <a:pPr lvl="1"/>
            <a:r>
              <a:rPr lang="en-US" sz="2400" dirty="0" smtClean="0"/>
              <a:t>Highly-reactive atom, molecule or molecular fragment with a free or unpaired electron. </a:t>
            </a:r>
          </a:p>
          <a:p>
            <a:pPr lvl="1"/>
            <a:r>
              <a:rPr lang="en-US" sz="2400" dirty="0" smtClean="0"/>
              <a:t>Produced in various ways such as normal metabolic processes, ultraviolet radiation from the sun, and nuclear radiation.</a:t>
            </a:r>
          </a:p>
          <a:p>
            <a:pPr lvl="1"/>
            <a:r>
              <a:rPr lang="en-US" sz="2400" dirty="0" smtClean="0"/>
              <a:t>Free radicals have been implicated in aging, cancer, cardiovascular disease and other kinds of damage to the body.</a:t>
            </a:r>
          </a:p>
          <a:p>
            <a:pPr lvl="1"/>
            <a:r>
              <a:rPr lang="en-US" sz="2400" dirty="0" smtClean="0"/>
              <a:t>Every cell in the body suffers approximately 10,000 free radical hits a day.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Free radicals:</a:t>
            </a:r>
          </a:p>
          <a:p>
            <a:pPr lvl="1"/>
            <a:r>
              <a:rPr lang="en-US" dirty="0" smtClean="0"/>
              <a:t>Most clinically-significant free radicals in medicine are:</a:t>
            </a:r>
          </a:p>
          <a:p>
            <a:pPr lvl="2"/>
            <a:r>
              <a:rPr lang="en-US" dirty="0" smtClean="0"/>
              <a:t>Superoxide free radical (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sym typeface="Symbol"/>
              </a:rPr>
              <a:t>Hydrogen peroxide (H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/>
              <a:t>Hydroxyl free radical (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OH)</a:t>
            </a:r>
            <a:endParaRPr lang="en-US" dirty="0" smtClean="0"/>
          </a:p>
          <a:p>
            <a:pPr lvl="2"/>
            <a:r>
              <a:rPr lang="en-US" dirty="0" smtClean="0"/>
              <a:t>Nitric oxide (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NO) </a:t>
            </a:r>
          </a:p>
          <a:p>
            <a:pPr lvl="2"/>
            <a:r>
              <a:rPr lang="en-US" dirty="0" smtClean="0">
                <a:sym typeface="Symbol"/>
              </a:rPr>
              <a:t>Singlet oxygen (</a:t>
            </a:r>
            <a:r>
              <a:rPr lang="en-US" baseline="30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sym typeface="Symbol"/>
              </a:rPr>
              <a:t>Ozone (O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Various enzyme systems are available to remove free radicals:</a:t>
            </a:r>
          </a:p>
          <a:p>
            <a:pPr lvl="1"/>
            <a:r>
              <a:rPr lang="en-US" dirty="0" smtClean="0"/>
              <a:t>Superoxide dismutase</a:t>
            </a:r>
          </a:p>
          <a:p>
            <a:pPr lvl="1"/>
            <a:endParaRPr lang="en-US" dirty="0"/>
          </a:p>
        </p:txBody>
      </p:sp>
      <p:pic>
        <p:nvPicPr>
          <p:cNvPr id="1030" name="Picture 6" descr="Image:Antioxidant pathway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0"/>
            <a:ext cx="8229600" cy="172269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Nitric oxide:</a:t>
            </a:r>
          </a:p>
          <a:p>
            <a:pPr lvl="1"/>
            <a:r>
              <a:rPr lang="en-US" sz="2400" dirty="0" smtClean="0"/>
              <a:t>Originally called endothelium-derived relaxing factor.</a:t>
            </a:r>
          </a:p>
          <a:p>
            <a:pPr lvl="1"/>
            <a:r>
              <a:rPr lang="en-US" sz="2400" dirty="0" smtClean="0"/>
              <a:t>Biological messenger</a:t>
            </a:r>
          </a:p>
          <a:p>
            <a:pPr lvl="2"/>
            <a:r>
              <a:rPr lang="en-US" sz="2000" dirty="0" smtClean="0"/>
              <a:t>Vasodilation</a:t>
            </a:r>
          </a:p>
          <a:p>
            <a:pPr lvl="2"/>
            <a:r>
              <a:rPr lang="en-US" sz="2000" dirty="0" smtClean="0"/>
              <a:t>Neurotransmission</a:t>
            </a:r>
          </a:p>
          <a:p>
            <a:pPr lvl="2"/>
            <a:r>
              <a:rPr lang="en-US" sz="2000" dirty="0" smtClean="0"/>
              <a:t>Penile erections</a:t>
            </a:r>
          </a:p>
          <a:p>
            <a:pPr lvl="1"/>
            <a:r>
              <a:rPr lang="en-US" sz="2400" dirty="0" smtClean="0"/>
              <a:t>Free radical:</a:t>
            </a:r>
          </a:p>
          <a:p>
            <a:pPr lvl="2"/>
            <a:r>
              <a:rPr lang="en-US" sz="2000" dirty="0" smtClean="0"/>
              <a:t>Not overly reactive</a:t>
            </a:r>
            <a:endParaRPr lang="en-US" sz="2800" baseline="30000" dirty="0" smtClean="0">
              <a:sym typeface="Symbol"/>
            </a:endParaRP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Reactions of NO:</a:t>
            </a:r>
          </a:p>
          <a:p>
            <a:pPr>
              <a:buNone/>
            </a:pPr>
            <a:r>
              <a:rPr lang="en-US" dirty="0" smtClean="0"/>
              <a:t>		NO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+ 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			ONOO</a:t>
            </a:r>
            <a:r>
              <a:rPr lang="en-US" baseline="30000" dirty="0" smtClean="0">
                <a:sym typeface="Symbol"/>
              </a:rPr>
              <a:t>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NO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+ 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OH 			NHO</a:t>
            </a:r>
            <a:r>
              <a:rPr lang="en-US" baseline="-25000" dirty="0" smtClean="0">
                <a:sym typeface="Symbol"/>
              </a:rPr>
              <a:t>2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	</a:t>
            </a:r>
            <a:r>
              <a:rPr lang="en-US" dirty="0" smtClean="0"/>
              <a:t>NO</a:t>
            </a:r>
            <a:r>
              <a:rPr lang="en-US" baseline="30000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+ HbO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			MetHb + O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2286000"/>
            <a:ext cx="167640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3505200"/>
            <a:ext cx="175260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1400" y="4648200"/>
            <a:ext cx="175260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514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Nitric Oxide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657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Nitric Oxide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76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Nitric Oxide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4876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Oxyhemoglobin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876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Methemoglobin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2514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Superoxide ion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657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Hydroxyl  radical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733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Nitrous Acid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2514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Peroxynitrite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Heme-containing enzymes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Transcription Factors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219200"/>
            <a:ext cx="385298" cy="4495800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LOW NO CONCENTRATION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1219200"/>
            <a:ext cx="385298" cy="4495800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HIGH NO CONCENTRATION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Oxidative stress</a:t>
            </a:r>
          </a:p>
          <a:p>
            <a:pPr lvl="1"/>
            <a:r>
              <a:rPr lang="en-US" dirty="0" smtClean="0"/>
              <a:t>Damage from free radicals results from oxidation and free radical attack on living tissues.</a:t>
            </a:r>
          </a:p>
          <a:p>
            <a:pPr lvl="1"/>
            <a:r>
              <a:rPr lang="en-US" dirty="0" smtClean="0"/>
              <a:t>Associated with aging:</a:t>
            </a:r>
          </a:p>
          <a:p>
            <a:pPr lvl="2"/>
            <a:r>
              <a:rPr lang="en-US" dirty="0" smtClean="0"/>
              <a:t>Cardiovascular disease (</a:t>
            </a:r>
            <a:r>
              <a:rPr lang="en-US" dirty="0" err="1" smtClean="0"/>
              <a:t>atherogenesis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Alzheimer’s disease</a:t>
            </a:r>
          </a:p>
          <a:p>
            <a:pPr lvl="2"/>
            <a:r>
              <a:rPr lang="en-US" dirty="0" smtClean="0"/>
              <a:t>Parkinson’s disease</a:t>
            </a:r>
          </a:p>
          <a:p>
            <a:pPr lvl="2"/>
            <a:r>
              <a:rPr lang="en-US" dirty="0" smtClean="0"/>
              <a:t>Diabetes</a:t>
            </a:r>
          </a:p>
          <a:p>
            <a:pPr lvl="2"/>
            <a:r>
              <a:rPr lang="en-US" dirty="0" smtClean="0"/>
              <a:t>Motor neuron disease</a:t>
            </a:r>
            <a:br>
              <a:rPr lang="en-US" dirty="0" smtClean="0"/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 is actually a two-edged sword.</a:t>
            </a:r>
          </a:p>
          <a:p>
            <a:r>
              <a:rPr lang="en-US" dirty="0" smtClean="0"/>
              <a:t>It possesses some protective effects in some situations.</a:t>
            </a:r>
          </a:p>
          <a:p>
            <a:r>
              <a:rPr lang="en-US" dirty="0" smtClean="0"/>
              <a:t>It possesses some harmful effects in other situations.</a:t>
            </a:r>
            <a:endParaRPr lang="en-US" dirty="0"/>
          </a:p>
        </p:txBody>
      </p:sp>
      <p:pic>
        <p:nvPicPr>
          <p:cNvPr id="7" name="Content Placeholder 6" descr="TexasEMS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981200"/>
            <a:ext cx="3429000" cy="2571750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Mannaioni</a:t>
            </a:r>
            <a:r>
              <a:rPr lang="en-US" dirty="0" smtClean="0"/>
              <a:t> PF, </a:t>
            </a:r>
            <a:r>
              <a:rPr lang="en-US" dirty="0" err="1" smtClean="0"/>
              <a:t>Vannacci</a:t>
            </a:r>
            <a:r>
              <a:rPr lang="en-US" dirty="0" smtClean="0"/>
              <a:t> A, </a:t>
            </a:r>
            <a:r>
              <a:rPr lang="en-US" dirty="0" err="1" smtClean="0"/>
              <a:t>Masini</a:t>
            </a:r>
            <a:r>
              <a:rPr lang="en-US" dirty="0" smtClean="0"/>
              <a:t> E. “Carbon monoxide: the bad and the good side of the coin, from neuronal death to anti-inflammatory activity.</a:t>
            </a:r>
            <a:r>
              <a:rPr lang="en-US" dirty="0" smtClean="0">
                <a:latin typeface="Verdana"/>
                <a:ea typeface="Verdana"/>
                <a:cs typeface="Verdana"/>
              </a:rPr>
              <a:t>”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Inflamm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Res.</a:t>
            </a:r>
            <a:r>
              <a:rPr lang="en-US" dirty="0" smtClean="0">
                <a:latin typeface="Verdana"/>
                <a:ea typeface="Verdana"/>
                <a:cs typeface="Verdana"/>
              </a:rPr>
              <a:t> 2005;55:261-273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 exposure can cause:</a:t>
            </a:r>
          </a:p>
          <a:p>
            <a:pPr lvl="1"/>
            <a:r>
              <a:rPr lang="en-US" dirty="0" smtClean="0"/>
              <a:t>Increased NO levels</a:t>
            </a:r>
          </a:p>
          <a:p>
            <a:pPr lvl="1"/>
            <a:r>
              <a:rPr lang="en-US" dirty="0" smtClean="0"/>
              <a:t>Increased superoxide levels</a:t>
            </a:r>
          </a:p>
          <a:p>
            <a:pPr lvl="1"/>
            <a:r>
              <a:rPr lang="en-US" dirty="0" smtClean="0"/>
              <a:t>These can combine to form the highly toxic </a:t>
            </a:r>
            <a:r>
              <a:rPr lang="en-US" dirty="0" err="1" smtClean="0"/>
              <a:t>peroxynitrite</a:t>
            </a:r>
            <a:r>
              <a:rPr lang="en-US" dirty="0" smtClean="0"/>
              <a:t>.</a:t>
            </a:r>
          </a:p>
          <a:p>
            <a:pPr lvl="1"/>
            <a:r>
              <a:rPr lang="en-US" smtClean="0"/>
              <a:t>Effect </a:t>
            </a:r>
            <a:r>
              <a:rPr lang="en-US" dirty="0" smtClean="0"/>
              <a:t>of free radicals is primarily on the vasculature.</a:t>
            </a:r>
          </a:p>
          <a:p>
            <a:pPr lvl="1"/>
            <a:r>
              <a:rPr lang="en-US" dirty="0" smtClean="0"/>
              <a:t>May cause hemorrhagic necrosis.</a:t>
            </a:r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Ischiropoulos</a:t>
            </a:r>
            <a:r>
              <a:rPr lang="en-US" dirty="0" smtClean="0"/>
              <a:t> H, et al.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“Nitric oxide production and </a:t>
            </a:r>
            <a:r>
              <a:rPr lang="en-US" dirty="0" err="1" smtClean="0">
                <a:latin typeface="Verdana"/>
                <a:ea typeface="Verdana"/>
                <a:cs typeface="Verdana"/>
              </a:rPr>
              <a:t>perivascular</a:t>
            </a:r>
            <a:r>
              <a:rPr lang="en-US" dirty="0" smtClean="0">
                <a:latin typeface="Verdana"/>
                <a:ea typeface="Verdana"/>
                <a:cs typeface="Verdana"/>
              </a:rPr>
              <a:t> tyrosine nitration in brain after carbon monoxide poisoning in the rat.”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J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Clin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Invest. </a:t>
            </a:r>
            <a:r>
              <a:rPr lang="en-US" dirty="0" smtClean="0">
                <a:latin typeface="Verdana"/>
                <a:ea typeface="Verdana"/>
                <a:cs typeface="Verdana"/>
              </a:rPr>
              <a:t>1996;97:2260-2267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 exposure can cause:</a:t>
            </a:r>
          </a:p>
          <a:p>
            <a:pPr lvl="1"/>
            <a:r>
              <a:rPr lang="en-US" dirty="0" smtClean="0"/>
              <a:t>Increased hydroxyl radicals noted during both the hypoxic and </a:t>
            </a:r>
            <a:r>
              <a:rPr lang="en-US" dirty="0" err="1" smtClean="0"/>
              <a:t>reoxygenation</a:t>
            </a:r>
            <a:r>
              <a:rPr lang="en-US" dirty="0" smtClean="0"/>
              <a:t> stage.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Zang</a:t>
            </a:r>
            <a:r>
              <a:rPr lang="en-US" dirty="0" smtClean="0"/>
              <a:t> J, </a:t>
            </a:r>
            <a:r>
              <a:rPr lang="en-US" dirty="0" err="1" smtClean="0"/>
              <a:t>Piantadosi</a:t>
            </a:r>
            <a:r>
              <a:rPr lang="en-US" dirty="0" smtClean="0"/>
              <a:t> CA. “Mitochondrial oxidative stress after carbon monoxide hypoxia </a:t>
            </a:r>
            <a:r>
              <a:rPr lang="en-US" dirty="0" smtClean="0">
                <a:latin typeface="Verdana"/>
                <a:ea typeface="Verdana"/>
                <a:cs typeface="Verdana"/>
              </a:rPr>
              <a:t>in the rat brain.”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J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Clin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Invest. </a:t>
            </a:r>
            <a:r>
              <a:rPr lang="en-US" dirty="0" smtClean="0">
                <a:latin typeface="Verdana"/>
                <a:ea typeface="Verdana"/>
                <a:cs typeface="Verdana"/>
              </a:rPr>
              <a:t>1992;90:1193-1199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eme_deg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191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Sources of Carbon Monoxide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343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Endogenous:</a:t>
            </a:r>
          </a:p>
          <a:p>
            <a:pPr lvl="1" eaLnBrk="1" hangingPunct="1">
              <a:defRPr/>
            </a:pPr>
            <a:r>
              <a:rPr lang="en-US" dirty="0"/>
              <a:t>Normal heme </a:t>
            </a:r>
            <a:r>
              <a:rPr lang="en-US" dirty="0" smtClean="0"/>
              <a:t>catabolism:</a:t>
            </a:r>
          </a:p>
          <a:p>
            <a:pPr lvl="2">
              <a:defRPr/>
            </a:pPr>
            <a:r>
              <a:rPr lang="en-US" dirty="0" smtClean="0"/>
              <a:t>Only </a:t>
            </a:r>
            <a:r>
              <a:rPr lang="en-US" dirty="0"/>
              <a:t>biochemical reaction in the body known to produce CO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Levels increased in:</a:t>
            </a:r>
          </a:p>
          <a:p>
            <a:pPr lvl="2" eaLnBrk="1" hangingPunct="1">
              <a:defRPr/>
            </a:pPr>
            <a:r>
              <a:rPr lang="en-US" dirty="0" smtClean="0"/>
              <a:t>Hemolytic </a:t>
            </a:r>
            <a:r>
              <a:rPr lang="en-US" dirty="0"/>
              <a:t>anemia.</a:t>
            </a:r>
          </a:p>
          <a:p>
            <a:pPr lvl="2" eaLnBrk="1" hangingPunct="1">
              <a:defRPr/>
            </a:pPr>
            <a:r>
              <a:rPr lang="en-US" dirty="0"/>
              <a:t>Sepsis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 descr="CO Free Radical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29581"/>
            <a:ext cx="5638800" cy="42291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Ill Effects:</a:t>
            </a:r>
          </a:p>
          <a:p>
            <a:pPr lvl="1"/>
            <a:r>
              <a:rPr lang="en-US" dirty="0" smtClean="0"/>
              <a:t>CO causes hypoxia due to:</a:t>
            </a:r>
          </a:p>
          <a:p>
            <a:pPr lvl="2"/>
            <a:r>
              <a:rPr lang="en-US" dirty="0" smtClean="0"/>
              <a:t>The direct effect on hemoglobin</a:t>
            </a:r>
          </a:p>
          <a:p>
            <a:pPr lvl="2"/>
            <a:r>
              <a:rPr lang="en-US" dirty="0" smtClean="0"/>
              <a:t>Impaired perfusion from cardiac dysfunction.</a:t>
            </a:r>
          </a:p>
          <a:p>
            <a:pPr lvl="1"/>
            <a:r>
              <a:rPr lang="en-US" dirty="0" smtClean="0"/>
              <a:t>CO impairs mitochondrial electron transport because CO binds to </a:t>
            </a:r>
            <a:r>
              <a:rPr lang="en-US" dirty="0" err="1" smtClean="0"/>
              <a:t>CcOX</a:t>
            </a:r>
            <a:r>
              <a:rPr lang="en-US" dirty="0" smtClean="0"/>
              <a:t> (at higher </a:t>
            </a:r>
            <a:r>
              <a:rPr lang="en-US" dirty="0" err="1" smtClean="0"/>
              <a:t>COHb</a:t>
            </a:r>
            <a:r>
              <a:rPr lang="en-US" dirty="0" smtClean="0"/>
              <a:t> levels).</a:t>
            </a:r>
          </a:p>
          <a:p>
            <a:pPr lvl="1"/>
            <a:r>
              <a:rPr lang="en-US" dirty="0" smtClean="0"/>
              <a:t>Impairs brain ATP synthesis.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Thom SR, </a:t>
            </a:r>
            <a:r>
              <a:rPr lang="en-US" dirty="0" err="1" smtClean="0"/>
              <a:t>Bhopale</a:t>
            </a:r>
            <a:r>
              <a:rPr lang="en-US" dirty="0" smtClean="0"/>
              <a:t> VM, Han S-T, Clark JM, Hardy KR. “Intravascular Neutrophil Activation Due to Carbon Monoxide Poisoning.</a:t>
            </a:r>
            <a:r>
              <a:rPr lang="en-US" dirty="0" smtClean="0">
                <a:latin typeface="Verdana"/>
                <a:ea typeface="Verdana"/>
                <a:cs typeface="Verdana"/>
              </a:rPr>
              <a:t>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Am J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Respir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Crit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Care Med.</a:t>
            </a:r>
            <a:r>
              <a:rPr lang="en-US" dirty="0" smtClean="0">
                <a:latin typeface="Verdana"/>
                <a:ea typeface="Verdana"/>
                <a:cs typeface="Verdana"/>
              </a:rPr>
              <a:t> 2006;174:1239-1248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Thom SR, </a:t>
            </a:r>
            <a:r>
              <a:rPr lang="en-US" dirty="0" err="1" smtClean="0"/>
              <a:t>Bhopale</a:t>
            </a:r>
            <a:r>
              <a:rPr lang="en-US" dirty="0" smtClean="0"/>
              <a:t> VM, Han S-T, Clark JM, Hardy KR. “Intravascular Neutrophil Activation Due to Carbon Monoxide Poisoning.</a:t>
            </a:r>
            <a:r>
              <a:rPr lang="en-US" dirty="0" smtClean="0">
                <a:latin typeface="Verdana"/>
                <a:ea typeface="Verdana"/>
                <a:cs typeface="Verdana"/>
              </a:rPr>
              <a:t>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Am J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Respir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Crit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Care Med.</a:t>
            </a:r>
            <a:r>
              <a:rPr lang="en-US" dirty="0" smtClean="0">
                <a:latin typeface="Verdana"/>
                <a:ea typeface="Verdana"/>
                <a:cs typeface="Verdana"/>
              </a:rPr>
              <a:t> 2006;174:1239-1248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4317606" cy="4964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6" name="TextBox 5"/>
          <p:cNvSpPr txBox="1"/>
          <p:nvPr/>
        </p:nvSpPr>
        <p:spPr>
          <a:xfrm>
            <a:off x="5486400" y="609600"/>
            <a:ext cx="33528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CO binds to  platelet </a:t>
            </a:r>
            <a:r>
              <a:rPr lang="en-US" sz="1200" dirty="0" err="1" smtClean="0"/>
              <a:t>hemoproteins</a:t>
            </a:r>
            <a:r>
              <a:rPr lang="en-US" sz="1200" dirty="0" smtClean="0"/>
              <a:t> and  increases NO efflux.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Platelet-derived NO reacts with neutrophil-derived superoxide which activates platelets and causes platelet-neutrophil aggregates.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Reactive products and adhesion molecules promote firm aggregation and stimulate </a:t>
            </a:r>
            <a:r>
              <a:rPr lang="en-US" sz="1200" dirty="0" err="1" smtClean="0"/>
              <a:t>degranulation</a:t>
            </a:r>
            <a:r>
              <a:rPr lang="en-US" sz="1200" dirty="0" smtClean="0"/>
              <a:t> of neutrophils.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Endothelial cells </a:t>
            </a:r>
            <a:r>
              <a:rPr lang="en-US" sz="1200" dirty="0" err="1" smtClean="0"/>
              <a:t>acitaved</a:t>
            </a:r>
            <a:r>
              <a:rPr lang="en-US" sz="1200" dirty="0" smtClean="0"/>
              <a:t> by </a:t>
            </a:r>
            <a:r>
              <a:rPr lang="en-US" sz="1200" dirty="0" err="1" smtClean="0"/>
              <a:t>myeloperoxidase</a:t>
            </a:r>
            <a:r>
              <a:rPr lang="en-US" sz="1200" dirty="0" smtClean="0"/>
              <a:t> facilitating firm neutrophil adhesion and further </a:t>
            </a:r>
            <a:r>
              <a:rPr lang="en-US" sz="1200" dirty="0" err="1" smtClean="0"/>
              <a:t>degranulation</a:t>
            </a:r>
            <a:r>
              <a:rPr lang="en-US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Reactive oxygen species (ROS) initiate lipid </a:t>
            </a:r>
            <a:r>
              <a:rPr lang="en-US" sz="1200" dirty="0" err="1" smtClean="0"/>
              <a:t>peroxidation</a:t>
            </a:r>
            <a:r>
              <a:rPr lang="en-US" sz="1200" dirty="0" smtClean="0"/>
              <a:t> and adducts interact with brain myelin basic protein. The altered myelin basic protein triggers an adaptive immunologic response that causes neurologic dysfunction.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Ill Effects:</a:t>
            </a:r>
          </a:p>
          <a:p>
            <a:pPr lvl="1"/>
            <a:r>
              <a:rPr lang="en-US" dirty="0" smtClean="0"/>
              <a:t>Increased mitochondrial production of free radicals.</a:t>
            </a:r>
          </a:p>
          <a:p>
            <a:pPr lvl="1"/>
            <a:r>
              <a:rPr lang="en-US" dirty="0" smtClean="0"/>
              <a:t>Although energy production and mitochondrial function may be restored after </a:t>
            </a:r>
            <a:r>
              <a:rPr lang="en-US" dirty="0" err="1" smtClean="0"/>
              <a:t>COHb</a:t>
            </a:r>
            <a:r>
              <a:rPr lang="en-US" dirty="0" smtClean="0"/>
              <a:t> levels fall, neuronal cell death (apoptosis) can still occur.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Thom SR, </a:t>
            </a:r>
            <a:r>
              <a:rPr lang="en-US" dirty="0" err="1" smtClean="0"/>
              <a:t>Bhopale</a:t>
            </a:r>
            <a:r>
              <a:rPr lang="en-US" dirty="0" smtClean="0"/>
              <a:t> VM, Han S-T, Clark JM, Hardy KR. “Intravascular Neutrophil Activation Due to Carbon Monoxide Poisoning.</a:t>
            </a:r>
            <a:r>
              <a:rPr lang="en-US" dirty="0" smtClean="0">
                <a:latin typeface="Verdana"/>
                <a:ea typeface="Verdana"/>
                <a:cs typeface="Verdana"/>
              </a:rPr>
              <a:t>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Am J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Respir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Crit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Care Med.</a:t>
            </a:r>
            <a:r>
              <a:rPr lang="en-US" dirty="0" smtClean="0">
                <a:latin typeface="Verdana"/>
                <a:ea typeface="Verdana"/>
                <a:cs typeface="Verdana"/>
              </a:rPr>
              <a:t> 2006;174:1239-1248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COHb</a:t>
            </a:r>
            <a:r>
              <a:rPr lang="en-US" dirty="0" smtClean="0"/>
              <a:t> levels do not always correspond with symptoms.</a:t>
            </a:r>
          </a:p>
          <a:p>
            <a:r>
              <a:rPr lang="en-US" dirty="0" smtClean="0"/>
              <a:t>Indicates that other factors are involved.</a:t>
            </a:r>
            <a:endParaRPr lang="en-US" dirty="0"/>
          </a:p>
        </p:txBody>
      </p:sp>
      <p:pic>
        <p:nvPicPr>
          <p:cNvPr id="5" name="Content Placeholder 4" descr="CO Figure 14 (hi-res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9662"/>
            <a:ext cx="4038600" cy="3387039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Impact of CO on major body systems:</a:t>
            </a:r>
          </a:p>
          <a:p>
            <a:pPr lvl="1" eaLnBrk="1" hangingPunct="1">
              <a:defRPr/>
            </a:pPr>
            <a:r>
              <a:rPr lang="en-US" b="1" dirty="0"/>
              <a:t>Cardiac:</a:t>
            </a:r>
          </a:p>
          <a:p>
            <a:pPr lvl="2" eaLnBrk="1" hangingPunct="1">
              <a:defRPr/>
            </a:pPr>
            <a:r>
              <a:rPr lang="en-US" dirty="0"/>
              <a:t>Decreased myocardial function:</a:t>
            </a:r>
          </a:p>
          <a:p>
            <a:pPr lvl="3" eaLnBrk="1" hangingPunct="1">
              <a:defRPr/>
            </a:pPr>
            <a:r>
              <a:rPr lang="en-US" dirty="0"/>
              <a:t>Hypotension with </a:t>
            </a:r>
            <a:r>
              <a:rPr lang="en-US" dirty="0" smtClean="0"/>
              <a:t>tachycardia.</a:t>
            </a:r>
            <a:endParaRPr lang="en-US" dirty="0"/>
          </a:p>
          <a:p>
            <a:pPr lvl="3" eaLnBrk="1" hangingPunct="1">
              <a:defRPr/>
            </a:pPr>
            <a:r>
              <a:rPr lang="en-US" dirty="0"/>
              <a:t>Chest </a:t>
            </a:r>
            <a:r>
              <a:rPr lang="en-US" dirty="0" smtClean="0"/>
              <a:t>pain.</a:t>
            </a:r>
            <a:endParaRPr lang="en-US" dirty="0"/>
          </a:p>
          <a:p>
            <a:pPr lvl="3" eaLnBrk="1" hangingPunct="1">
              <a:defRPr/>
            </a:pPr>
            <a:r>
              <a:rPr lang="en-US" dirty="0" smtClean="0"/>
              <a:t>Dysrhythmias.</a:t>
            </a:r>
            <a:endParaRPr lang="en-US" dirty="0"/>
          </a:p>
          <a:p>
            <a:pPr lvl="3" eaLnBrk="1" hangingPunct="1">
              <a:defRPr/>
            </a:pPr>
            <a:r>
              <a:rPr lang="en-US" dirty="0"/>
              <a:t>Myocardial </a:t>
            </a:r>
            <a:r>
              <a:rPr lang="en-US" dirty="0" smtClean="0"/>
              <a:t>ischemia.</a:t>
            </a:r>
            <a:endParaRPr lang="en-US" dirty="0"/>
          </a:p>
          <a:p>
            <a:pPr lvl="3" eaLnBrk="1" hangingPunct="1">
              <a:defRPr/>
            </a:pPr>
            <a:r>
              <a:rPr lang="en-US" dirty="0"/>
              <a:t>Most CO deaths are from ventricular fibrillation.</a:t>
            </a:r>
          </a:p>
          <a:p>
            <a:pPr lvl="2" eaLnBrk="1" hangingPunct="1">
              <a:defRPr/>
            </a:pPr>
            <a:r>
              <a:rPr lang="en-US" dirty="0"/>
              <a:t>Long-term effects:</a:t>
            </a:r>
          </a:p>
          <a:p>
            <a:pPr lvl="3" eaLnBrk="1" hangingPunct="1">
              <a:defRPr/>
            </a:pPr>
            <a:r>
              <a:rPr lang="en-US" dirty="0"/>
              <a:t>Increased risk of premature cardiac </a:t>
            </a:r>
            <a:r>
              <a:rPr lang="en-US" dirty="0" smtClean="0"/>
              <a:t>death.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Impact of CO on major body systems: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/>
              <a:t>Metabolic: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Respiratory alkalosis (from hyperventilation</a:t>
            </a:r>
            <a:r>
              <a:rPr lang="en-US" dirty="0" smtClean="0"/>
              <a:t>).</a:t>
            </a:r>
            <a:endParaRPr 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Metabolic acidosis with severe </a:t>
            </a:r>
            <a:r>
              <a:rPr lang="en-US" dirty="0" smtClean="0"/>
              <a:t>exposures.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/>
              <a:t>Respiratory: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Pulmonary edema (10-30%)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Direct effect on alveolar </a:t>
            </a:r>
            <a:r>
              <a:rPr lang="en-US" dirty="0" smtClean="0"/>
              <a:t>membrane.</a:t>
            </a:r>
            <a:endParaRPr lang="en-US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Left-ventricular </a:t>
            </a:r>
            <a:r>
              <a:rPr lang="en-US" dirty="0" smtClean="0"/>
              <a:t>failure.</a:t>
            </a:r>
            <a:endParaRPr lang="en-US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 smtClean="0"/>
              <a:t>Aspiration.</a:t>
            </a:r>
            <a:endParaRPr lang="en-US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Neurogenic pulmonary </a:t>
            </a:r>
            <a:r>
              <a:rPr lang="en-US" dirty="0" smtClean="0"/>
              <a:t>edema.</a:t>
            </a:r>
            <a:endParaRPr lang="en-US" dirty="0"/>
          </a:p>
          <a:p>
            <a:pPr lvl="4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Impact of CO on major body systems:</a:t>
            </a:r>
          </a:p>
          <a:p>
            <a:pPr lvl="1" eaLnBrk="1" hangingPunct="1">
              <a:defRPr/>
            </a:pPr>
            <a:r>
              <a:rPr lang="en-US" b="1" dirty="0"/>
              <a:t>Multiple Organ Dysfunction Syndrome (MODS):</a:t>
            </a:r>
          </a:p>
          <a:p>
            <a:pPr lvl="2" eaLnBrk="1" hangingPunct="1">
              <a:defRPr/>
            </a:pPr>
            <a:r>
              <a:rPr lang="en-US" dirty="0"/>
              <a:t>Occurs at high-levels of </a:t>
            </a:r>
            <a:r>
              <a:rPr lang="en-US" dirty="0" smtClean="0"/>
              <a:t>exposure.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Associated with a high mortality rate.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Delayed Neurologic Syndrome (DNS):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Recovery seemingly apparent.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Behavioral and neurological deterioration 2-40 days later.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True prevalence uncertain (estimate range from 1-47% after CO poisoning).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Patients more symptomatic initially appear more apt to develop DNS.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More common when there is a loss of consciousness in the acute poisoning.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Delayed Neurologic Syndrome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Signs and Symptoms:</a:t>
            </a:r>
          </a:p>
          <a:p>
            <a:pPr lvl="1" eaLnBrk="1" hangingPunct="1">
              <a:defRPr/>
            </a:pPr>
            <a:r>
              <a:rPr lang="en-US" dirty="0"/>
              <a:t>Memory loss</a:t>
            </a:r>
          </a:p>
          <a:p>
            <a:pPr lvl="1" eaLnBrk="1" hangingPunct="1">
              <a:defRPr/>
            </a:pPr>
            <a:r>
              <a:rPr lang="en-US" dirty="0"/>
              <a:t>Confusion</a:t>
            </a:r>
          </a:p>
          <a:p>
            <a:pPr lvl="1" eaLnBrk="1" hangingPunct="1">
              <a:defRPr/>
            </a:pPr>
            <a:r>
              <a:rPr lang="en-US" dirty="0"/>
              <a:t>Ataxia</a:t>
            </a:r>
          </a:p>
          <a:p>
            <a:pPr lvl="1" eaLnBrk="1" hangingPunct="1">
              <a:defRPr/>
            </a:pPr>
            <a:r>
              <a:rPr lang="en-US" dirty="0"/>
              <a:t>Seizures</a:t>
            </a:r>
          </a:p>
          <a:p>
            <a:pPr lvl="1" eaLnBrk="1" hangingPunct="1">
              <a:defRPr/>
            </a:pPr>
            <a:r>
              <a:rPr lang="en-US" dirty="0"/>
              <a:t>Urinary incontinence</a:t>
            </a:r>
          </a:p>
          <a:p>
            <a:pPr lvl="1" eaLnBrk="1" hangingPunct="1">
              <a:defRPr/>
            </a:pPr>
            <a:r>
              <a:rPr lang="en-US" dirty="0"/>
              <a:t>Fecal incontinence</a:t>
            </a:r>
          </a:p>
          <a:p>
            <a:pPr lvl="1" eaLnBrk="1" hangingPunct="1">
              <a:defRPr/>
            </a:pPr>
            <a:r>
              <a:rPr lang="en-US" dirty="0"/>
              <a:t>Emotional lability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Signs and Symptoms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Disorientation</a:t>
            </a:r>
          </a:p>
          <a:p>
            <a:pPr lvl="1" eaLnBrk="1" hangingPunct="1">
              <a:defRPr/>
            </a:pPr>
            <a:r>
              <a:rPr lang="en-US" dirty="0"/>
              <a:t>Hallucinations</a:t>
            </a:r>
          </a:p>
          <a:p>
            <a:pPr lvl="1" eaLnBrk="1" hangingPunct="1">
              <a:defRPr/>
            </a:pPr>
            <a:r>
              <a:rPr lang="en-US" dirty="0"/>
              <a:t>Parkinsonism</a:t>
            </a:r>
          </a:p>
          <a:p>
            <a:pPr lvl="1" eaLnBrk="1" hangingPunct="1">
              <a:defRPr/>
            </a:pPr>
            <a:r>
              <a:rPr lang="en-US" dirty="0"/>
              <a:t>Mutism</a:t>
            </a:r>
          </a:p>
          <a:p>
            <a:pPr lvl="1" eaLnBrk="1" hangingPunct="1">
              <a:defRPr/>
            </a:pPr>
            <a:r>
              <a:rPr lang="en-US" dirty="0"/>
              <a:t>Cortical blindness</a:t>
            </a:r>
          </a:p>
          <a:p>
            <a:pPr lvl="1" eaLnBrk="1" hangingPunct="1">
              <a:defRPr/>
            </a:pPr>
            <a:r>
              <a:rPr lang="en-US" dirty="0"/>
              <a:t>Psychosis</a:t>
            </a:r>
          </a:p>
          <a:p>
            <a:pPr lvl="1" eaLnBrk="1" hangingPunct="1">
              <a:defRPr/>
            </a:pPr>
            <a:r>
              <a:rPr lang="en-US" dirty="0"/>
              <a:t>Gait disturbances</a:t>
            </a:r>
          </a:p>
          <a:p>
            <a:pPr lvl="1" eaLnBrk="1" hangingPunct="1">
              <a:defRPr/>
            </a:pPr>
            <a:r>
              <a:rPr lang="en-US" dirty="0"/>
              <a:t>Other motor disturbances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Sources of Carbon Monoxide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343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Exogenous:</a:t>
            </a:r>
          </a:p>
          <a:p>
            <a:pPr lvl="1" eaLnBrk="1" hangingPunct="1">
              <a:defRPr/>
            </a:pPr>
            <a:r>
              <a:rPr lang="en-US" sz="2400" dirty="0"/>
              <a:t>House </a:t>
            </a:r>
            <a:r>
              <a:rPr lang="en-US" sz="2400" dirty="0" smtClean="0"/>
              <a:t>fires.</a:t>
            </a:r>
          </a:p>
          <a:p>
            <a:pPr lvl="1" eaLnBrk="1" hangingPunct="1">
              <a:defRPr/>
            </a:pPr>
            <a:r>
              <a:rPr lang="en-US" sz="2400" dirty="0" smtClean="0"/>
              <a:t>Gas–powered electrical generators.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Automobile </a:t>
            </a:r>
            <a:r>
              <a:rPr lang="en-US" sz="2400" dirty="0" smtClean="0"/>
              <a:t>exhaust.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Propane-powered </a:t>
            </a:r>
            <a:r>
              <a:rPr lang="en-US" sz="2400" dirty="0" smtClean="0"/>
              <a:t>vehicles.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Heaters.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Camp stoves.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Boat </a:t>
            </a:r>
            <a:r>
              <a:rPr lang="en-US" sz="2400" dirty="0" smtClean="0"/>
              <a:t>exhaust.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Cigarette </a:t>
            </a:r>
            <a:r>
              <a:rPr lang="en-US" sz="2400" dirty="0" smtClean="0"/>
              <a:t>smoke.</a:t>
            </a:r>
            <a:endParaRPr lang="en-US" sz="24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524000"/>
            <a:ext cx="3810000" cy="4525963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7413" name="Picture 6" descr="19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33375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 Summary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Limits O</a:t>
            </a:r>
            <a:r>
              <a:rPr lang="en-US" b="1" baseline="-25000" dirty="0"/>
              <a:t>2</a:t>
            </a:r>
            <a:r>
              <a:rPr lang="en-US" b="1" dirty="0"/>
              <a:t> transport:</a:t>
            </a:r>
          </a:p>
          <a:p>
            <a:pPr lvl="1" eaLnBrk="1" hangingPunct="1">
              <a:defRPr/>
            </a:pPr>
            <a:r>
              <a:rPr lang="en-US" dirty="0"/>
              <a:t>CO more readily binds to Hb forming </a:t>
            </a:r>
            <a:r>
              <a:rPr lang="en-US" dirty="0" smtClean="0"/>
              <a:t>COHb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b="1" dirty="0"/>
              <a:t>Inhibits O</a:t>
            </a:r>
            <a:r>
              <a:rPr lang="en-US" b="1" baseline="-25000" dirty="0"/>
              <a:t>2</a:t>
            </a:r>
            <a:r>
              <a:rPr lang="en-US" b="1" dirty="0"/>
              <a:t> transfer:</a:t>
            </a:r>
          </a:p>
          <a:p>
            <a:pPr lvl="1" eaLnBrk="1" hangingPunct="1">
              <a:defRPr/>
            </a:pPr>
            <a:r>
              <a:rPr lang="en-US" dirty="0"/>
              <a:t>CO changes structure of Hb causing premature release of O</a:t>
            </a:r>
            <a:r>
              <a:rPr lang="en-US" baseline="-25000" dirty="0"/>
              <a:t>2</a:t>
            </a:r>
            <a:r>
              <a:rPr lang="en-US" dirty="0"/>
              <a:t> into the tissues.</a:t>
            </a:r>
          </a:p>
          <a:p>
            <a:pPr eaLnBrk="1" hangingPunct="1">
              <a:defRPr/>
            </a:pPr>
            <a:r>
              <a:rPr lang="en-US" b="1" dirty="0"/>
              <a:t>Tissue inflammation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Poor perfusion initiates an inflammatory response.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 Summary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Poor cardiac 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sym typeface="Symbol" pitchFamily="18" charset="2"/>
              </a:rPr>
              <a:t> O</a:t>
            </a:r>
            <a:r>
              <a:rPr lang="en-US" sz="3200" baseline="-25000" dirty="0">
                <a:sym typeface="Symbol" pitchFamily="18" charset="2"/>
              </a:rPr>
              <a:t>2 </a:t>
            </a:r>
            <a:r>
              <a:rPr lang="en-US" sz="3200" dirty="0">
                <a:sym typeface="Symbol" pitchFamily="18" charset="2"/>
              </a:rPr>
              <a:t>delivery can cause dysrhythmias and myocardial dysfunction.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sym typeface="Symbol" pitchFamily="18" charset="2"/>
              </a:rPr>
              <a:t>Long-term cardiac damage reported after single CO exposure</a:t>
            </a:r>
            <a:r>
              <a:rPr lang="en-US" sz="3200" dirty="0" smtClean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Symbol" pitchFamily="18" charset="2"/>
              </a:rPr>
              <a:t>Increased activation of nitric oxide (NO):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Peripheral vasodilation.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Inflammatory response.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Pathophysiology Summary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Vasodilation: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Results from NO increase.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Cerebral vasodilation and systemic hypotension causes reduced cerebral blood flow.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NO is largely converted to methemoglobin.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Free radical formation: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NO accelerates free radical formation.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Endothelial and oxidative brain damage.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Patient Groups at Risk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Children.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Elderly.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Persons with heart </a:t>
            </a:r>
            <a:r>
              <a:rPr lang="en-US" sz="2800" dirty="0" smtClean="0"/>
              <a:t>disease.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Pregnant </a:t>
            </a:r>
            <a:r>
              <a:rPr lang="en-US" sz="2800" dirty="0" smtClean="0"/>
              <a:t>women.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Patients with increased oxygen </a:t>
            </a:r>
            <a:r>
              <a:rPr lang="en-US" sz="2800" dirty="0" smtClean="0"/>
              <a:t>demand.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Patients with decreased oxygen-carrying capacity (i.e., anemias, blood cancers).</a:t>
            </a:r>
          </a:p>
          <a:p>
            <a:pPr eaLnBrk="1" hangingPunct="1">
              <a:defRPr/>
            </a:pPr>
            <a:r>
              <a:rPr lang="en-US" sz="2800" dirty="0"/>
              <a:t>Patients with chronic respiratory insufficiency.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11-year chart review of 1,533 patients admitted to a burn unit.</a:t>
            </a:r>
          </a:p>
          <a:p>
            <a:r>
              <a:rPr lang="en-US" sz="2800" dirty="0" smtClean="0"/>
              <a:t>18 patients with </a:t>
            </a:r>
            <a:r>
              <a:rPr lang="en-US" sz="2800" dirty="0" err="1" smtClean="0"/>
              <a:t>COHb</a:t>
            </a:r>
            <a:r>
              <a:rPr lang="en-US" sz="2800" dirty="0" smtClean="0"/>
              <a:t> levels </a:t>
            </a:r>
            <a:r>
              <a:rPr lang="en-US" sz="2800" dirty="0" smtClean="0">
                <a:sym typeface="Symbol"/>
              </a:rPr>
              <a:t> 10%.</a:t>
            </a:r>
          </a:p>
          <a:p>
            <a:r>
              <a:rPr lang="en-US" sz="2800" dirty="0" smtClean="0">
                <a:sym typeface="Symbol"/>
              </a:rPr>
              <a:t>“These data suggest that myocardial damage can result from acute carbon monoxide poisoning, and appropriate screening is indicated for the detection of such injuries.”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 Williams J, Lewis II RW, </a:t>
            </a:r>
            <a:r>
              <a:rPr lang="en-US" dirty="0" err="1" smtClean="0"/>
              <a:t>Kealey</a:t>
            </a:r>
            <a:r>
              <a:rPr lang="en-US" dirty="0" smtClean="0"/>
              <a:t> GP. ,</a:t>
            </a:r>
            <a:r>
              <a:rPr lang="en-US" dirty="0" smtClean="0">
                <a:latin typeface="Verdana"/>
                <a:ea typeface="Verdana"/>
                <a:cs typeface="Verdana"/>
              </a:rPr>
              <a:t>“Carbon Monoxide Poisoning and Myocardial Ischemia in Patients with Burns.” </a:t>
            </a:r>
            <a:r>
              <a:rPr lang="en-US" i="1" dirty="0" smtClean="0"/>
              <a:t>J Burn Care </a:t>
            </a:r>
            <a:r>
              <a:rPr lang="en-US" i="1" dirty="0" err="1" smtClean="0"/>
              <a:t>Rehabil</a:t>
            </a:r>
            <a:r>
              <a:rPr lang="en-US" i="1" dirty="0" smtClean="0"/>
              <a:t>. </a:t>
            </a:r>
            <a:r>
              <a:rPr lang="en-US" dirty="0" smtClean="0"/>
              <a:t>1999;12:210-213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12-year boy who suffered occult damage despite mild symptoms and low </a:t>
            </a:r>
            <a:r>
              <a:rPr lang="en-US" sz="2800" dirty="0" err="1" smtClean="0"/>
              <a:t>COHb</a:t>
            </a:r>
            <a:r>
              <a:rPr lang="en-US" sz="2800" dirty="0" smtClean="0"/>
              <a:t> levels.</a:t>
            </a:r>
          </a:p>
          <a:p>
            <a:r>
              <a:rPr lang="en-US" sz="2800" dirty="0" err="1" smtClean="0"/>
              <a:t>COHb</a:t>
            </a:r>
            <a:r>
              <a:rPr lang="en-US" sz="2800" dirty="0" smtClean="0"/>
              <a:t> at admission was 24.5</a:t>
            </a:r>
            <a:r>
              <a:rPr lang="en-US" sz="2800" dirty="0" smtClean="0">
                <a:sym typeface="Symbol"/>
              </a:rPr>
              <a:t>%.</a:t>
            </a:r>
          </a:p>
          <a:p>
            <a:r>
              <a:rPr lang="en-US" sz="2800" dirty="0" smtClean="0">
                <a:sym typeface="Symbol"/>
              </a:rPr>
              <a:t>ECG showed sinus tachycardia with diffuse ST segment elevation.</a:t>
            </a:r>
          </a:p>
          <a:p>
            <a:r>
              <a:rPr lang="en-US" sz="2800" dirty="0" smtClean="0">
                <a:sym typeface="Symbol"/>
              </a:rPr>
              <a:t>Heart and valvular abnormalities noted.</a:t>
            </a:r>
          </a:p>
          <a:p>
            <a:r>
              <a:rPr lang="en-US" sz="2800" dirty="0" smtClean="0">
                <a:sym typeface="Symbol"/>
              </a:rPr>
              <a:t>No long-term complications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 Gandini C,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“Cardiac Damage in Pediatric Carbon Monoxide Poisoning.”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Tox</a:t>
            </a:r>
            <a:r>
              <a:rPr lang="en-US" i="1" dirty="0" smtClean="0"/>
              <a:t>. </a:t>
            </a:r>
            <a:r>
              <a:rPr lang="en-US" dirty="0" smtClean="0"/>
              <a:t>2001;39:45-510-213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Smoking, CO, and Heart Disease:</a:t>
            </a:r>
          </a:p>
          <a:p>
            <a:pPr lvl="1"/>
            <a:r>
              <a:rPr lang="en-US" dirty="0" smtClean="0"/>
              <a:t>“Patients under age 65 without symptoms of ischemic heart disease who smoked shortly before surgery had more episodes of rate pressure product-related ST segment depression than nonsmokers, prior smokers, or chronic smokers who did not smoke before surgery.”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Woehlck</a:t>
            </a:r>
            <a:r>
              <a:rPr lang="en-US" dirty="0" smtClean="0"/>
              <a:t> HJ, Connolly LA, </a:t>
            </a:r>
            <a:r>
              <a:rPr lang="en-US" dirty="0" err="1" smtClean="0"/>
              <a:t>Cinquegrani</a:t>
            </a:r>
            <a:r>
              <a:rPr lang="en-US" dirty="0" smtClean="0"/>
              <a:t> MP, Dunning MB, Hoffman RG. </a:t>
            </a:r>
            <a:r>
              <a:rPr lang="en-US" dirty="0" smtClean="0">
                <a:latin typeface="Verdana"/>
                <a:ea typeface="Verdana"/>
                <a:cs typeface="Verdana"/>
              </a:rPr>
              <a:t> “Acute Smoking Increases ST Depression in Humans During General Anesthesia.”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Anesth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Analg</a:t>
            </a:r>
            <a:r>
              <a:rPr lang="en-US" i="1" dirty="0" smtClean="0"/>
              <a:t>. </a:t>
            </a:r>
            <a:r>
              <a:rPr lang="en-US" dirty="0" smtClean="0"/>
              <a:t>1999;89:856-860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Complications:</a:t>
            </a:r>
          </a:p>
          <a:p>
            <a:pPr lvl="1"/>
            <a:r>
              <a:rPr lang="en-US" dirty="0" smtClean="0"/>
              <a:t>Prospective evaluation of 127 CO-poisoned patients.</a:t>
            </a:r>
          </a:p>
          <a:p>
            <a:pPr lvl="1"/>
            <a:r>
              <a:rPr lang="en-US" dirty="0" smtClean="0"/>
              <a:t>Depression and anxiety measured at 6-weeks, 6-months, and 12-months.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Jasper BW, Hopkins RO, Van </a:t>
            </a:r>
            <a:r>
              <a:rPr lang="en-US" dirty="0" err="1" smtClean="0"/>
              <a:t>Duker</a:t>
            </a:r>
            <a:r>
              <a:rPr lang="en-US" dirty="0" smtClean="0"/>
              <a:t> H, Weaver LK.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“Affective Outcome Following Carbon Monoxide Poisoning: A Prospective Longitudinal Study.”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Cog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Behav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Neurol</a:t>
            </a:r>
            <a:r>
              <a:rPr lang="en-US" i="1" dirty="0" smtClean="0"/>
              <a:t>. </a:t>
            </a:r>
            <a:r>
              <a:rPr lang="en-US" dirty="0" smtClean="0"/>
              <a:t>2005;18:127-134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Neurological Complications:</a:t>
            </a:r>
          </a:p>
          <a:p>
            <a:pPr lvl="1"/>
            <a:r>
              <a:rPr lang="en-US" sz="2400" dirty="0" smtClean="0"/>
              <a:t>Outcomes (anxiety and depression):</a:t>
            </a:r>
          </a:p>
          <a:p>
            <a:pPr lvl="2"/>
            <a:r>
              <a:rPr lang="en-US" dirty="0" smtClean="0"/>
              <a:t>6-weeks: 45%</a:t>
            </a:r>
          </a:p>
          <a:p>
            <a:pPr lvl="2"/>
            <a:r>
              <a:rPr lang="en-US" dirty="0" smtClean="0"/>
              <a:t>6-months: 44%</a:t>
            </a:r>
          </a:p>
          <a:p>
            <a:pPr lvl="2"/>
            <a:r>
              <a:rPr lang="en-US" dirty="0" smtClean="0"/>
              <a:t>12-months: 43%</a:t>
            </a:r>
          </a:p>
          <a:p>
            <a:pPr lvl="1"/>
            <a:r>
              <a:rPr lang="en-US" sz="2400" dirty="0" smtClean="0"/>
              <a:t>At 6-weeks people who attempted suicide had a higher prevalence of anxiety and depression.</a:t>
            </a:r>
          </a:p>
          <a:p>
            <a:pPr lvl="1"/>
            <a:r>
              <a:rPr lang="en-US" sz="2400" dirty="0" smtClean="0"/>
              <a:t>No differences between groups at 12-months.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Jasper BW, Hopkins RO, Van </a:t>
            </a:r>
            <a:r>
              <a:rPr lang="en-US" dirty="0" err="1" smtClean="0"/>
              <a:t>Duker</a:t>
            </a:r>
            <a:r>
              <a:rPr lang="en-US" dirty="0" smtClean="0"/>
              <a:t> H, Weaver LK.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“Affective Outcome Following Carbon Monoxide Poisoning: A Prospective Longitudinal Study.”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Cog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Behav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Neurol</a:t>
            </a:r>
            <a:r>
              <a:rPr lang="en-US" i="1" dirty="0" smtClean="0"/>
              <a:t>. </a:t>
            </a:r>
            <a:r>
              <a:rPr lang="en-US" dirty="0" smtClean="0"/>
              <a:t>2005;18:127-134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Neurological Complications:</a:t>
            </a:r>
          </a:p>
          <a:p>
            <a:pPr lvl="1"/>
            <a:r>
              <a:rPr lang="en-US" dirty="0" smtClean="0"/>
              <a:t>Biosphere 2 participant developed atypical Parkinsonism and a gait disturbance after living 2 years in the project.</a:t>
            </a:r>
          </a:p>
          <a:p>
            <a:pPr lvl="1"/>
            <a:r>
              <a:rPr lang="en-US" dirty="0" smtClean="0"/>
              <a:t>Findings postulated to be do to chronic hypoxia and CO exposure.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Lassinger</a:t>
            </a:r>
            <a:r>
              <a:rPr lang="en-US" dirty="0" smtClean="0"/>
              <a:t> BK, et al.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“Atypical Parkinsonism and Motor Neuron Syndrome in a Biosphere 2 Participant: A Possible Complication of Chronic Hypoxia and Carbon Monoxide Toxicity?”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Mov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 </a:t>
            </a:r>
            <a:r>
              <a:rPr lang="en-US" i="1" dirty="0" err="1" smtClean="0">
                <a:latin typeface="Verdana"/>
                <a:ea typeface="Verdana"/>
                <a:cs typeface="Verdana"/>
              </a:rPr>
              <a:t>Disord</a:t>
            </a:r>
            <a:r>
              <a:rPr lang="en-US" i="1" dirty="0" smtClean="0"/>
              <a:t>. 2004;19:465-469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Sources of Carbon Monoxide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Methylene chloride:</a:t>
            </a:r>
          </a:p>
          <a:p>
            <a:pPr lvl="1" eaLnBrk="1" hangingPunct="1">
              <a:defRPr/>
            </a:pPr>
            <a:r>
              <a:rPr lang="en-US" sz="2400" dirty="0"/>
              <a:t>Paint </a:t>
            </a:r>
            <a:r>
              <a:rPr lang="en-US" sz="2400" dirty="0" smtClean="0"/>
              <a:t>and adhesive remover.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Converted to CO in the liver after inhalation.</a:t>
            </a:r>
          </a:p>
          <a:p>
            <a:pPr eaLnBrk="1" hangingPunct="1">
              <a:buFontTx/>
              <a:buNone/>
              <a:defRPr/>
            </a:pPr>
            <a:endParaRPr lang="en-US" sz="2800" dirty="0"/>
          </a:p>
        </p:txBody>
      </p:sp>
      <p:pic>
        <p:nvPicPr>
          <p:cNvPr id="7" name="Content Placeholder 6" descr="CO Figure 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9375" y="1524000"/>
            <a:ext cx="2794000" cy="4191000"/>
          </a:xfrm>
        </p:spPr>
      </p:pic>
      <p:pic>
        <p:nvPicPr>
          <p:cNvPr id="18437" name="Picture 8" descr="200px-Methylene_Chlor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962400"/>
            <a:ext cx="231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800" dirty="0" smtClean="0"/>
              <a:t>Neurological Complications:</a:t>
            </a:r>
          </a:p>
          <a:p>
            <a:pPr lvl="1"/>
            <a:r>
              <a:rPr lang="en-US" dirty="0" smtClean="0"/>
              <a:t>5-year-old with CO poisoning (</a:t>
            </a:r>
            <a:r>
              <a:rPr lang="en-US" dirty="0" err="1" smtClean="0"/>
              <a:t>COHb</a:t>
            </a:r>
            <a:r>
              <a:rPr lang="en-US" dirty="0" smtClean="0"/>
              <a:t> = 20.2%) recovered following HBOT.</a:t>
            </a:r>
          </a:p>
          <a:p>
            <a:pPr lvl="1"/>
            <a:r>
              <a:rPr lang="en-US" dirty="0" smtClean="0"/>
              <a:t>Developed visual and gait disturbances 2 days later (delayed neurologic syndrome).</a:t>
            </a:r>
          </a:p>
          <a:p>
            <a:pPr lvl="1"/>
            <a:r>
              <a:rPr lang="en-US" dirty="0" smtClean="0"/>
              <a:t>MRI findings found in brain.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Kondo A, et al. </a:t>
            </a:r>
            <a:r>
              <a:rPr lang="en-US" dirty="0" smtClean="0">
                <a:latin typeface="Verdana"/>
                <a:ea typeface="Verdana"/>
                <a:cs typeface="Verdana"/>
              </a:rPr>
              <a:t>“Delayed neuropsychiatric syndrome in a child following carbon monoxide poisoning”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Brain Develop</a:t>
            </a:r>
            <a:r>
              <a:rPr lang="en-US" i="1" dirty="0" smtClean="0"/>
              <a:t>. </a:t>
            </a:r>
            <a:r>
              <a:rPr lang="en-US" dirty="0" smtClean="0"/>
              <a:t>2007;29:174-177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230 consecutive patients treated for moderate to severe CO poisoning in the HBO chamber at Hennepin County Medical Center.</a:t>
            </a:r>
          </a:p>
          <a:p>
            <a:r>
              <a:rPr lang="en-US" dirty="0" smtClean="0"/>
              <a:t>Mean age: 47.2 years (72% males)</a:t>
            </a:r>
          </a:p>
          <a:p>
            <a:r>
              <a:rPr lang="en-US" dirty="0" smtClean="0"/>
              <a:t>56% active tobacco smokers.</a:t>
            </a:r>
          </a:p>
          <a:p>
            <a:r>
              <a:rPr lang="en-US" dirty="0" smtClean="0"/>
              <a:t>Other cardiac risk factors uncommon.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Satran</a:t>
            </a:r>
            <a:r>
              <a:rPr lang="en-US" dirty="0" smtClean="0"/>
              <a:t> D, Henry CR,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</a:t>
            </a:r>
            <a:r>
              <a:rPr lang="en-US" dirty="0" err="1" smtClean="0"/>
              <a:t>Bracha</a:t>
            </a:r>
            <a:r>
              <a:rPr lang="en-US" dirty="0" smtClean="0"/>
              <a:t> Y, Henry TD. “Cardiovascular manifestations of moderate to severe CO poisoning.” </a:t>
            </a:r>
            <a:r>
              <a:rPr lang="en-US" i="1" dirty="0" smtClean="0"/>
              <a:t>J Am </a:t>
            </a:r>
            <a:r>
              <a:rPr lang="en-US" i="1" dirty="0" err="1" smtClean="0"/>
              <a:t>Coll</a:t>
            </a:r>
            <a:r>
              <a:rPr lang="en-US" i="1" dirty="0" smtClean="0"/>
              <a:t> </a:t>
            </a:r>
            <a:r>
              <a:rPr lang="en-US" i="1" dirty="0" err="1" smtClean="0"/>
              <a:t>Cardiol</a:t>
            </a:r>
            <a:r>
              <a:rPr lang="en-US" i="1" dirty="0" smtClean="0"/>
              <a:t>. </a:t>
            </a:r>
            <a:r>
              <a:rPr lang="en-US" dirty="0" smtClean="0"/>
              <a:t>2005;45:1513-1516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633"/>
                <a:gridCol w="2230967"/>
                <a:gridCol w="2590800"/>
              </a:tblGrid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Age (yrs)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19-91 (average/range)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smoker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 MI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</a:t>
                      </a:r>
                      <a:r>
                        <a:rPr lang="en-US" baseline="0" dirty="0" smtClean="0"/>
                        <a:t> revascularization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Accidental poisoning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 poisoning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COHb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2-65</a:t>
                      </a:r>
                      <a:r>
                        <a:rPr lang="en-US" baseline="0" dirty="0" smtClean="0"/>
                        <a:t> (average range)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Intubated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Pressors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Myocardial Injury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371600"/>
                <a:gridCol w="11430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Injury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Injury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1.52-5.94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GCS </a:t>
                      </a:r>
                      <a:r>
                        <a:rPr lang="en-US" dirty="0" smtClean="0">
                          <a:sym typeface="Symbol"/>
                        </a:rPr>
                        <a:t> 14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1.27-3.94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1.09-3.82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Previous</a:t>
                      </a:r>
                      <a:r>
                        <a:rPr lang="en-US" baseline="0" dirty="0" smtClean="0"/>
                        <a:t> revascularization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0.11-28.16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0.54-4.45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 MI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0.403.38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(5 yrs)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44.8*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51.2*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1.03-1.22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COHb</a:t>
                      </a:r>
                      <a:r>
                        <a:rPr lang="en-US" baseline="0" dirty="0" smtClean="0"/>
                        <a:t> level (10%)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32.7</a:t>
                      </a:r>
                      <a:r>
                        <a:rPr lang="en-US" baseline="30000" dirty="0" smtClean="0">
                          <a:latin typeface="Arial"/>
                          <a:cs typeface="Arial"/>
                        </a:rPr>
                        <a:t>†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33.9</a:t>
                      </a:r>
                      <a:r>
                        <a:rPr lang="en-US" baseline="30000" dirty="0" smtClean="0">
                          <a:latin typeface="+mn-lt"/>
                          <a:cs typeface="Arial"/>
                        </a:rPr>
                        <a:t>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smoker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0.30-0.91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562600"/>
            <a:ext cx="2819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cs typeface="Arial"/>
              </a:rPr>
              <a:t>* = Average</a:t>
            </a:r>
          </a:p>
          <a:p>
            <a:r>
              <a:rPr lang="en-US" baseline="30000" dirty="0" smtClean="0">
                <a:cs typeface="Arial"/>
              </a:rPr>
              <a:t>† = Measured percent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Ischemic ECG changes present in 30% of patients.</a:t>
            </a:r>
          </a:p>
          <a:p>
            <a:r>
              <a:rPr lang="en-US" dirty="0" smtClean="0"/>
              <a:t>Cardiac biomarkers (CK-MB, troponin-I) were elevated in 35%.</a:t>
            </a:r>
          </a:p>
          <a:p>
            <a:r>
              <a:rPr lang="en-US" dirty="0" smtClean="0"/>
              <a:t>In-hospital mortality: 5%</a:t>
            </a:r>
          </a:p>
          <a:p>
            <a:r>
              <a:rPr lang="en-US" dirty="0" smtClean="0"/>
              <a:t>Conclusions: “Cardiovascular sequelae of CO poisoning are frequent.”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239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Satran</a:t>
            </a:r>
            <a:r>
              <a:rPr lang="en-US" dirty="0" smtClean="0"/>
              <a:t> D, Henry CR,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</a:t>
            </a:r>
            <a:r>
              <a:rPr lang="en-US" dirty="0" err="1" smtClean="0"/>
              <a:t>Bracha</a:t>
            </a:r>
            <a:r>
              <a:rPr lang="en-US" dirty="0" smtClean="0"/>
              <a:t> Y, Henry TD. “Cardiovascular manifestations of moderate to severe CO poisoning.” </a:t>
            </a:r>
            <a:r>
              <a:rPr lang="en-US" i="1" dirty="0" smtClean="0"/>
              <a:t>J Am </a:t>
            </a:r>
            <a:r>
              <a:rPr lang="en-US" i="1" dirty="0" err="1" smtClean="0"/>
              <a:t>Coll</a:t>
            </a:r>
            <a:r>
              <a:rPr lang="en-US" i="1" dirty="0" smtClean="0"/>
              <a:t> </a:t>
            </a:r>
            <a:r>
              <a:rPr lang="en-US" i="1" dirty="0" err="1" smtClean="0"/>
              <a:t>Cardiol</a:t>
            </a:r>
            <a:r>
              <a:rPr lang="en-US" i="1" dirty="0" smtClean="0"/>
              <a:t>. </a:t>
            </a:r>
            <a:r>
              <a:rPr lang="en-US" dirty="0" smtClean="0"/>
              <a:t>2005;45:1513-1516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Sartran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.: </a:t>
            </a:r>
          </a:p>
          <a:p>
            <a:pPr lvl="2"/>
            <a:r>
              <a:rPr lang="en-US" dirty="0" smtClean="0"/>
              <a:t>“Myocardial injury from CO poisoning results from tissue hypoxia as well as damage at the cellular level.”</a:t>
            </a:r>
          </a:p>
          <a:p>
            <a:pPr lvl="2"/>
            <a:r>
              <a:rPr lang="en-US" dirty="0" smtClean="0"/>
              <a:t>“In vitro, CO binds to cytochrome-c oxidase of the electron transport chain resulting in asphyxiation at the cellular level.”</a:t>
            </a:r>
          </a:p>
          <a:p>
            <a:pPr lvl="2"/>
            <a:r>
              <a:rPr lang="en-US" dirty="0" smtClean="0"/>
              <a:t>“Oxygen radical formation and subsequent lipid </a:t>
            </a:r>
            <a:r>
              <a:rPr lang="en-US" dirty="0" err="1" smtClean="0"/>
              <a:t>peroxidation</a:t>
            </a:r>
            <a:r>
              <a:rPr lang="en-US" dirty="0" smtClean="0"/>
              <a:t> has been implicated as a mechanism for cell death.”</a:t>
            </a:r>
          </a:p>
          <a:p>
            <a:pPr lvl="2"/>
            <a:r>
              <a:rPr lang="en-US" dirty="0" smtClean="0"/>
              <a:t>“High concentrations of CO have been to induce cellular apoptosis mediated by nitric oxide.”</a:t>
            </a:r>
          </a:p>
          <a:p>
            <a:pPr lvl="2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230 consecutive patients treated for moderate to severe CO poisoning in the HBO chamber at Hennepin County Medical Center (1/1/94-1/1/02).</a:t>
            </a:r>
          </a:p>
          <a:p>
            <a:r>
              <a:rPr lang="en-US" dirty="0" smtClean="0"/>
              <a:t>Patients followed through 11/11/05.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Henry CR, </a:t>
            </a:r>
            <a:r>
              <a:rPr lang="en-US" dirty="0" err="1" smtClean="0"/>
              <a:t>Satran</a:t>
            </a:r>
            <a:r>
              <a:rPr lang="en-US" dirty="0" smtClean="0"/>
              <a:t> D, Lindgren B,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Henry TD. “Myocardial Injury and Long-Term Mortality Following Moderate to Severe Carbon Monoxide Poisoning.” </a:t>
            </a:r>
            <a:r>
              <a:rPr lang="en-US" i="1" dirty="0" smtClean="0"/>
              <a:t>JAMA. </a:t>
            </a:r>
            <a:r>
              <a:rPr lang="en-US" dirty="0" smtClean="0"/>
              <a:t>2006;295:398-402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Henry CR, </a:t>
            </a:r>
            <a:r>
              <a:rPr lang="en-US" dirty="0" err="1" smtClean="0"/>
              <a:t>Satran</a:t>
            </a:r>
            <a:r>
              <a:rPr lang="en-US" dirty="0" smtClean="0"/>
              <a:t> D, Lindgren B,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Henry TD. “Myocardial Injury and Long-Term Mortality Following Moderate to Severe Carbon Monoxide Poisoning.” </a:t>
            </a:r>
            <a:r>
              <a:rPr lang="en-US" i="1" dirty="0" smtClean="0"/>
              <a:t>JAMA. </a:t>
            </a:r>
            <a:r>
              <a:rPr lang="en-US" dirty="0" smtClean="0"/>
              <a:t>2006;295:398-402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10625" t="34608" r="25000" b="10664"/>
          <a:stretch>
            <a:fillRect/>
          </a:stretch>
        </p:blipFill>
        <p:spPr bwMode="auto">
          <a:xfrm>
            <a:off x="1676400" y="1524000"/>
            <a:ext cx="5791200" cy="3823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median follow-up of 7.6 years:</a:t>
            </a:r>
          </a:p>
          <a:p>
            <a:pPr lvl="1"/>
            <a:r>
              <a:rPr lang="en-US" dirty="0" smtClean="0"/>
              <a:t>54 (24%) deaths [12 (5%) in-hospital] </a:t>
            </a:r>
          </a:p>
          <a:p>
            <a:pPr lvl="1"/>
            <a:r>
              <a:rPr lang="en-US" dirty="0" smtClean="0"/>
              <a:t>85 patients sustained myocardial injury from CO poisoning:</a:t>
            </a:r>
          </a:p>
          <a:p>
            <a:pPr lvl="2"/>
            <a:r>
              <a:rPr lang="en-US" dirty="0" smtClean="0"/>
              <a:t>32 (38%) eventually died</a:t>
            </a:r>
          </a:p>
          <a:p>
            <a:pPr lvl="1"/>
            <a:r>
              <a:rPr lang="en-US" dirty="0" smtClean="0"/>
              <a:t>22 patients did not sustain myocardial injury:</a:t>
            </a:r>
          </a:p>
          <a:p>
            <a:pPr lvl="2"/>
            <a:r>
              <a:rPr lang="en-US" dirty="0" smtClean="0"/>
              <a:t>22 (15%) eventually died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Henry CR, </a:t>
            </a:r>
            <a:r>
              <a:rPr lang="en-US" dirty="0" err="1" smtClean="0"/>
              <a:t>Satran</a:t>
            </a:r>
            <a:r>
              <a:rPr lang="en-US" dirty="0" smtClean="0"/>
              <a:t> D, Lindgren B,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Henry TD. “Myocardial Injury and Long-Term Mortality Following Moderate to Severe Carbon Monoxide Poisoning.” </a:t>
            </a:r>
            <a:r>
              <a:rPr lang="en-US" i="1" dirty="0" smtClean="0"/>
              <a:t>JAMA. </a:t>
            </a:r>
            <a:r>
              <a:rPr lang="en-US" dirty="0" smtClean="0"/>
              <a:t>2006;295:398-402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“Myocardial injury occurs frequently in patients hospitalized for moderate to severe CO poisoning and is a significant predictor of mortality.”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Henry CR, </a:t>
            </a:r>
            <a:r>
              <a:rPr lang="en-US" dirty="0" err="1" smtClean="0"/>
              <a:t>Satran</a:t>
            </a:r>
            <a:r>
              <a:rPr lang="en-US" dirty="0" smtClean="0"/>
              <a:t> D, Lindgren B, </a:t>
            </a:r>
            <a:r>
              <a:rPr lang="en-US" dirty="0" err="1" smtClean="0"/>
              <a:t>Adkinson</a:t>
            </a:r>
            <a:r>
              <a:rPr lang="en-US" dirty="0" smtClean="0"/>
              <a:t> C, Nicholson CI, Henry TD. “Myocardial Injury and Long-Term Mortality Following Moderate to Severe Carbon Monoxide Poisoning.” </a:t>
            </a:r>
            <a:r>
              <a:rPr lang="en-US" i="1" dirty="0" smtClean="0"/>
              <a:t>JAMA. </a:t>
            </a:r>
            <a:r>
              <a:rPr lang="en-US" dirty="0" smtClean="0"/>
              <a:t>2006;295:398-402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CO is leading cause of poisoning </a:t>
            </a:r>
            <a:r>
              <a:rPr lang="en-US" sz="2800" dirty="0" smtClean="0"/>
              <a:t>deaths in industrialized countries.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CO may be responsible for half of all poisonings worldwide. </a:t>
            </a:r>
          </a:p>
          <a:p>
            <a:pPr eaLnBrk="1" hangingPunct="1">
              <a:defRPr/>
            </a:pPr>
            <a:r>
              <a:rPr lang="en-US" sz="2800" dirty="0"/>
              <a:t>~5,000–6,000 people die annually in the United States as a result of CO poisoning.</a:t>
            </a:r>
          </a:p>
          <a:p>
            <a:pPr eaLnBrk="1" hangingPunct="1">
              <a:defRPr/>
            </a:pPr>
            <a:r>
              <a:rPr lang="en-US" sz="2800" dirty="0"/>
              <a:t>~40,000–50,000 emergency department visits annually result from CO poisoning.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01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Hampson</a:t>
            </a:r>
            <a:r>
              <a:rPr lang="en-US" dirty="0" smtClean="0"/>
              <a:t> NB. Trends in the incidence of carbon monoxide poisoning in the United States. </a:t>
            </a:r>
            <a:r>
              <a:rPr lang="en-US" i="1" dirty="0" smtClean="0"/>
              <a:t>Am J </a:t>
            </a:r>
            <a:r>
              <a:rPr lang="en-US" i="1" dirty="0" err="1" smtClean="0"/>
              <a:t>Emerg</a:t>
            </a:r>
            <a:r>
              <a:rPr lang="en-US" i="1" dirty="0" smtClean="0"/>
              <a:t> Med.</a:t>
            </a:r>
            <a:r>
              <a:rPr lang="en-US" dirty="0" smtClean="0"/>
              <a:t> 2005;23:838-841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 Poisoning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Signs and symptoms usually vague and non-specific.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54276" name="Picture 7" descr="j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0200"/>
            <a:ext cx="4038600" cy="3033713"/>
          </a:xfrm>
          <a:ln>
            <a:solidFill>
              <a:schemeClr val="tx1"/>
            </a:solidFill>
          </a:ln>
        </p:spPr>
      </p:pic>
      <p:pic>
        <p:nvPicPr>
          <p:cNvPr id="221192" name="Picture 8" descr="PaperClip Not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09600"/>
            <a:ext cx="5272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3200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omic Sans MS" pitchFamily="66" charset="0"/>
              </a:rPr>
              <a:t>You must ALWAYS maintain a high index of suspicion for CO poisoning!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 Poisoning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Signs and symptoms closely resemble those of other diseases.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Often misdiagnosed 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Viral illness </a:t>
            </a:r>
            <a:r>
              <a:rPr lang="en-US" dirty="0" smtClean="0"/>
              <a:t>(e.g., the “flu”)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Acute coronary syndrome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Migraine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Estimated that misdiagnosis may occur in up to 30-50% of CO-exposed patients presenting to the 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Raub</a:t>
            </a:r>
            <a:r>
              <a:rPr lang="en-US" dirty="0" smtClean="0"/>
              <a:t> JA, Mathieu-Holt M, </a:t>
            </a:r>
            <a:r>
              <a:rPr lang="en-US" dirty="0" err="1" smtClean="0"/>
              <a:t>Hampson</a:t>
            </a:r>
            <a:r>
              <a:rPr lang="en-US" dirty="0" smtClean="0"/>
              <a:t> NB, Thom SR. Carbon Monoxide Poisoning: A Public Health Perspective. </a:t>
            </a:r>
            <a:r>
              <a:rPr lang="en-US" i="1" dirty="0" smtClean="0"/>
              <a:t>Toxicology</a:t>
            </a:r>
            <a:r>
              <a:rPr lang="en-US" dirty="0" smtClean="0"/>
              <a:t> 200;145:1-14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Signs and Symptoms (Acute)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Malaise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Flu-like symptoms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Fatigue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Dyspnea on exertion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Chest 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Palpitations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Lethargy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Confusion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Depression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Impulsiveness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Distractibility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Hallucination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Confabulation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Agitation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Nausea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Vomiting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Diarrhea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Abdominal pain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Signs and Symptoms </a:t>
            </a:r>
            <a:r>
              <a:rPr lang="en-US" dirty="0" smtClean="0"/>
              <a:t>(Acute</a:t>
            </a:r>
            <a:r>
              <a:rPr lang="en-US" dirty="0"/>
              <a:t>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Headache</a:t>
            </a:r>
          </a:p>
          <a:p>
            <a:pPr eaLnBrk="1" hangingPunct="1">
              <a:defRPr/>
            </a:pPr>
            <a:r>
              <a:rPr lang="en-US" dirty="0"/>
              <a:t>Drowsiness</a:t>
            </a:r>
          </a:p>
          <a:p>
            <a:pPr eaLnBrk="1" hangingPunct="1">
              <a:defRPr/>
            </a:pPr>
            <a:r>
              <a:rPr lang="en-US" dirty="0"/>
              <a:t>Dizziness</a:t>
            </a:r>
          </a:p>
          <a:p>
            <a:pPr eaLnBrk="1" hangingPunct="1">
              <a:defRPr/>
            </a:pPr>
            <a:r>
              <a:rPr lang="en-US" dirty="0"/>
              <a:t>Weakness</a:t>
            </a:r>
          </a:p>
          <a:p>
            <a:pPr eaLnBrk="1" hangingPunct="1">
              <a:defRPr/>
            </a:pPr>
            <a:r>
              <a:rPr lang="en-US" dirty="0"/>
              <a:t>Confusion</a:t>
            </a:r>
          </a:p>
          <a:p>
            <a:pPr eaLnBrk="1" hangingPunct="1">
              <a:defRPr/>
            </a:pPr>
            <a:r>
              <a:rPr lang="en-US" dirty="0"/>
              <a:t>Visual disturbances</a:t>
            </a:r>
          </a:p>
          <a:p>
            <a:pPr eaLnBrk="1" hangingPunct="1">
              <a:defRPr/>
            </a:pPr>
            <a:r>
              <a:rPr lang="en-US" dirty="0"/>
              <a:t>Syncope</a:t>
            </a:r>
          </a:p>
          <a:p>
            <a:pPr eaLnBrk="1" hangingPunct="1">
              <a:defRPr/>
            </a:pPr>
            <a:r>
              <a:rPr lang="en-US" dirty="0"/>
              <a:t>Seizures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Fecal incontinence</a:t>
            </a:r>
          </a:p>
          <a:p>
            <a:pPr eaLnBrk="1" hangingPunct="1">
              <a:defRPr/>
            </a:pPr>
            <a:r>
              <a:rPr lang="en-US" dirty="0"/>
              <a:t>Urinary incontinence</a:t>
            </a:r>
          </a:p>
          <a:p>
            <a:pPr eaLnBrk="1" hangingPunct="1">
              <a:defRPr/>
            </a:pPr>
            <a:r>
              <a:rPr lang="en-US" dirty="0"/>
              <a:t>Memory disturbances</a:t>
            </a:r>
          </a:p>
          <a:p>
            <a:pPr eaLnBrk="1" hangingPunct="1">
              <a:defRPr/>
            </a:pPr>
            <a:r>
              <a:rPr lang="en-US" dirty="0"/>
              <a:t>Gait disturbances</a:t>
            </a:r>
          </a:p>
          <a:p>
            <a:pPr eaLnBrk="1" hangingPunct="1">
              <a:defRPr/>
            </a:pPr>
            <a:r>
              <a:rPr lang="en-US" dirty="0"/>
              <a:t>Bizarre neurologic symptoms</a:t>
            </a:r>
          </a:p>
          <a:p>
            <a:pPr eaLnBrk="1" hangingPunct="1">
              <a:defRPr/>
            </a:pPr>
            <a:r>
              <a:rPr lang="en-US" dirty="0"/>
              <a:t>Coma</a:t>
            </a:r>
          </a:p>
          <a:p>
            <a:pPr eaLnBrk="1" hangingPunct="1">
              <a:defRPr/>
            </a:pPr>
            <a:r>
              <a:rPr lang="en-US" dirty="0"/>
              <a:t>Death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Signs and Symptoms</a:t>
            </a:r>
          </a:p>
        </p:txBody>
      </p:sp>
      <p:graphicFrame>
        <p:nvGraphicFramePr>
          <p:cNvPr id="89131" name="Group 4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83112"/>
        </p:xfrm>
        <a:graphic>
          <a:graphicData uri="http://schemas.openxmlformats.org/drawingml/2006/table">
            <a:tbl>
              <a:tblPr/>
              <a:tblGrid>
                <a:gridCol w="1600200"/>
                <a:gridCol w="1524000"/>
                <a:gridCol w="51054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CO-Hb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Signs &amp; 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15 - 20%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Headache, nausea, vomiting, dizziness, blurred vision.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21 - 40%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Confusion, syncope, chest pain, dyspnea, weakness, tachycardia, tachypnea, rhabdomyolysis.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41 - 59%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Palpitations, dysrhythmias, hypotension, myocardial ischemia, cardiac arrest, respiratory arrest, pulmonary edema, seizures, coma.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9132" name="Picture 44" descr="PaperClip Not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5272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34" name="Picture 46" descr="Paper Clip White  N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1143000"/>
            <a:ext cx="47275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0"/>
            <a:ext cx="2590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omic Sans MS" pitchFamily="66" charset="0"/>
              </a:rPr>
              <a:t>Cherry red skin color is not always present and, when present, is often a late finding.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1981200"/>
            <a:ext cx="2895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omic Sans MS" pitchFamily="66" charset="0"/>
              </a:rPr>
              <a:t>COHb levels do not always correlate with symptoms nor predict sequelae.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Carbon Monoxide Detection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CO detectors have been widely-available for over a decade.</a:t>
            </a:r>
          </a:p>
          <a:p>
            <a:pPr eaLnBrk="1" hangingPunct="1">
              <a:defRPr/>
            </a:pPr>
            <a:r>
              <a:rPr lang="en-US" sz="2400" dirty="0"/>
              <a:t>Still vastly underutilized.</a:t>
            </a:r>
          </a:p>
          <a:p>
            <a:pPr eaLnBrk="1" hangingPunct="1">
              <a:defRPr/>
            </a:pPr>
            <a:r>
              <a:rPr lang="en-US" sz="2400" dirty="0"/>
              <a:t>Underwriters Laboratories (UL) revised guidelines for CO detectors in </a:t>
            </a:r>
            <a:r>
              <a:rPr lang="en-US" sz="2400" dirty="0" smtClean="0"/>
              <a:t>1998.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Units manufactured before 1998 should be replaced.</a:t>
            </a:r>
          </a:p>
        </p:txBody>
      </p:sp>
      <p:pic>
        <p:nvPicPr>
          <p:cNvPr id="6" name="Content Placeholder 5" descr="CO Figure 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4150" y="1524000"/>
            <a:ext cx="2844800" cy="40386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Carbon Monoxide Detection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Hand-held devices now available to assess atmospheric levels of 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Multi-gas detectors common in the fire service: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Combustible gasses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</a:t>
            </a:r>
          </a:p>
        </p:txBody>
      </p:sp>
      <p:pic>
        <p:nvPicPr>
          <p:cNvPr id="73732" name="Picture 6" descr="CO Figure 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133600"/>
            <a:ext cx="45720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Carbon Monoxide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Biological detection of CO limited:</a:t>
            </a:r>
          </a:p>
          <a:p>
            <a:pPr lvl="1" eaLnBrk="1" hangingPunct="1">
              <a:defRPr/>
            </a:pPr>
            <a:r>
              <a:rPr lang="en-US" dirty="0" smtClean="0"/>
              <a:t>Exhaled CO measurement.</a:t>
            </a:r>
          </a:p>
          <a:p>
            <a:pPr lvl="1" eaLnBrk="1" hangingPunct="1">
              <a:defRPr/>
            </a:pPr>
            <a:r>
              <a:rPr lang="en-US" dirty="0" smtClean="0"/>
              <a:t>Hospital-based carboxyhemoglobin levels  (arterial or venous).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71685" name="Picture 2" descr="http://www.pt-medical.nl/pics/microco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3886200" cy="3870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Carbon Monoxide Detection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Technology </a:t>
            </a:r>
            <a:r>
              <a:rPr lang="en-US" sz="2800" dirty="0"/>
              <a:t>now available to detect biological </a:t>
            </a:r>
            <a:r>
              <a:rPr lang="en-US" sz="2800" dirty="0" smtClean="0"/>
              <a:t>COHb </a:t>
            </a:r>
            <a:r>
              <a:rPr lang="en-US" sz="2800" dirty="0"/>
              <a:t>levels in the prehospital and ED setting.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Referred to as CO-oximetry</a:t>
            </a:r>
          </a:p>
        </p:txBody>
      </p:sp>
      <p:pic>
        <p:nvPicPr>
          <p:cNvPr id="6" name="Content Placeholder 5" descr="CO Figure 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7825" y="2133600"/>
            <a:ext cx="4498975" cy="29987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Carbon Monoxide Detection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34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New generation oximeter/CO-oximeter can detect 4 different hemoglobin forms.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Deoxyhemoglobin (Hb)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Oxyhemoglobin (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Hb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Carboxyhemoglobin (</a:t>
            </a:r>
            <a:r>
              <a:rPr lang="en-US" sz="2000" dirty="0" smtClean="0"/>
              <a:t>COHb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Methemoglobin (</a:t>
            </a:r>
            <a:r>
              <a:rPr lang="en-US" sz="2000" dirty="0" smtClean="0"/>
              <a:t>METHb</a:t>
            </a:r>
            <a:r>
              <a:rPr lang="en-US" sz="2000" dirty="0"/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Provides: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SpO</a:t>
            </a:r>
            <a:r>
              <a:rPr lang="en-US" sz="2000" baseline="-25000" dirty="0"/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SpCO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SpMET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Pulse rate</a:t>
            </a:r>
          </a:p>
        </p:txBody>
      </p:sp>
      <p:pic>
        <p:nvPicPr>
          <p:cNvPr id="74756" name="Picture 4" descr="Rad57cm_Tag_Hand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10200" y="1752600"/>
            <a:ext cx="1846263" cy="4297363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8229600" cy="255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7010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Hampson</a:t>
            </a:r>
            <a:r>
              <a:rPr lang="en-US" dirty="0" smtClean="0"/>
              <a:t> NB, Weaver LK. Carbon Monoxide Poisoning: A New Incidence of an Old Disease. </a:t>
            </a:r>
            <a:r>
              <a:rPr lang="en-US" i="1" dirty="0" smtClean="0"/>
              <a:t>Undersea </a:t>
            </a:r>
            <a:r>
              <a:rPr lang="en-US" i="1" dirty="0" err="1" smtClean="0"/>
              <a:t>Hyperb</a:t>
            </a:r>
            <a:r>
              <a:rPr lang="en-US" i="1" dirty="0" smtClean="0"/>
              <a:t> Med</a:t>
            </a:r>
            <a:r>
              <a:rPr lang="en-US" dirty="0" smtClean="0"/>
              <a:t>. 2007;34:163-168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CO-Oximetry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Uses finger probe similar to that used in pulse oximetry.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Uses 8 different wavelengths of light (instead of 2 for pulse oximetry).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Readings very closely correlate with </a:t>
            </a:r>
            <a:r>
              <a:rPr lang="en-US" sz="2800" dirty="0" smtClean="0"/>
              <a:t>COHb </a:t>
            </a:r>
            <a:r>
              <a:rPr lang="en-US" sz="2800" dirty="0"/>
              <a:t>levels measured in-hospital.</a:t>
            </a:r>
          </a:p>
        </p:txBody>
      </p:sp>
      <p:pic>
        <p:nvPicPr>
          <p:cNvPr id="75780" name="Picture 7" descr="DCI with finger at a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0200"/>
            <a:ext cx="4038600" cy="302895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CO-Oximetry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3999"/>
            <a:ext cx="5867400" cy="40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CO-Oximetry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accuracy?</a:t>
            </a:r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 descr="CO Figure 8 (hi re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3962400" cy="2921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CO-Oximetry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401032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CO-Oximetry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600200"/>
            <a:ext cx="4038600" cy="457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CO-Oximetry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Carboxyhemoglobin (Range of 0-15%): Accuracy </a:t>
            </a:r>
            <a:r>
              <a:rPr lang="en-US" dirty="0" smtClean="0">
                <a:sym typeface="Symbol"/>
              </a:rPr>
              <a:t> 2%</a:t>
            </a:r>
          </a:p>
          <a:p>
            <a:r>
              <a:rPr lang="en-US" dirty="0" smtClean="0">
                <a:sym typeface="Symbol"/>
              </a:rPr>
              <a:t>Methemoglobin (Range of 0-12%) Accuracy  0.5%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864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Barker SJ, Curry J, Redford D, Morgan S. Measurement of carboxyhemoglobin and methemoglobin levels by pulse oximetry: A human volunteer study. </a:t>
            </a:r>
            <a:r>
              <a:rPr lang="en-US" i="1" dirty="0" smtClean="0"/>
              <a:t>Anesthesiology</a:t>
            </a:r>
            <a:r>
              <a:rPr lang="en-US" dirty="0" smtClean="0"/>
              <a:t> 2006;105:892-7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CO-Oximetry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(ABL)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(RAD 57)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SaCO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(ABL)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SpCO</a:t>
                      </a:r>
                    </a:p>
                    <a:p>
                      <a:pPr algn="ctr"/>
                      <a:r>
                        <a:rPr lang="en-US" dirty="0" smtClean="0"/>
                        <a:t>(RAD 57)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90.8 </a:t>
                      </a:r>
                      <a:r>
                        <a:rPr lang="en-US" dirty="0" smtClean="0">
                          <a:sym typeface="Symbol"/>
                        </a:rPr>
                        <a:t> 5.4 ()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93.8 </a:t>
                      </a:r>
                      <a:r>
                        <a:rPr lang="en-US" dirty="0" smtClean="0">
                          <a:sym typeface="Symbol"/>
                        </a:rPr>
                        <a:t> 4.2 ()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 </a:t>
                      </a:r>
                      <a:r>
                        <a:rPr lang="en-US" dirty="0" smtClean="0">
                          <a:sym typeface="Symbol"/>
                        </a:rPr>
                        <a:t> 1.8 ()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2.5 </a:t>
                      </a:r>
                      <a:r>
                        <a:rPr lang="en-US" dirty="0" smtClean="0">
                          <a:sym typeface="Symbol"/>
                        </a:rPr>
                        <a:t> 2.0 ()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&lt;0.015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486400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Mottram</a:t>
            </a:r>
            <a:r>
              <a:rPr lang="en-US" dirty="0" smtClean="0"/>
              <a:t> CD, Hanson LJ, Scanlon PD. Comparison of the Masimo RAD57 Pulse Oximeter with SPCO Technology against a Laboratory CO-oximeter Using Arterial Blood. </a:t>
            </a:r>
            <a:r>
              <a:rPr lang="en-US" i="1" dirty="0" err="1" smtClean="0"/>
              <a:t>Resp</a:t>
            </a:r>
            <a:r>
              <a:rPr lang="en-US" i="1" dirty="0" smtClean="0"/>
              <a:t> Care</a:t>
            </a:r>
            <a:r>
              <a:rPr lang="en-US" dirty="0" smtClean="0"/>
              <a:t>. 2005;50:11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Diagnostic Criteria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/>
              <a:t>Biologic:</a:t>
            </a:r>
          </a:p>
          <a:p>
            <a:pPr lvl="1" eaLnBrk="1" hangingPunct="1">
              <a:defRPr/>
            </a:pPr>
            <a:r>
              <a:rPr lang="en-US" sz="2400" dirty="0" smtClean="0"/>
              <a:t>COHb </a:t>
            </a:r>
            <a:r>
              <a:rPr lang="en-US" sz="2400" dirty="0"/>
              <a:t>&gt; 5% in nonsmokers.</a:t>
            </a:r>
          </a:p>
          <a:p>
            <a:pPr lvl="1" eaLnBrk="1" hangingPunct="1">
              <a:defRPr/>
            </a:pPr>
            <a:r>
              <a:rPr lang="en-US" sz="2400" dirty="0" smtClean="0"/>
              <a:t>COHb </a:t>
            </a:r>
            <a:r>
              <a:rPr lang="en-US" sz="2400" dirty="0"/>
              <a:t>&gt; 10% in </a:t>
            </a:r>
            <a:r>
              <a:rPr lang="en-US" sz="2400" dirty="0" smtClean="0"/>
              <a:t>smokers.</a:t>
            </a:r>
            <a:endParaRPr lang="en-US" sz="2400" dirty="0"/>
          </a:p>
          <a:p>
            <a:pPr eaLnBrk="1" hangingPunct="1">
              <a:defRPr/>
            </a:pPr>
            <a:r>
              <a:rPr lang="en-US" sz="2800" b="1" dirty="0"/>
              <a:t>Environmental:</a:t>
            </a:r>
          </a:p>
          <a:p>
            <a:pPr lvl="1" eaLnBrk="1" hangingPunct="1">
              <a:defRPr/>
            </a:pPr>
            <a:r>
              <a:rPr lang="en-US" sz="2400" dirty="0"/>
              <a:t>No confirmatory test. </a:t>
            </a:r>
          </a:p>
        </p:txBody>
      </p:sp>
      <p:pic>
        <p:nvPicPr>
          <p:cNvPr id="798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916"/>
          <a:stretch>
            <a:fillRect/>
          </a:stretch>
        </p:blipFill>
        <p:spPr>
          <a:xfrm>
            <a:off x="4572000" y="1600200"/>
            <a:ext cx="3997325" cy="23828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Diagnostic Criteria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/>
              <a:t>Suspected:</a:t>
            </a:r>
          </a:p>
          <a:p>
            <a:pPr lvl="1" eaLnBrk="1" hangingPunct="1">
              <a:defRPr/>
            </a:pPr>
            <a:r>
              <a:rPr lang="en-US" sz="2000" dirty="0"/>
              <a:t>Potentially-exposed person, but no credible threat exists.</a:t>
            </a:r>
          </a:p>
          <a:p>
            <a:pPr eaLnBrk="1" hangingPunct="1">
              <a:defRPr/>
            </a:pPr>
            <a:r>
              <a:rPr lang="en-US" sz="2400" b="1" dirty="0"/>
              <a:t>Probable:</a:t>
            </a:r>
          </a:p>
          <a:p>
            <a:pPr lvl="1" eaLnBrk="1" hangingPunct="1">
              <a:defRPr/>
            </a:pPr>
            <a:r>
              <a:rPr lang="en-US" sz="2000" dirty="0"/>
              <a:t>Clinically-compatible case where credible threat exists.</a:t>
            </a:r>
          </a:p>
          <a:p>
            <a:pPr eaLnBrk="1" hangingPunct="1">
              <a:defRPr/>
            </a:pPr>
            <a:r>
              <a:rPr lang="en-US" sz="2400" b="1" dirty="0"/>
              <a:t>Confirmed:</a:t>
            </a:r>
          </a:p>
          <a:p>
            <a:pPr lvl="1" eaLnBrk="1" hangingPunct="1">
              <a:defRPr/>
            </a:pPr>
            <a:r>
              <a:rPr lang="en-US" sz="2000" dirty="0"/>
              <a:t>Clinically-compatible case where biological tests have confirmed exposure.</a:t>
            </a:r>
          </a:p>
        </p:txBody>
      </p:sp>
      <p:pic>
        <p:nvPicPr>
          <p:cNvPr id="809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916"/>
          <a:stretch>
            <a:fillRect/>
          </a:stretch>
        </p:blipFill>
        <p:spPr>
          <a:xfrm>
            <a:off x="4572000" y="1600200"/>
            <a:ext cx="3960813" cy="23828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Treatment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26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Treatment is based on the severity of symptoms.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Treatment generally indicated with SpCO &gt; 10-12%.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Be prepared to treat complications (i.e., seizures, dysrhythmias, cardiac ischemia).</a:t>
            </a:r>
          </a:p>
        </p:txBody>
      </p:sp>
      <p:pic>
        <p:nvPicPr>
          <p:cNvPr id="81924" name="Picture 4" descr="Gillespie EMS Hwy 16 100202 RS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4963"/>
            <a:ext cx="4038600" cy="2822575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_Tech_Sphere_R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_Patriotic_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Med_Tech_Sphere_Red</Template>
  <TotalTime>2493</TotalTime>
  <Words>5040</Words>
  <Application>Microsoft Macintosh PowerPoint</Application>
  <PresentationFormat>On-screen Show (4:3)</PresentationFormat>
  <Paragraphs>891</Paragraphs>
  <Slides>107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Med_Tech_Sphere_Red</vt:lpstr>
      <vt:lpstr>Custom Design</vt:lpstr>
      <vt:lpstr>1_Custom Design</vt:lpstr>
      <vt:lpstr>Default Design</vt:lpstr>
      <vt:lpstr>Med_Patriotic_Side</vt:lpstr>
      <vt:lpstr>2_Custom Design</vt:lpstr>
      <vt:lpstr>Carbon Monoxide Poisoning</vt:lpstr>
      <vt:lpstr>Carbon Monoxide</vt:lpstr>
      <vt:lpstr>Chemistry</vt:lpstr>
      <vt:lpstr>Sources of Carbon Monoxide</vt:lpstr>
      <vt:lpstr>Sources of Carbon Monoxide</vt:lpstr>
      <vt:lpstr>Sources of Carbon Monoxide</vt:lpstr>
      <vt:lpstr>Sources of Carbon Monoxide</vt:lpstr>
      <vt:lpstr>Incidence</vt:lpstr>
      <vt:lpstr>Incidence</vt:lpstr>
      <vt:lpstr>Incidence</vt:lpstr>
      <vt:lpstr>Incidence</vt:lpstr>
      <vt:lpstr>Incidence</vt:lpstr>
      <vt:lpstr>Incidence</vt:lpstr>
      <vt:lpstr>Incidence</vt:lpstr>
      <vt:lpstr>Incidence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CO Exposure</vt:lpstr>
      <vt:lpstr>CO Exposure</vt:lpstr>
      <vt:lpstr>CO Exposure</vt:lpstr>
      <vt:lpstr>CO Exposure</vt:lpstr>
      <vt:lpstr>CO Exposure</vt:lpstr>
      <vt:lpstr>CO Exposure</vt:lpstr>
      <vt:lpstr>CO Exposure</vt:lpstr>
      <vt:lpstr>CO Exposure</vt:lpstr>
      <vt:lpstr>CO Exposure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Basic Science</vt:lpstr>
      <vt:lpstr>Basic Science</vt:lpstr>
      <vt:lpstr>Basic Science</vt:lpstr>
      <vt:lpstr>Basic Science</vt:lpstr>
      <vt:lpstr>Basic Science</vt:lpstr>
      <vt:lpstr>Basic Science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PowerPoint Presentation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Delayed Neurologic Syndrome</vt:lpstr>
      <vt:lpstr>Pathophysiology Summary</vt:lpstr>
      <vt:lpstr>Pathophysiology Summary</vt:lpstr>
      <vt:lpstr>Pathophysiology Summary</vt:lpstr>
      <vt:lpstr>Patient Groups at Risk</vt:lpstr>
      <vt:lpstr>Clinical</vt:lpstr>
      <vt:lpstr>Clinical</vt:lpstr>
      <vt:lpstr>Clinical</vt:lpstr>
      <vt:lpstr>Clinical</vt:lpstr>
      <vt:lpstr>Clinical</vt:lpstr>
      <vt:lpstr>Clinical</vt:lpstr>
      <vt:lpstr>Clinical</vt:lpstr>
      <vt:lpstr>Clinical</vt:lpstr>
      <vt:lpstr>Patient Characteristics</vt:lpstr>
      <vt:lpstr>Predictors of Myocardial Injury</vt:lpstr>
      <vt:lpstr>Clinical</vt:lpstr>
      <vt:lpstr>Clinical</vt:lpstr>
      <vt:lpstr>Clinical</vt:lpstr>
      <vt:lpstr>Clinical</vt:lpstr>
      <vt:lpstr>Clinical</vt:lpstr>
      <vt:lpstr>Clinical</vt:lpstr>
      <vt:lpstr>CO Poisoning</vt:lpstr>
      <vt:lpstr>CO Poisoning</vt:lpstr>
      <vt:lpstr>Signs and Symptoms (Acute)</vt:lpstr>
      <vt:lpstr>Signs and Symptoms (Acute)</vt:lpstr>
      <vt:lpstr>Signs and Symptoms</vt:lpstr>
      <vt:lpstr>Carbon Monoxide Detection</vt:lpstr>
      <vt:lpstr>Carbon Monoxide Detection</vt:lpstr>
      <vt:lpstr>Carbon Monoxide Detection</vt:lpstr>
      <vt:lpstr>Carbon Monoxide Detection</vt:lpstr>
      <vt:lpstr>Carbon Monoxide Detection</vt:lpstr>
      <vt:lpstr>CO-Oximetry</vt:lpstr>
      <vt:lpstr>CO-Oximetry</vt:lpstr>
      <vt:lpstr>CO-Oximetry </vt:lpstr>
      <vt:lpstr>CO-Oximetry</vt:lpstr>
      <vt:lpstr>CO-Oximetry</vt:lpstr>
      <vt:lpstr>CO-Oximetry</vt:lpstr>
      <vt:lpstr>CO-Oximetry</vt:lpstr>
      <vt:lpstr>Diagnostic Criteria</vt:lpstr>
      <vt:lpstr>Diagnostic Criteria</vt:lpstr>
      <vt:lpstr>Treatment</vt:lpstr>
      <vt:lpstr>Treatment</vt:lpstr>
      <vt:lpstr>Treatment</vt:lpstr>
      <vt:lpstr>Treatment</vt:lpstr>
      <vt:lpstr>Treatment</vt:lpstr>
      <vt:lpstr>Indications for HBO Therapy</vt:lpstr>
      <vt:lpstr>Indications for HBO Therapy</vt:lpstr>
      <vt:lpstr>Remember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Bledsoe</dc:creator>
  <cp:lastModifiedBy>Bryan Bledsoe</cp:lastModifiedBy>
  <cp:revision>380</cp:revision>
  <dcterms:created xsi:type="dcterms:W3CDTF">2009-04-14T20:08:01Z</dcterms:created>
  <dcterms:modified xsi:type="dcterms:W3CDTF">2015-01-06T18:14:21Z</dcterms:modified>
</cp:coreProperties>
</file>