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9" r:id="rId4"/>
    <p:sldId id="258" r:id="rId5"/>
    <p:sldId id="260" r:id="rId6"/>
    <p:sldId id="306" r:id="rId7"/>
    <p:sldId id="261" r:id="rId8"/>
    <p:sldId id="262" r:id="rId9"/>
    <p:sldId id="263" r:id="rId10"/>
    <p:sldId id="269" r:id="rId11"/>
    <p:sldId id="284" r:id="rId12"/>
    <p:sldId id="285" r:id="rId13"/>
    <p:sldId id="286" r:id="rId14"/>
    <p:sldId id="287" r:id="rId15"/>
    <p:sldId id="264" r:id="rId16"/>
    <p:sldId id="289" r:id="rId17"/>
    <p:sldId id="265" r:id="rId18"/>
    <p:sldId id="268" r:id="rId19"/>
    <p:sldId id="267" r:id="rId20"/>
    <p:sldId id="303" r:id="rId21"/>
    <p:sldId id="304" r:id="rId22"/>
    <p:sldId id="272" r:id="rId23"/>
    <p:sldId id="307" r:id="rId24"/>
    <p:sldId id="266" r:id="rId25"/>
    <p:sldId id="270" r:id="rId26"/>
    <p:sldId id="271" r:id="rId27"/>
    <p:sldId id="273" r:id="rId28"/>
    <p:sldId id="274" r:id="rId29"/>
    <p:sldId id="275" r:id="rId30"/>
    <p:sldId id="288" r:id="rId31"/>
    <p:sldId id="276" r:id="rId32"/>
    <p:sldId id="277" r:id="rId33"/>
    <p:sldId id="297" r:id="rId34"/>
    <p:sldId id="298" r:id="rId35"/>
    <p:sldId id="299" r:id="rId36"/>
    <p:sldId id="300" r:id="rId37"/>
    <p:sldId id="301" r:id="rId38"/>
    <p:sldId id="295" r:id="rId39"/>
    <p:sldId id="302" r:id="rId40"/>
    <p:sldId id="282" r:id="rId41"/>
    <p:sldId id="281" r:id="rId42"/>
    <p:sldId id="290" r:id="rId43"/>
    <p:sldId id="291" r:id="rId44"/>
    <p:sldId id="292" r:id="rId45"/>
    <p:sldId id="296" r:id="rId46"/>
    <p:sldId id="30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Lawner" initials="BL" lastIdx="2" clrIdx="0">
    <p:extLst>
      <p:ext uri="{19B8F6BF-5375-455C-9EA6-DF929625EA0E}">
        <p15:presenceInfo xmlns:p15="http://schemas.microsoft.com/office/powerpoint/2012/main" userId="Ben La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4" autoAdjust="0"/>
    <p:restoredTop sz="94660"/>
  </p:normalViewPr>
  <p:slideViewPr>
    <p:cSldViewPr snapToGrid="0">
      <p:cViewPr varScale="1">
        <p:scale>
          <a:sx n="69" d="100"/>
          <a:sy n="69" d="100"/>
        </p:scale>
        <p:origin x="66" y="114"/>
      </p:cViewPr>
      <p:guideLst/>
    </p:cSldViewPr>
  </p:slideViewPr>
  <p:notesTextViewPr>
    <p:cViewPr>
      <p:scale>
        <a:sx n="1" d="1"/>
        <a:sy n="1" d="1"/>
      </p:scale>
      <p:origin x="0" y="-100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599483204134375E-2"/>
          <c:y val="7.0886075949367106E-2"/>
          <c:w val="0.63695090439276481"/>
          <c:h val="0.84810126582278478"/>
        </c:manualLayout>
      </c:layout>
      <c:barChart>
        <c:barDir val="col"/>
        <c:grouping val="clustered"/>
        <c:varyColors val="0"/>
        <c:ser>
          <c:idx val="0"/>
          <c:order val="0"/>
          <c:tx>
            <c:strRef>
              <c:f>Sheet1!$A$2</c:f>
              <c:strCache>
                <c:ptCount val="1"/>
                <c:pt idx="0">
                  <c:v>Airline</c:v>
                </c:pt>
              </c:strCache>
            </c:strRef>
          </c:tx>
          <c:spPr>
            <a:solidFill>
              <a:schemeClr val="accent1"/>
            </a:solidFill>
            <a:ln w="12673">
              <a:solidFill>
                <a:schemeClr val="tx1"/>
              </a:solidFill>
              <a:prstDash val="solid"/>
            </a:ln>
          </c:spPr>
          <c:invertIfNegative val="0"/>
          <c:dLbls>
            <c:spPr>
              <a:noFill/>
              <a:ln w="25346">
                <a:noFill/>
              </a:ln>
            </c:spPr>
            <c:txPr>
              <a:bodyPr/>
              <a:lstStyle/>
              <a:p>
                <a:pPr>
                  <a:defRPr sz="152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Sheet1!$B$2:$B$2</c:f>
              <c:numCache>
                <c:formatCode>General</c:formatCode>
                <c:ptCount val="1"/>
                <c:pt idx="0">
                  <c:v>1</c:v>
                </c:pt>
              </c:numCache>
            </c:numRef>
          </c:val>
        </c:ser>
        <c:ser>
          <c:idx val="1"/>
          <c:order val="1"/>
          <c:tx>
            <c:strRef>
              <c:f>Sheet1!$A$3</c:f>
              <c:strCache>
                <c:ptCount val="1"/>
                <c:pt idx="0">
                  <c:v>Commuter</c:v>
                </c:pt>
              </c:strCache>
            </c:strRef>
          </c:tx>
          <c:spPr>
            <a:solidFill>
              <a:schemeClr val="accent2"/>
            </a:solidFill>
            <a:ln w="12673">
              <a:solidFill>
                <a:schemeClr val="tx1"/>
              </a:solidFill>
              <a:prstDash val="solid"/>
            </a:ln>
          </c:spPr>
          <c:invertIfNegative val="0"/>
          <c:dLbls>
            <c:spPr>
              <a:noFill/>
              <a:ln w="25346">
                <a:noFill/>
              </a:ln>
            </c:spPr>
            <c:txPr>
              <a:bodyPr/>
              <a:lstStyle/>
              <a:p>
                <a:pPr>
                  <a:defRPr sz="152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Sheet1!$B$3:$B$3</c:f>
              <c:numCache>
                <c:formatCode>General</c:formatCode>
                <c:ptCount val="1"/>
                <c:pt idx="0">
                  <c:v>6</c:v>
                </c:pt>
              </c:numCache>
            </c:numRef>
          </c:val>
        </c:ser>
        <c:ser>
          <c:idx val="2"/>
          <c:order val="2"/>
          <c:tx>
            <c:strRef>
              <c:f>Sheet1!$A$4</c:f>
              <c:strCache>
                <c:ptCount val="1"/>
                <c:pt idx="0">
                  <c:v>Ground Ambulance</c:v>
                </c:pt>
              </c:strCache>
            </c:strRef>
          </c:tx>
          <c:spPr>
            <a:solidFill>
              <a:schemeClr val="hlink"/>
            </a:solidFill>
            <a:ln w="12673">
              <a:solidFill>
                <a:schemeClr val="tx1"/>
              </a:solidFill>
              <a:prstDash val="solid"/>
            </a:ln>
          </c:spPr>
          <c:invertIfNegative val="0"/>
          <c:dLbls>
            <c:spPr>
              <a:noFill/>
              <a:ln w="25346">
                <a:noFill/>
              </a:ln>
            </c:spPr>
            <c:txPr>
              <a:bodyPr/>
              <a:lstStyle/>
              <a:p>
                <a:pPr>
                  <a:defRPr sz="152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Sheet1!$B$4:$B$4</c:f>
              <c:numCache>
                <c:formatCode>General</c:formatCode>
                <c:ptCount val="1"/>
                <c:pt idx="0">
                  <c:v>12</c:v>
                </c:pt>
              </c:numCache>
            </c:numRef>
          </c:val>
        </c:ser>
        <c:ser>
          <c:idx val="3"/>
          <c:order val="3"/>
          <c:tx>
            <c:strRef>
              <c:f>Sheet1!$A$5</c:f>
              <c:strCache>
                <c:ptCount val="1"/>
                <c:pt idx="0">
                  <c:v>All Helicopters</c:v>
                </c:pt>
              </c:strCache>
            </c:strRef>
          </c:tx>
          <c:spPr>
            <a:solidFill>
              <a:schemeClr val="folHlink"/>
            </a:solidFill>
            <a:ln w="12673">
              <a:solidFill>
                <a:schemeClr val="tx1"/>
              </a:solidFill>
              <a:prstDash val="solid"/>
            </a:ln>
          </c:spPr>
          <c:invertIfNegative val="0"/>
          <c:dLbls>
            <c:spPr>
              <a:noFill/>
              <a:ln w="25346">
                <a:noFill/>
              </a:ln>
            </c:spPr>
            <c:txPr>
              <a:bodyPr/>
              <a:lstStyle/>
              <a:p>
                <a:pPr>
                  <a:defRPr sz="152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Sheet1!$B$5:$B$5</c:f>
              <c:numCache>
                <c:formatCode>General</c:formatCode>
                <c:ptCount val="1"/>
                <c:pt idx="0">
                  <c:v>12</c:v>
                </c:pt>
              </c:numCache>
            </c:numRef>
          </c:val>
        </c:ser>
        <c:ser>
          <c:idx val="4"/>
          <c:order val="4"/>
          <c:tx>
            <c:strRef>
              <c:f>Sheet1!$A$6</c:f>
              <c:strCache>
                <c:ptCount val="1"/>
                <c:pt idx="0">
                  <c:v>Medical Helicopters</c:v>
                </c:pt>
              </c:strCache>
            </c:strRef>
          </c:tx>
          <c:spPr>
            <a:solidFill>
              <a:schemeClr val="bg2"/>
            </a:solidFill>
            <a:ln w="12673">
              <a:solidFill>
                <a:schemeClr val="tx1"/>
              </a:solidFill>
              <a:prstDash val="solid"/>
            </a:ln>
          </c:spPr>
          <c:invertIfNegative val="0"/>
          <c:dLbls>
            <c:spPr>
              <a:noFill/>
              <a:ln w="25346">
                <a:noFill/>
              </a:ln>
            </c:spPr>
            <c:txPr>
              <a:bodyPr/>
              <a:lstStyle/>
              <a:p>
                <a:pPr>
                  <a:defRPr sz="152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Sheet1!$B$6:$B$6</c:f>
              <c:numCache>
                <c:formatCode>General</c:formatCode>
                <c:ptCount val="1"/>
                <c:pt idx="0">
                  <c:v>19</c:v>
                </c:pt>
              </c:numCache>
            </c:numRef>
          </c:val>
        </c:ser>
        <c:dLbls>
          <c:showLegendKey val="0"/>
          <c:showVal val="1"/>
          <c:showCatName val="0"/>
          <c:showSerName val="0"/>
          <c:showPercent val="0"/>
          <c:showBubbleSize val="0"/>
        </c:dLbls>
        <c:gapWidth val="150"/>
        <c:axId val="363599320"/>
        <c:axId val="363599712"/>
      </c:barChart>
      <c:catAx>
        <c:axId val="363599320"/>
        <c:scaling>
          <c:orientation val="minMax"/>
        </c:scaling>
        <c:delete val="0"/>
        <c:axPos val="b"/>
        <c:numFmt formatCode="General" sourceLinked="1"/>
        <c:majorTickMark val="out"/>
        <c:minorTickMark val="none"/>
        <c:tickLblPos val="nextTo"/>
        <c:spPr>
          <a:ln w="3168">
            <a:solidFill>
              <a:schemeClr val="tx1"/>
            </a:solidFill>
            <a:prstDash val="solid"/>
          </a:ln>
        </c:spPr>
        <c:txPr>
          <a:bodyPr rot="0" vert="horz"/>
          <a:lstStyle/>
          <a:p>
            <a:pPr>
              <a:defRPr sz="1522" b="1" i="0" u="none" strike="noStrike" baseline="0">
                <a:solidFill>
                  <a:schemeClr val="tx1"/>
                </a:solidFill>
                <a:latin typeface="Arial"/>
                <a:ea typeface="Arial"/>
                <a:cs typeface="Arial"/>
              </a:defRPr>
            </a:pPr>
            <a:endParaRPr lang="en-US"/>
          </a:p>
        </c:txPr>
        <c:crossAx val="363599712"/>
        <c:crosses val="autoZero"/>
        <c:auto val="1"/>
        <c:lblAlgn val="ctr"/>
        <c:lblOffset val="100"/>
        <c:tickLblSkip val="1"/>
        <c:tickMarkSkip val="1"/>
        <c:noMultiLvlLbl val="0"/>
      </c:catAx>
      <c:valAx>
        <c:axId val="363599712"/>
        <c:scaling>
          <c:orientation val="minMax"/>
        </c:scaling>
        <c:delete val="0"/>
        <c:axPos val="l"/>
        <c:majorGridlines>
          <c:spPr>
            <a:ln w="3168">
              <a:solidFill>
                <a:schemeClr val="tx1"/>
              </a:solidFill>
              <a:prstDash val="solid"/>
            </a:ln>
          </c:spPr>
        </c:majorGridlines>
        <c:numFmt formatCode="General" sourceLinked="1"/>
        <c:majorTickMark val="out"/>
        <c:minorTickMark val="none"/>
        <c:tickLblPos val="nextTo"/>
        <c:spPr>
          <a:ln w="3168">
            <a:solidFill>
              <a:schemeClr val="tx1"/>
            </a:solidFill>
            <a:prstDash val="solid"/>
          </a:ln>
        </c:spPr>
        <c:txPr>
          <a:bodyPr rot="0" vert="horz"/>
          <a:lstStyle/>
          <a:p>
            <a:pPr>
              <a:defRPr sz="1522" b="1" i="0" u="none" strike="noStrike" baseline="0">
                <a:solidFill>
                  <a:schemeClr val="tx1"/>
                </a:solidFill>
                <a:latin typeface="Arial"/>
                <a:ea typeface="Arial"/>
                <a:cs typeface="Arial"/>
              </a:defRPr>
            </a:pPr>
            <a:endParaRPr lang="en-US"/>
          </a:p>
        </c:txPr>
        <c:crossAx val="363599320"/>
        <c:crosses val="autoZero"/>
        <c:crossBetween val="between"/>
      </c:valAx>
      <c:spPr>
        <a:solidFill>
          <a:schemeClr val="bg1"/>
        </a:solidFill>
        <a:ln w="12673">
          <a:solidFill>
            <a:schemeClr val="tx1"/>
          </a:solidFill>
          <a:prstDash val="solid"/>
        </a:ln>
      </c:spPr>
    </c:plotArea>
    <c:legend>
      <c:legendPos val="r"/>
      <c:layout>
        <c:manualLayout>
          <c:xMode val="edge"/>
          <c:yMode val="edge"/>
          <c:x val="0.7157622739018088"/>
          <c:y val="0.31139240506329124"/>
          <c:w val="0.27906976744186052"/>
          <c:h val="0.3696202531645571"/>
        </c:manualLayout>
      </c:layout>
      <c:overlay val="0"/>
      <c:spPr>
        <a:solidFill>
          <a:srgbClr val="FFFFFF"/>
        </a:solidFill>
        <a:ln w="3168">
          <a:solidFill>
            <a:schemeClr val="tx1"/>
          </a:solidFill>
          <a:prstDash val="solid"/>
        </a:ln>
      </c:spPr>
      <c:txPr>
        <a:bodyPr/>
        <a:lstStyle/>
        <a:p>
          <a:pPr>
            <a:defRPr sz="1397" b="1" i="0" u="none" strike="noStrike" baseline="0">
              <a:solidFill>
                <a:schemeClr val="tx1"/>
              </a:solidFill>
              <a:latin typeface="Arial"/>
              <a:ea typeface="Arial"/>
              <a:cs typeface="Arial"/>
            </a:defRPr>
          </a:pPr>
          <a:endParaRPr lang="en-US"/>
        </a:p>
      </c:txPr>
    </c:legend>
    <c:plotVisOnly val="1"/>
    <c:dispBlanksAs val="gap"/>
    <c:showDLblsOverMax val="0"/>
  </c:chart>
  <c:spPr>
    <a:noFill/>
    <a:ln w="9525" cap="flat" cmpd="sng" algn="ctr">
      <a:solidFill>
        <a:schemeClr val="bg1"/>
      </a:solidFill>
      <a:prstDash val="solid"/>
      <a:miter lim="800000"/>
      <a:headEnd type="none" w="med" len="med"/>
      <a:tailEnd type="none" w="med" len="med"/>
    </a:ln>
  </c:spPr>
  <c:txPr>
    <a:bodyPr/>
    <a:lstStyle/>
    <a:p>
      <a:pPr>
        <a:defRPr sz="1522" b="1" i="0" u="none" strike="noStrike" baseline="0">
          <a:solidFill>
            <a:schemeClr val="tx1"/>
          </a:solidFill>
          <a:latin typeface="Arial"/>
          <a:ea typeface="Arial"/>
          <a:cs typeface="Aria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5-01-12T14:04:56.116" idx="1">
    <p:pos x="3319" y="1531"/>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1-12T14:28:07.705" idx="2">
    <p:pos x="10" y="10"/>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FE4E2-F3B4-46CB-B33D-BFFBA04D1C8A}" type="datetimeFigureOut">
              <a:rPr lang="en-US" smtClean="0"/>
              <a:t>1/13/2015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B17B7-F315-457B-A23E-55EA8BF3FAF1}" type="slidenum">
              <a:rPr lang="en-US" smtClean="0"/>
              <a:t>‹#›</a:t>
            </a:fld>
            <a:endParaRPr lang="en-US"/>
          </a:p>
        </p:txBody>
      </p:sp>
    </p:spTree>
    <p:extLst>
      <p:ext uri="{BB962C8B-B14F-4D97-AF65-F5344CB8AC3E}">
        <p14:creationId xmlns:p14="http://schemas.microsoft.com/office/powerpoint/2010/main" val="23854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used the NTDB, the most robust source of trauma</a:t>
            </a:r>
            <a:r>
              <a:rPr lang="en-US" baseline="0" dirty="0" smtClean="0"/>
              <a:t> related data. Previous studied did not incorporate regression analyses. Over 900 centers participate in NTDB. ISS used because higher scores associated with need for specialized trauma services. 3 analytic models: (1) a multivariate logistic regression (2) a multivariate logistic regression with estimating equations to control for clustering and (3) a logistic regression model using propensity scores. Variables included in final modeling were selected after calculating correlation coefficients, </a:t>
            </a:r>
            <a:r>
              <a:rPr lang="en-US" baseline="0" dirty="0" err="1" smtClean="0"/>
              <a:t>examing</a:t>
            </a:r>
            <a:r>
              <a:rPr lang="en-US" baseline="0" dirty="0" smtClean="0"/>
              <a:t> scatterplot matrixes, and ensuring a low proportion of missing data. Final variables: Systolic BP, RR,HR, motor component of GCS, age, sex, blunt vs penetrating trauma. Motor GCS selected due its predictive value and total GCS missing. Casual inference wasn’t possible because there was not a posited mechanism for assignment.  Previous studies did also not control for missing data</a:t>
            </a:r>
            <a:endParaRPr lang="en-US" dirty="0"/>
          </a:p>
        </p:txBody>
      </p:sp>
      <p:sp>
        <p:nvSpPr>
          <p:cNvPr id="4" name="Slide Number Placeholder 3"/>
          <p:cNvSpPr>
            <a:spLocks noGrp="1"/>
          </p:cNvSpPr>
          <p:nvPr>
            <p:ph type="sldNum" sz="quarter" idx="10"/>
          </p:nvPr>
        </p:nvSpPr>
        <p:spPr/>
        <p:txBody>
          <a:bodyPr/>
          <a:lstStyle/>
          <a:p>
            <a:fld id="{EDCB17B7-F315-457B-A23E-55EA8BF3FAF1}" type="slidenum">
              <a:rPr lang="en-US" smtClean="0"/>
              <a:t>18</a:t>
            </a:fld>
            <a:endParaRPr lang="en-US"/>
          </a:p>
        </p:txBody>
      </p:sp>
    </p:spTree>
    <p:extLst>
      <p:ext uri="{BB962C8B-B14F-4D97-AF65-F5344CB8AC3E}">
        <p14:creationId xmlns:p14="http://schemas.microsoft.com/office/powerpoint/2010/main" val="1642493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92CA9-BD40-40B3-8DAB-A719E5F51E6A}" type="slidenum">
              <a:rPr lang="en-GB"/>
              <a:pPr/>
              <a:t>41</a:t>
            </a:fld>
            <a:endParaRPr lang="en-GB"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8025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Propensity matching used- 1 way of creating subgroups</a:t>
            </a:r>
            <a:r>
              <a:rPr lang="en-US" baseline="0" dirty="0" smtClean="0"/>
              <a:t> of treated units. </a:t>
            </a:r>
            <a:r>
              <a:rPr lang="en-US" baseline="0" dirty="0" err="1" smtClean="0"/>
              <a:t>Simular</a:t>
            </a:r>
            <a:r>
              <a:rPr lang="en-US" baseline="0" dirty="0" smtClean="0"/>
              <a:t> with respect to distribution of observed background </a:t>
            </a:r>
            <a:r>
              <a:rPr lang="en-US" baseline="0" dirty="0" err="1" smtClean="0"/>
              <a:t>characteritics</a:t>
            </a:r>
            <a:r>
              <a:rPr lang="en-US" baseline="0" dirty="0" smtClean="0"/>
              <a:t> and pre-existing confounders. Propensity scores reflect the likelihood of being assigned to a particular treatment group. Score can then be used in a multivariate model as an independent variable. Age, sex, ISS, SBP, RR, HR, type of trauma, </a:t>
            </a:r>
            <a:r>
              <a:rPr lang="en-US" baseline="0" dirty="0" err="1" smtClean="0"/>
              <a:t>mech</a:t>
            </a:r>
            <a:r>
              <a:rPr lang="en-US" baseline="0" dirty="0" smtClean="0"/>
              <a:t> of injury all factored into propensity matching. Removes 90% of bias when used correctly. </a:t>
            </a:r>
            <a:endParaRPr lang="en-US" dirty="0"/>
          </a:p>
        </p:txBody>
      </p:sp>
      <p:sp>
        <p:nvSpPr>
          <p:cNvPr id="4" name="Slide Number Placeholder 3"/>
          <p:cNvSpPr>
            <a:spLocks noGrp="1"/>
          </p:cNvSpPr>
          <p:nvPr>
            <p:ph type="sldNum" sz="quarter" idx="10"/>
          </p:nvPr>
        </p:nvSpPr>
        <p:spPr/>
        <p:txBody>
          <a:bodyPr/>
          <a:lstStyle/>
          <a:p>
            <a:fld id="{EDCB17B7-F315-457B-A23E-55EA8BF3FAF1}" type="slidenum">
              <a:rPr lang="en-US" smtClean="0"/>
              <a:t>19</a:t>
            </a:fld>
            <a:endParaRPr lang="en-US"/>
          </a:p>
        </p:txBody>
      </p:sp>
    </p:spTree>
    <p:extLst>
      <p:ext uri="{BB962C8B-B14F-4D97-AF65-F5344CB8AC3E}">
        <p14:creationId xmlns:p14="http://schemas.microsoft.com/office/powerpoint/2010/main" val="172375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limitations exist- the authors attempted to analyze total call time in a sensitivity analysis but a significant </a:t>
            </a:r>
            <a:r>
              <a:rPr lang="en-US" baseline="0" dirty="0" err="1" smtClean="0"/>
              <a:t>amt</a:t>
            </a:r>
            <a:r>
              <a:rPr lang="en-US" baseline="0" dirty="0" smtClean="0"/>
              <a:t> of data was missing. Helicopter survival is likely a combination of crew expertise, speed, and transport to specialized facility. NTDB is also a convenience sample with incorporates a disproportionate number of larger hospitals, younger, and more severely injured patients. Authors acknowledge that heath care related quality of life must be considered because disability is an important part of the equation. Helicopters are hugely expensive and specific components of HEMS should be studied against controls</a:t>
            </a:r>
            <a:endParaRPr lang="en-US" dirty="0"/>
          </a:p>
        </p:txBody>
      </p:sp>
      <p:sp>
        <p:nvSpPr>
          <p:cNvPr id="4" name="Slide Number Placeholder 3"/>
          <p:cNvSpPr>
            <a:spLocks noGrp="1"/>
          </p:cNvSpPr>
          <p:nvPr>
            <p:ph type="sldNum" sz="quarter" idx="10"/>
          </p:nvPr>
        </p:nvSpPr>
        <p:spPr/>
        <p:txBody>
          <a:bodyPr/>
          <a:lstStyle/>
          <a:p>
            <a:fld id="{EDCB17B7-F315-457B-A23E-55EA8BF3FAF1}" type="slidenum">
              <a:rPr lang="en-US" smtClean="0"/>
              <a:t>21</a:t>
            </a:fld>
            <a:endParaRPr lang="en-US"/>
          </a:p>
        </p:txBody>
      </p:sp>
    </p:spTree>
    <p:extLst>
      <p:ext uri="{BB962C8B-B14F-4D97-AF65-F5344CB8AC3E}">
        <p14:creationId xmlns:p14="http://schemas.microsoft.com/office/powerpoint/2010/main" val="202617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association between</a:t>
            </a:r>
            <a:r>
              <a:rPr lang="en-US" baseline="0" dirty="0" smtClean="0"/>
              <a:t> HEMS and improved survival persisted upon exam of Level I and Level II centers. All regression models revealed improved survival. </a:t>
            </a:r>
            <a:endParaRPr lang="en-US" dirty="0"/>
          </a:p>
        </p:txBody>
      </p:sp>
      <p:sp>
        <p:nvSpPr>
          <p:cNvPr id="4" name="Slide Number Placeholder 3"/>
          <p:cNvSpPr>
            <a:spLocks noGrp="1"/>
          </p:cNvSpPr>
          <p:nvPr>
            <p:ph type="sldNum" sz="quarter" idx="10"/>
          </p:nvPr>
        </p:nvSpPr>
        <p:spPr/>
        <p:txBody>
          <a:bodyPr/>
          <a:lstStyle/>
          <a:p>
            <a:fld id="{EDCB17B7-F315-457B-A23E-55EA8BF3FAF1}" type="slidenum">
              <a:rPr lang="en-US" smtClean="0"/>
              <a:t>22</a:t>
            </a:fld>
            <a:endParaRPr lang="en-US"/>
          </a:p>
        </p:txBody>
      </p:sp>
    </p:spTree>
    <p:extLst>
      <p:ext uri="{BB962C8B-B14F-4D97-AF65-F5344CB8AC3E}">
        <p14:creationId xmlns:p14="http://schemas.microsoft.com/office/powerpoint/2010/main" val="89412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DCB17B7-F315-457B-A23E-55EA8BF3FAF1}" type="slidenum">
              <a:rPr lang="en-US" smtClean="0"/>
              <a:t>34</a:t>
            </a:fld>
            <a:endParaRPr lang="en-US"/>
          </a:p>
        </p:txBody>
      </p:sp>
    </p:spTree>
    <p:extLst>
      <p:ext uri="{BB962C8B-B14F-4D97-AF65-F5344CB8AC3E}">
        <p14:creationId xmlns:p14="http://schemas.microsoft.com/office/powerpoint/2010/main" val="276733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study developed a decision analytic model to compare costs and outcome of HEMS vs GEMS. </a:t>
            </a:r>
            <a:r>
              <a:rPr lang="en-US" baseline="0" dirty="0" err="1" smtClean="0"/>
              <a:t>Clinica</a:t>
            </a:r>
            <a:r>
              <a:rPr lang="en-US" baseline="0" dirty="0" smtClean="0"/>
              <a:t> data and cost inputs were derived from the National Study on the Costs and Outcomes of Trauma and supplemented by the NTDB, </a:t>
            </a:r>
            <a:r>
              <a:rPr lang="en-US" baseline="0" dirty="0" err="1" smtClean="0"/>
              <a:t>medicare</a:t>
            </a:r>
            <a:r>
              <a:rPr lang="en-US" baseline="0" dirty="0" smtClean="0"/>
              <a:t> </a:t>
            </a:r>
            <a:r>
              <a:rPr lang="en-US" baseline="0" dirty="0" err="1" smtClean="0"/>
              <a:t>reimbursemetns</a:t>
            </a:r>
            <a:r>
              <a:rPr lang="en-US" baseline="0" dirty="0" smtClean="0"/>
              <a:t>, and the literature. Nationally representative population model (age 18 to 85) was applied as was a nationally representative distribution of injury severity. Model followed patients from injury through transport, hospitalization, and first year post discharge. Primary outcome was threshold relative risk reduction in </a:t>
            </a:r>
            <a:r>
              <a:rPr lang="en-US" baseline="0" dirty="0" err="1" smtClean="0"/>
              <a:t>inhospital</a:t>
            </a:r>
            <a:r>
              <a:rPr lang="en-US" baseline="0" dirty="0" smtClean="0"/>
              <a:t> mortality b HEMS needed to achieve an incremental cost effectiveness ration compared with ground EMS below 100,000 per quality adjusted life year. QUALYs measure both quality and quantity of life years lived after intervention. 100,000 dollars is the threshold at which health care interventions are generally considered cost effective in high income countries. The model calculates the difference in costs and outcomes related to the decision of choosing HEMS as opposed to GEMS at the scene of ground transport to a trauma center. Markov model calculated remaining life </a:t>
            </a:r>
            <a:r>
              <a:rPr lang="en-US" baseline="0" dirty="0" err="1" smtClean="0"/>
              <a:t>expetencany</a:t>
            </a:r>
            <a:r>
              <a:rPr lang="en-US" baseline="0" dirty="0" smtClean="0"/>
              <a:t> and remaining health care expenditures for patients surviving to discharge</a:t>
            </a:r>
          </a:p>
          <a:p>
            <a:pPr marL="171450" indent="-171450">
              <a:buFont typeface="Wingdings" panose="05000000000000000000" pitchFamily="2" charset="2"/>
              <a:buChar char="à"/>
            </a:pPr>
            <a:r>
              <a:rPr lang="en-US" baseline="0" dirty="0" smtClean="0">
                <a:sym typeface="Wingdings" panose="05000000000000000000" pitchFamily="2" charset="2"/>
              </a:rPr>
              <a:t>Assumes mortality of 7%</a:t>
            </a:r>
          </a:p>
          <a:p>
            <a:pPr marL="171450" indent="-171450">
              <a:buFont typeface="Wingdings" panose="05000000000000000000" pitchFamily="2" charset="2"/>
              <a:buChar char="à"/>
            </a:pPr>
            <a:r>
              <a:rPr lang="en-US" baseline="0" dirty="0" smtClean="0">
                <a:sym typeface="Wingdings" panose="05000000000000000000" pitchFamily="2" charset="2"/>
              </a:rPr>
              <a:t>-15% RR reduction equates to a 1.3% reduction in absolute mortality</a:t>
            </a:r>
            <a:endParaRPr lang="en-US" dirty="0"/>
          </a:p>
        </p:txBody>
      </p:sp>
      <p:sp>
        <p:nvSpPr>
          <p:cNvPr id="4" name="Slide Number Placeholder 3"/>
          <p:cNvSpPr>
            <a:spLocks noGrp="1"/>
          </p:cNvSpPr>
          <p:nvPr>
            <p:ph type="sldNum" sz="quarter" idx="10"/>
          </p:nvPr>
        </p:nvSpPr>
        <p:spPr/>
        <p:txBody>
          <a:bodyPr/>
          <a:lstStyle/>
          <a:p>
            <a:fld id="{EDCB17B7-F315-457B-A23E-55EA8BF3FAF1}" type="slidenum">
              <a:rPr lang="en-US" smtClean="0"/>
              <a:t>36</a:t>
            </a:fld>
            <a:endParaRPr lang="en-US"/>
          </a:p>
        </p:txBody>
      </p:sp>
    </p:spTree>
    <p:extLst>
      <p:ext uri="{BB962C8B-B14F-4D97-AF65-F5344CB8AC3E}">
        <p14:creationId xmlns:p14="http://schemas.microsoft.com/office/powerpoint/2010/main" val="549437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cost effective, HEMS would have to reduce the number</a:t>
            </a:r>
            <a:r>
              <a:rPr lang="en-US" baseline="0" dirty="0" smtClean="0"/>
              <a:t> of patients transported with minor injuries and demonstrate improvements in long term disability.</a:t>
            </a:r>
          </a:p>
          <a:p>
            <a:r>
              <a:rPr lang="en-US" baseline="0" dirty="0" smtClean="0"/>
              <a:t>MANY limitations:</a:t>
            </a:r>
            <a:br>
              <a:rPr lang="en-US" baseline="0" dirty="0" smtClean="0"/>
            </a:br>
            <a:r>
              <a:rPr lang="en-US" baseline="0" dirty="0" smtClean="0"/>
              <a:t>1. Assumptions and used data from numerous published studies</a:t>
            </a:r>
          </a:p>
          <a:p>
            <a:r>
              <a:rPr lang="en-US" baseline="0" dirty="0" smtClean="0"/>
              <a:t>2. Results not stratified by age and injury severity</a:t>
            </a:r>
          </a:p>
          <a:p>
            <a:r>
              <a:rPr lang="en-US" baseline="0" dirty="0" smtClean="0"/>
              <a:t>3. Base cost assumptions assume equal availability for GEMS and HEMS</a:t>
            </a:r>
          </a:p>
          <a:p>
            <a:r>
              <a:rPr lang="en-US" baseline="0" dirty="0" smtClean="0"/>
              <a:t>4. Not excluding GEMS patients injured close to the trauma center who are less likely to die in the field than those who are injured far away and survive to be transported likely biases outcomes in favor of HEMS</a:t>
            </a:r>
          </a:p>
          <a:p>
            <a:r>
              <a:rPr lang="en-US" baseline="0" dirty="0" smtClean="0"/>
              <a:t>5. Study has significant impact on particular area- costs MIGHT be offset in rural areas if the most seriously injured patients are </a:t>
            </a:r>
            <a:r>
              <a:rPr lang="en-US" baseline="0" dirty="0" err="1" smtClean="0"/>
              <a:t>transpoted</a:t>
            </a:r>
            <a:r>
              <a:rPr lang="en-US" baseline="0" dirty="0" smtClean="0"/>
              <a:t> by HEMS to a trauma center. In other words, areas with low flight volume could offset the HEMS cost by encouraging direct transport to trauma centers </a:t>
            </a:r>
            <a:endParaRPr lang="en-US" dirty="0"/>
          </a:p>
        </p:txBody>
      </p:sp>
      <p:sp>
        <p:nvSpPr>
          <p:cNvPr id="4" name="Slide Number Placeholder 3"/>
          <p:cNvSpPr>
            <a:spLocks noGrp="1"/>
          </p:cNvSpPr>
          <p:nvPr>
            <p:ph type="sldNum" sz="quarter" idx="10"/>
          </p:nvPr>
        </p:nvSpPr>
        <p:spPr/>
        <p:txBody>
          <a:bodyPr/>
          <a:lstStyle/>
          <a:p>
            <a:fld id="{EDCB17B7-F315-457B-A23E-55EA8BF3FAF1}" type="slidenum">
              <a:rPr lang="en-US" smtClean="0"/>
              <a:t>37</a:t>
            </a:fld>
            <a:endParaRPr lang="en-US"/>
          </a:p>
        </p:txBody>
      </p:sp>
    </p:spTree>
    <p:extLst>
      <p:ext uri="{BB962C8B-B14F-4D97-AF65-F5344CB8AC3E}">
        <p14:creationId xmlns:p14="http://schemas.microsoft.com/office/powerpoint/2010/main" val="132835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editorial</a:t>
            </a:r>
            <a:r>
              <a:rPr lang="en-US" baseline="0" dirty="0" smtClean="0"/>
              <a:t> which discusses limitations of stats. First, the article assumes a baseline 7.6% mortality from US trauma. This may conflict with existing NTDB studies which put mortality at closer to 4%. The author also takes issue with combining blunt and penetrating trauma into the same equation. The author questions mortality as the primary measure- what benefit does hems offer to the remaining 94% of the population? QUALYs also lack sensitivity because trauma typically affects a younger population. </a:t>
            </a:r>
            <a:r>
              <a:rPr lang="en-US" baseline="0" dirty="0" err="1" smtClean="0"/>
              <a:t>Helos</a:t>
            </a:r>
            <a:r>
              <a:rPr lang="en-US" baseline="0" dirty="0" smtClean="0"/>
              <a:t> may represent the sole response resource in several areas of the country. Urges caution in the era of cost consciousness and </a:t>
            </a:r>
            <a:r>
              <a:rPr lang="en-US" baseline="0" dirty="0" err="1" smtClean="0"/>
              <a:t>enourages</a:t>
            </a:r>
            <a:r>
              <a:rPr lang="en-US" baseline="0" dirty="0" smtClean="0"/>
              <a:t> use of other outcomes. </a:t>
            </a:r>
            <a:endParaRPr lang="en-US" dirty="0"/>
          </a:p>
        </p:txBody>
      </p:sp>
      <p:sp>
        <p:nvSpPr>
          <p:cNvPr id="4" name="Slide Number Placeholder 3"/>
          <p:cNvSpPr>
            <a:spLocks noGrp="1"/>
          </p:cNvSpPr>
          <p:nvPr>
            <p:ph type="sldNum" sz="quarter" idx="10"/>
          </p:nvPr>
        </p:nvSpPr>
        <p:spPr/>
        <p:txBody>
          <a:bodyPr/>
          <a:lstStyle/>
          <a:p>
            <a:fld id="{EDCB17B7-F315-457B-A23E-55EA8BF3FAF1}" type="slidenum">
              <a:rPr lang="en-US" smtClean="0"/>
              <a:t>38</a:t>
            </a:fld>
            <a:endParaRPr lang="en-US"/>
          </a:p>
        </p:txBody>
      </p:sp>
    </p:spTree>
    <p:extLst>
      <p:ext uri="{BB962C8B-B14F-4D97-AF65-F5344CB8AC3E}">
        <p14:creationId xmlns:p14="http://schemas.microsoft.com/office/powerpoint/2010/main" val="285711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67383E0B-04E4-435D-8EE0-F79E08FBD9B7}" type="slidenum">
              <a:rPr lang="en-GB"/>
              <a:pPr/>
              <a:t>40</a:t>
            </a:fld>
            <a:endParaRPr lang="en-GB"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63059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929D49-A40A-47EC-804D-03548638CA3E}"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9547D-A08A-49D3-977C-CA7A2EBAF406}" type="slidenum">
              <a:rPr lang="en-US" smtClean="0"/>
              <a:t>‹#›</a:t>
            </a:fld>
            <a:endParaRPr lang="en-US"/>
          </a:p>
        </p:txBody>
      </p:sp>
    </p:spTree>
    <p:extLst>
      <p:ext uri="{BB962C8B-B14F-4D97-AF65-F5344CB8AC3E}">
        <p14:creationId xmlns:p14="http://schemas.microsoft.com/office/powerpoint/2010/main" val="25573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29D49-A40A-47EC-804D-03548638CA3E}"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9547D-A08A-49D3-977C-CA7A2EBAF406}" type="slidenum">
              <a:rPr lang="en-US" smtClean="0"/>
              <a:t>‹#›</a:t>
            </a:fld>
            <a:endParaRPr lang="en-US"/>
          </a:p>
        </p:txBody>
      </p:sp>
    </p:spTree>
    <p:extLst>
      <p:ext uri="{BB962C8B-B14F-4D97-AF65-F5344CB8AC3E}">
        <p14:creationId xmlns:p14="http://schemas.microsoft.com/office/powerpoint/2010/main" val="253121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29D49-A40A-47EC-804D-03548638CA3E}"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9547D-A08A-49D3-977C-CA7A2EBAF406}" type="slidenum">
              <a:rPr lang="en-US" smtClean="0"/>
              <a:t>‹#›</a:t>
            </a:fld>
            <a:endParaRPr lang="en-US"/>
          </a:p>
        </p:txBody>
      </p:sp>
    </p:spTree>
    <p:extLst>
      <p:ext uri="{BB962C8B-B14F-4D97-AF65-F5344CB8AC3E}">
        <p14:creationId xmlns:p14="http://schemas.microsoft.com/office/powerpoint/2010/main" val="219050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29D49-A40A-47EC-804D-03548638CA3E}"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9547D-A08A-49D3-977C-CA7A2EBAF406}" type="slidenum">
              <a:rPr lang="en-US" smtClean="0"/>
              <a:t>‹#›</a:t>
            </a:fld>
            <a:endParaRPr lang="en-US"/>
          </a:p>
        </p:txBody>
      </p:sp>
    </p:spTree>
    <p:extLst>
      <p:ext uri="{BB962C8B-B14F-4D97-AF65-F5344CB8AC3E}">
        <p14:creationId xmlns:p14="http://schemas.microsoft.com/office/powerpoint/2010/main" val="17329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929D49-A40A-47EC-804D-03548638CA3E}"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9547D-A08A-49D3-977C-CA7A2EBAF406}" type="slidenum">
              <a:rPr lang="en-US" smtClean="0"/>
              <a:t>‹#›</a:t>
            </a:fld>
            <a:endParaRPr lang="en-US"/>
          </a:p>
        </p:txBody>
      </p:sp>
    </p:spTree>
    <p:extLst>
      <p:ext uri="{BB962C8B-B14F-4D97-AF65-F5344CB8AC3E}">
        <p14:creationId xmlns:p14="http://schemas.microsoft.com/office/powerpoint/2010/main" val="326382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929D49-A40A-47EC-804D-03548638CA3E}"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9547D-A08A-49D3-977C-CA7A2EBAF406}" type="slidenum">
              <a:rPr lang="en-US" smtClean="0"/>
              <a:t>‹#›</a:t>
            </a:fld>
            <a:endParaRPr lang="en-US"/>
          </a:p>
        </p:txBody>
      </p:sp>
    </p:spTree>
    <p:extLst>
      <p:ext uri="{BB962C8B-B14F-4D97-AF65-F5344CB8AC3E}">
        <p14:creationId xmlns:p14="http://schemas.microsoft.com/office/powerpoint/2010/main" val="187651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929D49-A40A-47EC-804D-03548638CA3E}" type="datetimeFigureOut">
              <a:rPr lang="en-US" smtClean="0"/>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9547D-A08A-49D3-977C-CA7A2EBAF406}" type="slidenum">
              <a:rPr lang="en-US" smtClean="0"/>
              <a:t>‹#›</a:t>
            </a:fld>
            <a:endParaRPr lang="en-US"/>
          </a:p>
        </p:txBody>
      </p:sp>
    </p:spTree>
    <p:extLst>
      <p:ext uri="{BB962C8B-B14F-4D97-AF65-F5344CB8AC3E}">
        <p14:creationId xmlns:p14="http://schemas.microsoft.com/office/powerpoint/2010/main" val="92176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929D49-A40A-47EC-804D-03548638CA3E}" type="datetimeFigureOut">
              <a:rPr lang="en-US" smtClean="0"/>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9547D-A08A-49D3-977C-CA7A2EBAF406}" type="slidenum">
              <a:rPr lang="en-US" smtClean="0"/>
              <a:t>‹#›</a:t>
            </a:fld>
            <a:endParaRPr lang="en-US"/>
          </a:p>
        </p:txBody>
      </p:sp>
    </p:spTree>
    <p:extLst>
      <p:ext uri="{BB962C8B-B14F-4D97-AF65-F5344CB8AC3E}">
        <p14:creationId xmlns:p14="http://schemas.microsoft.com/office/powerpoint/2010/main" val="367633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29D49-A40A-47EC-804D-03548638CA3E}" type="datetimeFigureOut">
              <a:rPr lang="en-US" smtClean="0"/>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9547D-A08A-49D3-977C-CA7A2EBAF406}" type="slidenum">
              <a:rPr lang="en-US" smtClean="0"/>
              <a:t>‹#›</a:t>
            </a:fld>
            <a:endParaRPr lang="en-US"/>
          </a:p>
        </p:txBody>
      </p:sp>
    </p:spTree>
    <p:extLst>
      <p:ext uri="{BB962C8B-B14F-4D97-AF65-F5344CB8AC3E}">
        <p14:creationId xmlns:p14="http://schemas.microsoft.com/office/powerpoint/2010/main" val="135671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29D49-A40A-47EC-804D-03548638CA3E}"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9547D-A08A-49D3-977C-CA7A2EBAF406}" type="slidenum">
              <a:rPr lang="en-US" smtClean="0"/>
              <a:t>‹#›</a:t>
            </a:fld>
            <a:endParaRPr lang="en-US"/>
          </a:p>
        </p:txBody>
      </p:sp>
    </p:spTree>
    <p:extLst>
      <p:ext uri="{BB962C8B-B14F-4D97-AF65-F5344CB8AC3E}">
        <p14:creationId xmlns:p14="http://schemas.microsoft.com/office/powerpoint/2010/main" val="163159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29D49-A40A-47EC-804D-03548638CA3E}"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9547D-A08A-49D3-977C-CA7A2EBAF406}" type="slidenum">
              <a:rPr lang="en-US" smtClean="0"/>
              <a:t>‹#›</a:t>
            </a:fld>
            <a:endParaRPr lang="en-US"/>
          </a:p>
        </p:txBody>
      </p:sp>
    </p:spTree>
    <p:extLst>
      <p:ext uri="{BB962C8B-B14F-4D97-AF65-F5344CB8AC3E}">
        <p14:creationId xmlns:p14="http://schemas.microsoft.com/office/powerpoint/2010/main" val="373773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29D49-A40A-47EC-804D-03548638CA3E}" type="datetimeFigureOut">
              <a:rPr lang="en-US" smtClean="0"/>
              <a:t>1/13/2015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9547D-A08A-49D3-977C-CA7A2EBAF406}" type="slidenum">
              <a:rPr lang="en-US" smtClean="0"/>
              <a:t>‹#›</a:t>
            </a:fld>
            <a:endParaRPr lang="en-US"/>
          </a:p>
        </p:txBody>
      </p:sp>
    </p:spTree>
    <p:extLst>
      <p:ext uri="{BB962C8B-B14F-4D97-AF65-F5344CB8AC3E}">
        <p14:creationId xmlns:p14="http://schemas.microsoft.com/office/powerpoint/2010/main" val="489543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2.e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6860" y="176646"/>
            <a:ext cx="9144000" cy="605790"/>
          </a:xfrm>
          <a:solidFill>
            <a:schemeClr val="bg1"/>
          </a:solidFill>
          <a:effectLst>
            <a:softEdge rad="88900"/>
          </a:effectLst>
        </p:spPr>
        <p:txBody>
          <a:bodyPr>
            <a:normAutofit/>
          </a:bodyPr>
          <a:lstStyle/>
          <a:p>
            <a:r>
              <a:rPr lang="en-US" sz="3200" b="1" dirty="0" smtClean="0"/>
              <a:t>Crashing Care in the Air: Elevating HEMS Usage</a:t>
            </a:r>
            <a:endParaRPr lang="en-US" sz="3200" b="1" dirty="0"/>
          </a:p>
        </p:txBody>
      </p:sp>
      <p:sp>
        <p:nvSpPr>
          <p:cNvPr id="3" name="Subtitle 2"/>
          <p:cNvSpPr>
            <a:spLocks noGrp="1"/>
          </p:cNvSpPr>
          <p:nvPr>
            <p:ph type="subTitle" idx="1"/>
          </p:nvPr>
        </p:nvSpPr>
        <p:spPr>
          <a:xfrm>
            <a:off x="6798757" y="5484593"/>
            <a:ext cx="5231130" cy="1255712"/>
          </a:xfrm>
          <a:solidFill>
            <a:schemeClr val="bg1"/>
          </a:solidFill>
          <a:effectLst>
            <a:glow rad="127000">
              <a:schemeClr val="bg1"/>
            </a:glow>
            <a:softEdge rad="63500"/>
          </a:effectLst>
        </p:spPr>
        <p:txBody>
          <a:bodyPr>
            <a:normAutofit/>
          </a:bodyPr>
          <a:lstStyle/>
          <a:p>
            <a:r>
              <a:rPr lang="en-US" sz="1600" b="1" dirty="0" smtClean="0"/>
              <a:t>Benjamin Lawner, DO, MS, EMT-P</a:t>
            </a:r>
            <a:br>
              <a:rPr lang="en-US" sz="1600" b="1" dirty="0" smtClean="0"/>
            </a:br>
            <a:r>
              <a:rPr lang="en-US" sz="1600" b="1" dirty="0" smtClean="0"/>
              <a:t>Douglas </a:t>
            </a:r>
            <a:r>
              <a:rPr lang="en-US" sz="1600" b="1" dirty="0" err="1" smtClean="0"/>
              <a:t>Floccare</a:t>
            </a:r>
            <a:r>
              <a:rPr lang="en-US" sz="1600" b="1" dirty="0" smtClean="0"/>
              <a:t>, MD, MPH</a:t>
            </a:r>
            <a:br>
              <a:rPr lang="en-US" sz="1600" b="1" dirty="0" smtClean="0"/>
            </a:br>
            <a:r>
              <a:rPr lang="en-US" sz="1600" dirty="0" smtClean="0"/>
              <a:t>University of Maryland School of Medicine</a:t>
            </a:r>
            <a:br>
              <a:rPr lang="en-US" sz="1600" dirty="0" smtClean="0"/>
            </a:br>
            <a:r>
              <a:rPr lang="en-US" sz="1600" dirty="0" smtClean="0"/>
              <a:t>Department of Emergency Medicine</a:t>
            </a:r>
            <a:br>
              <a:rPr lang="en-US" sz="1600" dirty="0" smtClean="0"/>
            </a:br>
            <a:r>
              <a:rPr lang="en-US" sz="1600" dirty="0" smtClean="0"/>
              <a:t>Section of Prehospital and Disaster Medicine</a:t>
            </a:r>
            <a:endParaRPr lang="en-US" sz="1600" dirty="0"/>
          </a:p>
        </p:txBody>
      </p:sp>
    </p:spTree>
    <p:extLst>
      <p:ext uri="{BB962C8B-B14F-4D97-AF65-F5344CB8AC3E}">
        <p14:creationId xmlns:p14="http://schemas.microsoft.com/office/powerpoint/2010/main" val="1188381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380"/>
            <a:ext cx="10515600" cy="1325563"/>
          </a:xfrm>
        </p:spPr>
        <p:txBody>
          <a:bodyPr/>
          <a:lstStyle/>
          <a:p>
            <a:r>
              <a:rPr lang="en-US" b="1" u="sng" dirty="0" smtClean="0"/>
              <a:t>Specialized Skill Set</a:t>
            </a:r>
            <a:endParaRPr lang="en-US" b="1" u="sng" dirty="0"/>
          </a:p>
        </p:txBody>
      </p:sp>
      <p:sp>
        <p:nvSpPr>
          <p:cNvPr id="3" name="Content Placeholder 2"/>
          <p:cNvSpPr>
            <a:spLocks noGrp="1"/>
          </p:cNvSpPr>
          <p:nvPr>
            <p:ph idx="1"/>
          </p:nvPr>
        </p:nvSpPr>
        <p:spPr>
          <a:xfrm>
            <a:off x="838200" y="1461943"/>
            <a:ext cx="11121736" cy="2891848"/>
          </a:xfrm>
        </p:spPr>
        <p:txBody>
          <a:bodyPr>
            <a:normAutofit/>
          </a:bodyPr>
          <a:lstStyle/>
          <a:p>
            <a:r>
              <a:rPr lang="en-US" sz="1600" dirty="0" smtClean="0"/>
              <a:t>ECMO</a:t>
            </a:r>
          </a:p>
          <a:p>
            <a:r>
              <a:rPr lang="en-US" sz="1600" dirty="0" smtClean="0"/>
              <a:t>Neonatal transport</a:t>
            </a:r>
          </a:p>
          <a:p>
            <a:r>
              <a:rPr lang="en-US" sz="1600" dirty="0" smtClean="0"/>
              <a:t>Chest tube maintenance</a:t>
            </a:r>
          </a:p>
          <a:p>
            <a:r>
              <a:rPr lang="en-US" sz="1600" dirty="0" smtClean="0"/>
              <a:t>Blood product administration </a:t>
            </a:r>
          </a:p>
          <a:p>
            <a:r>
              <a:rPr lang="en-US" sz="1600" dirty="0" smtClean="0"/>
              <a:t>Rapid sequence intubation </a:t>
            </a:r>
          </a:p>
          <a:p>
            <a:r>
              <a:rPr lang="en-US" sz="1600" dirty="0" smtClean="0"/>
              <a:t>Vasopressor</a:t>
            </a:r>
          </a:p>
          <a:p>
            <a:r>
              <a:rPr lang="en-US" sz="1600" dirty="0" smtClean="0"/>
              <a:t>Invasive hemodynamic monitoring</a:t>
            </a:r>
          </a:p>
          <a:p>
            <a:r>
              <a:rPr lang="en-US" sz="1600" dirty="0" smtClean="0"/>
              <a:t>Transport ventilation </a:t>
            </a:r>
          </a:p>
          <a:p>
            <a:pPr marL="0" indent="0">
              <a:buNone/>
            </a:pPr>
            <a:endParaRPr lang="en-US" dirty="0" smtClean="0"/>
          </a:p>
        </p:txBody>
      </p:sp>
      <p:pic>
        <p:nvPicPr>
          <p:cNvPr id="1026" name="Picture 2" descr="http://fire.pgpic.com/EMS+Manager-LifeFl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61590"/>
            <a:ext cx="12192000" cy="229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499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68680"/>
            <a:ext cx="12060453" cy="4777740"/>
          </a:xfrm>
          <a:prstGeom prst="rect">
            <a:avLst/>
          </a:prstGeom>
        </p:spPr>
      </p:pic>
    </p:spTree>
    <p:extLst>
      <p:ext uri="{BB962C8B-B14F-4D97-AF65-F5344CB8AC3E}">
        <p14:creationId xmlns:p14="http://schemas.microsoft.com/office/powerpoint/2010/main" val="714480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2936" y="2543165"/>
            <a:ext cx="9394363" cy="2950524"/>
          </a:xfrm>
          <a:prstGeom prst="rect">
            <a:avLst/>
          </a:prstGeom>
        </p:spPr>
      </p:pic>
      <p:sp>
        <p:nvSpPr>
          <p:cNvPr id="5" name="TextBox 4"/>
          <p:cNvSpPr txBox="1"/>
          <p:nvPr/>
        </p:nvSpPr>
        <p:spPr>
          <a:xfrm>
            <a:off x="1820531" y="819150"/>
            <a:ext cx="9457069" cy="830997"/>
          </a:xfrm>
          <a:prstGeom prst="rect">
            <a:avLst/>
          </a:prstGeom>
          <a:noFill/>
        </p:spPr>
        <p:txBody>
          <a:bodyPr wrap="square" rtlCol="0">
            <a:spAutoFit/>
          </a:bodyPr>
          <a:lstStyle/>
          <a:p>
            <a:pPr algn="ctr"/>
            <a:r>
              <a:rPr lang="en-US" sz="4800" b="1" u="sng" dirty="0" smtClean="0"/>
              <a:t>HEMS Indications</a:t>
            </a:r>
            <a:endParaRPr lang="en-US" sz="4800" b="1" u="sng" dirty="0"/>
          </a:p>
        </p:txBody>
      </p:sp>
    </p:spTree>
    <p:extLst>
      <p:ext uri="{BB962C8B-B14F-4D97-AF65-F5344CB8AC3E}">
        <p14:creationId xmlns:p14="http://schemas.microsoft.com/office/powerpoint/2010/main" val="2331969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HEMS Indications</a:t>
            </a:r>
            <a:endParaRPr lang="en-US" b="1" u="sng" dirty="0"/>
          </a:p>
        </p:txBody>
      </p:sp>
      <p:pic>
        <p:nvPicPr>
          <p:cNvPr id="4" name="Picture 3"/>
          <p:cNvPicPr>
            <a:picLocks noChangeAspect="1"/>
          </p:cNvPicPr>
          <p:nvPr/>
        </p:nvPicPr>
        <p:blipFill>
          <a:blip r:embed="rId2"/>
          <a:stretch>
            <a:fillRect/>
          </a:stretch>
        </p:blipFill>
        <p:spPr>
          <a:xfrm>
            <a:off x="2077984" y="1885950"/>
            <a:ext cx="8080267" cy="1504950"/>
          </a:xfrm>
          <a:prstGeom prst="rect">
            <a:avLst/>
          </a:prstGeom>
        </p:spPr>
      </p:pic>
      <p:pic>
        <p:nvPicPr>
          <p:cNvPr id="5" name="Picture 4"/>
          <p:cNvPicPr>
            <a:picLocks noChangeAspect="1"/>
          </p:cNvPicPr>
          <p:nvPr/>
        </p:nvPicPr>
        <p:blipFill>
          <a:blip r:embed="rId3"/>
          <a:stretch>
            <a:fillRect/>
          </a:stretch>
        </p:blipFill>
        <p:spPr>
          <a:xfrm>
            <a:off x="2077984" y="4038600"/>
            <a:ext cx="7895442" cy="1524000"/>
          </a:xfrm>
          <a:prstGeom prst="rect">
            <a:avLst/>
          </a:prstGeom>
        </p:spPr>
      </p:pic>
    </p:spTree>
    <p:extLst>
      <p:ext uri="{BB962C8B-B14F-4D97-AF65-F5344CB8AC3E}">
        <p14:creationId xmlns:p14="http://schemas.microsoft.com/office/powerpoint/2010/main" val="4253081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42667" y="169333"/>
            <a:ext cx="5249333" cy="797071"/>
          </a:xfrm>
          <a:solidFill>
            <a:schemeClr val="bg1"/>
          </a:solidFill>
        </p:spPr>
        <p:txBody>
          <a:bodyPr/>
          <a:lstStyle/>
          <a:p>
            <a:pPr algn="ctr"/>
            <a:r>
              <a:rPr lang="en-US" b="1" u="sng" dirty="0" smtClean="0"/>
              <a:t>HEMS Considerations</a:t>
            </a:r>
            <a:endParaRPr lang="en-US" b="1" u="sng" dirty="0"/>
          </a:p>
        </p:txBody>
      </p:sp>
      <p:sp>
        <p:nvSpPr>
          <p:cNvPr id="7" name="TextBox 6"/>
          <p:cNvSpPr txBox="1"/>
          <p:nvPr/>
        </p:nvSpPr>
        <p:spPr>
          <a:xfrm>
            <a:off x="1061156" y="4301068"/>
            <a:ext cx="9889066" cy="1569660"/>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US" sz="3200" dirty="0" smtClean="0"/>
              <a:t>HEMS must be fully integrated into the EMS system</a:t>
            </a:r>
          </a:p>
          <a:p>
            <a:pPr marL="457200" indent="-457200">
              <a:buFont typeface="Arial" panose="020B0604020202020204" pitchFamily="34" charset="0"/>
              <a:buChar char="•"/>
            </a:pPr>
            <a:r>
              <a:rPr lang="en-US" sz="3200" dirty="0" smtClean="0"/>
              <a:t>HEMS should not operate independently </a:t>
            </a:r>
          </a:p>
          <a:p>
            <a:pPr marL="457200" indent="-457200">
              <a:buFont typeface="Arial" panose="020B0604020202020204" pitchFamily="34" charset="0"/>
              <a:buChar char="•"/>
            </a:pPr>
            <a:r>
              <a:rPr lang="en-US" sz="3200" dirty="0" smtClean="0"/>
              <a:t>HEMS must have appropriate oversight</a:t>
            </a:r>
            <a:endParaRPr lang="en-US" sz="3200" dirty="0"/>
          </a:p>
        </p:txBody>
      </p:sp>
    </p:spTree>
    <p:extLst>
      <p:ext uri="{BB962C8B-B14F-4D97-AF65-F5344CB8AC3E}">
        <p14:creationId xmlns:p14="http://schemas.microsoft.com/office/powerpoint/2010/main" val="1002736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FFFF00"/>
                </a:solidFill>
              </a:rPr>
              <a:t>The Decision to Utilize HEMS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Medically appropriate</a:t>
            </a:r>
          </a:p>
          <a:p>
            <a:r>
              <a:rPr lang="en-US" dirty="0" smtClean="0">
                <a:solidFill>
                  <a:srgbClr val="FFFF00"/>
                </a:solidFill>
              </a:rPr>
              <a:t>Risk vs benefit</a:t>
            </a:r>
            <a:br>
              <a:rPr lang="en-US" dirty="0" smtClean="0">
                <a:solidFill>
                  <a:srgbClr val="FFFF00"/>
                </a:solidFill>
              </a:rPr>
            </a:br>
            <a:r>
              <a:rPr lang="en-US" dirty="0" smtClean="0">
                <a:solidFill>
                  <a:srgbClr val="FFFF00"/>
                </a:solidFill>
                <a:sym typeface="Wingdings" panose="05000000000000000000" pitchFamily="2" charset="2"/>
              </a:rPr>
              <a:t> Risk to patient</a:t>
            </a:r>
            <a:br>
              <a:rPr lang="en-US" dirty="0" smtClean="0">
                <a:solidFill>
                  <a:srgbClr val="FFFF00"/>
                </a:solidFill>
                <a:sym typeface="Wingdings" panose="05000000000000000000" pitchFamily="2" charset="2"/>
              </a:rPr>
            </a:br>
            <a:r>
              <a:rPr lang="en-US" dirty="0" smtClean="0">
                <a:solidFill>
                  <a:srgbClr val="FFFF00"/>
                </a:solidFill>
                <a:sym typeface="Wingdings" panose="05000000000000000000" pitchFamily="2" charset="2"/>
              </a:rPr>
              <a:t> Risk to provider/crew</a:t>
            </a:r>
          </a:p>
          <a:p>
            <a:pPr marL="0" indent="0">
              <a:buNone/>
            </a:pPr>
            <a:endParaRPr lang="en-US" dirty="0" smtClean="0">
              <a:solidFill>
                <a:srgbClr val="FFFF00"/>
              </a:solidFill>
            </a:endParaRPr>
          </a:p>
          <a:p>
            <a:r>
              <a:rPr lang="en-US" dirty="0" smtClean="0">
                <a:solidFill>
                  <a:srgbClr val="FFFF00"/>
                </a:solidFill>
              </a:rPr>
              <a:t>Specific patient population</a:t>
            </a:r>
            <a:br>
              <a:rPr lang="en-US" dirty="0" smtClean="0">
                <a:solidFill>
                  <a:srgbClr val="FFFF00"/>
                </a:solidFill>
              </a:rPr>
            </a:br>
            <a:r>
              <a:rPr lang="en-US" dirty="0" smtClean="0">
                <a:solidFill>
                  <a:srgbClr val="FFFF00"/>
                </a:solidFill>
                <a:sym typeface="Wingdings" panose="05000000000000000000" pitchFamily="2" charset="2"/>
              </a:rPr>
              <a:t>Trauma</a:t>
            </a:r>
            <a:br>
              <a:rPr lang="en-US" dirty="0" smtClean="0">
                <a:solidFill>
                  <a:srgbClr val="FFFF00"/>
                </a:solidFill>
                <a:sym typeface="Wingdings" panose="05000000000000000000" pitchFamily="2" charset="2"/>
              </a:rPr>
            </a:br>
            <a:r>
              <a:rPr lang="en-US" dirty="0" smtClean="0">
                <a:solidFill>
                  <a:srgbClr val="FFFF00"/>
                </a:solidFill>
                <a:sym typeface="Wingdings" panose="05000000000000000000" pitchFamily="2" charset="2"/>
              </a:rPr>
              <a:t> STEMI</a:t>
            </a:r>
            <a:br>
              <a:rPr lang="en-US" dirty="0" smtClean="0">
                <a:solidFill>
                  <a:srgbClr val="FFFF00"/>
                </a:solidFill>
                <a:sym typeface="Wingdings" panose="05000000000000000000" pitchFamily="2" charset="2"/>
              </a:rPr>
            </a:br>
            <a:r>
              <a:rPr lang="en-US" dirty="0" smtClean="0">
                <a:solidFill>
                  <a:srgbClr val="FFFF00"/>
                </a:solidFill>
                <a:sym typeface="Wingdings" panose="05000000000000000000" pitchFamily="2" charset="2"/>
              </a:rPr>
              <a:t> Stroke</a:t>
            </a:r>
            <a:br>
              <a:rPr lang="en-US" dirty="0" smtClean="0">
                <a:solidFill>
                  <a:srgbClr val="FFFF00"/>
                </a:solidFill>
                <a:sym typeface="Wingdings" panose="05000000000000000000" pitchFamily="2" charset="2"/>
              </a:rPr>
            </a:br>
            <a:r>
              <a:rPr lang="en-US" dirty="0" smtClean="0">
                <a:solidFill>
                  <a:srgbClr val="FFFF00"/>
                </a:solidFill>
                <a:sym typeface="Wingdings" panose="05000000000000000000" pitchFamily="2" charset="2"/>
              </a:rPr>
              <a:t> Critical illness</a:t>
            </a:r>
            <a:br>
              <a:rPr lang="en-US" dirty="0" smtClean="0">
                <a:solidFill>
                  <a:srgbClr val="FFFF00"/>
                </a:solidFill>
                <a:sym typeface="Wingdings" panose="05000000000000000000" pitchFamily="2" charset="2"/>
              </a:rPr>
            </a:br>
            <a:r>
              <a:rPr lang="en-US" dirty="0" smtClean="0">
                <a:solidFill>
                  <a:srgbClr val="FFFF00"/>
                </a:solidFill>
                <a:sym typeface="Wingdings" panose="05000000000000000000" pitchFamily="2" charset="2"/>
              </a:rPr>
              <a:t> Time sensitive condition</a:t>
            </a:r>
          </a:p>
        </p:txBody>
      </p:sp>
    </p:spTree>
    <p:extLst>
      <p:ext uri="{BB962C8B-B14F-4D97-AF65-F5344CB8AC3E}">
        <p14:creationId xmlns:p14="http://schemas.microsoft.com/office/powerpoint/2010/main" val="275447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645" y="2600325"/>
            <a:ext cx="10515600" cy="1325563"/>
          </a:xfrm>
        </p:spPr>
        <p:txBody>
          <a:bodyPr/>
          <a:lstStyle/>
          <a:p>
            <a:pPr algn="ctr"/>
            <a:r>
              <a:rPr lang="en-US" b="1" u="sng" dirty="0" smtClean="0"/>
              <a:t>Helicopter EMS for Trauma</a:t>
            </a:r>
            <a:endParaRPr lang="en-US" b="1" u="sng" dirty="0"/>
          </a:p>
        </p:txBody>
      </p:sp>
    </p:spTree>
    <p:extLst>
      <p:ext uri="{BB962C8B-B14F-4D97-AF65-F5344CB8AC3E}">
        <p14:creationId xmlns:p14="http://schemas.microsoft.com/office/powerpoint/2010/main" val="1469442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8937" y="536995"/>
            <a:ext cx="11432562" cy="2255539"/>
          </a:xfrm>
          <a:prstGeom prst="rect">
            <a:avLst/>
          </a:prstGeom>
        </p:spPr>
      </p:pic>
      <p:pic>
        <p:nvPicPr>
          <p:cNvPr id="5" name="Picture 4"/>
          <p:cNvPicPr>
            <a:picLocks noChangeAspect="1"/>
          </p:cNvPicPr>
          <p:nvPr/>
        </p:nvPicPr>
        <p:blipFill>
          <a:blip r:embed="rId3"/>
          <a:stretch>
            <a:fillRect/>
          </a:stretch>
        </p:blipFill>
        <p:spPr>
          <a:xfrm>
            <a:off x="519545" y="2969398"/>
            <a:ext cx="3678382" cy="3376687"/>
          </a:xfrm>
          <a:prstGeom prst="rect">
            <a:avLst/>
          </a:prstGeom>
        </p:spPr>
      </p:pic>
      <p:pic>
        <p:nvPicPr>
          <p:cNvPr id="1026" name="Picture 2" descr="http://upload.wikimedia.org/wikipedia/commons/thumb/0/0c/Dr._R_Adams_Cowley_on_radio.jpg/220px-Dr._R_Adams_Cowley_on_rad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181" y="2948616"/>
            <a:ext cx="2916094" cy="324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105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err="1" smtClean="0"/>
              <a:t>Galvagno</a:t>
            </a:r>
            <a:r>
              <a:rPr lang="en-US" b="1" u="sng" dirty="0"/>
              <a:t> </a:t>
            </a:r>
            <a:r>
              <a:rPr lang="en-US" b="1" u="sng" dirty="0" smtClean="0"/>
              <a:t>(2012) JAMA</a:t>
            </a:r>
            <a:endParaRPr lang="en-US" b="1" u="sng" dirty="0"/>
          </a:p>
        </p:txBody>
      </p:sp>
      <p:sp>
        <p:nvSpPr>
          <p:cNvPr id="3" name="Content Placeholder 2"/>
          <p:cNvSpPr>
            <a:spLocks noGrp="1"/>
          </p:cNvSpPr>
          <p:nvPr>
            <p:ph idx="1"/>
          </p:nvPr>
        </p:nvSpPr>
        <p:spPr>
          <a:xfrm>
            <a:off x="401782" y="2226542"/>
            <a:ext cx="5240482" cy="2652712"/>
          </a:xfrm>
        </p:spPr>
        <p:txBody>
          <a:bodyPr>
            <a:normAutofit fontScale="92500" lnSpcReduction="10000"/>
          </a:bodyPr>
          <a:lstStyle/>
          <a:p>
            <a:r>
              <a:rPr lang="en-US" sz="2000" dirty="0" smtClean="0"/>
              <a:t>Over 200,000 patients over 15</a:t>
            </a:r>
          </a:p>
          <a:p>
            <a:r>
              <a:rPr lang="en-US" sz="2000" dirty="0" smtClean="0"/>
              <a:t>ISS &gt; 15</a:t>
            </a:r>
          </a:p>
          <a:p>
            <a:r>
              <a:rPr lang="en-US" sz="2000" dirty="0" smtClean="0"/>
              <a:t>Retrospective cohort study</a:t>
            </a:r>
          </a:p>
          <a:p>
            <a:r>
              <a:rPr lang="en-US" sz="2000" dirty="0" smtClean="0"/>
              <a:t>Blunt and penetrating trauma victims</a:t>
            </a:r>
          </a:p>
          <a:p>
            <a:r>
              <a:rPr lang="en-US" sz="2000" dirty="0" smtClean="0"/>
              <a:t>Transport to Level I or Level II centers</a:t>
            </a:r>
          </a:p>
          <a:p>
            <a:r>
              <a:rPr lang="en-US" sz="2000" dirty="0" smtClean="0"/>
              <a:t>Survival and condition at discharge </a:t>
            </a:r>
          </a:p>
          <a:p>
            <a:r>
              <a:rPr lang="en-US" sz="2000" dirty="0" smtClean="0"/>
              <a:t>National Trauma Data Bank entries 2007-9</a:t>
            </a:r>
          </a:p>
          <a:p>
            <a:pPr marL="0" indent="0">
              <a:buNone/>
            </a:pPr>
            <a:endParaRPr lang="en-US" sz="2000" dirty="0" smtClean="0"/>
          </a:p>
          <a:p>
            <a:endParaRPr lang="en-US" dirty="0"/>
          </a:p>
        </p:txBody>
      </p:sp>
      <p:pic>
        <p:nvPicPr>
          <p:cNvPr id="2050" name="Picture 2" descr="http://www.cdc.gov/mmwr/preview/mmwrhtml/figures/r801a1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33024"/>
            <a:ext cx="5771546" cy="2746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73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HEMS at First Glance</a:t>
            </a:r>
            <a:endParaRPr lang="en-US" b="1" u="sng" dirty="0"/>
          </a:p>
        </p:txBody>
      </p:sp>
      <p:sp>
        <p:nvSpPr>
          <p:cNvPr id="3" name="Content Placeholder 2"/>
          <p:cNvSpPr>
            <a:spLocks noGrp="1"/>
          </p:cNvSpPr>
          <p:nvPr>
            <p:ph idx="1"/>
          </p:nvPr>
        </p:nvSpPr>
        <p:spPr>
          <a:xfrm>
            <a:off x="838200" y="1825625"/>
            <a:ext cx="10515600" cy="2289175"/>
          </a:xfrm>
        </p:spPr>
        <p:txBody>
          <a:bodyPr/>
          <a:lstStyle/>
          <a:p>
            <a:r>
              <a:rPr lang="en-US" dirty="0" smtClean="0"/>
              <a:t>Primary intervention: helicopter transport</a:t>
            </a:r>
          </a:p>
          <a:p>
            <a:r>
              <a:rPr lang="en-US" dirty="0" smtClean="0"/>
              <a:t>Higher unadjusted mortality for HEMS group</a:t>
            </a:r>
          </a:p>
          <a:p>
            <a:r>
              <a:rPr lang="en-US" dirty="0" smtClean="0"/>
              <a:t>Fever patients in HEMS group discharged home without services</a:t>
            </a:r>
          </a:p>
          <a:p>
            <a:r>
              <a:rPr lang="en-US" dirty="0" smtClean="0"/>
              <a:t>Higher injury severity for patient in HEMS group </a:t>
            </a:r>
            <a:endParaRPr lang="en-US" dirty="0"/>
          </a:p>
        </p:txBody>
      </p:sp>
      <p:sp>
        <p:nvSpPr>
          <p:cNvPr id="4" name="AutoShape 2" descr="data:image/jpeg;base64,/9j/4AAQSkZJRgABAQAAAQABAAD/2wCEAAkGBxQSEhQUExMSFBUWFRQYFBcVFRQUHRYVGBcXGhYUFhMZHyghGBolHhgaITMhMSkrOi8uFyAzODQsNygtLisBCgoKDg0OGxAQGywmHyQsLDQ3LywvLzg0NDc3LCwvLS0sNy80LC0sLCwsLCwyLCwtNC80LCwsNCwvLCwvLCwtLP/AABEIALcBEwMBEQACEQEDEQH/xAAcAAEAAgMBAQEAAAAAAAAAAAAABQYCAwQHAQj/xABCEAABAwIDBQUEBwUHBQAAAAABAAIDBBEFEiEGEzFBUQciYXGRFDKBoSMzQlJicqKCkrHB0RUkQ1OD4fAWY3Oywv/EABsBAQACAwEBAAAAAAAAAAAAAAACAwEEBQYH/8QANxEAAgECBAMECgICAQUAAAAAAAECAxEEEiExBUHwUWFxkQYTIjKBobHB0eEzQhQj8RVDUoLC/9oADAMBAAIRAxEAPwD3F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y6xcGueoaxpc9zWtHFziGgeZOgWHKxKMHJ2SKtinaNQw8JTM63CEZ/1mzfmqJYmC5nTocGxdX+tl36FOxPtelNxBBGwdZHOkPnlblA9SqJYyT91HYpejlOKvWqeRBbCbUTRV4L5SWzzETg2yudI62fKBYEEjUdLcFVGrKM83bubnEMDSq4VqK1gtO2y5eHLxPfF1LnhgsgIAgCAIAgCAIAgCAIAgCAIAgCAIAgCAIAgCAIAgCAID4SsXBx1+KQwDNLLHGOr3Nb6X4qEppbltOjOo7QTfgVDF+1KkiuIs85/CMjfi938gVRLExW2p18PwHE1NZWiu8peLdqVXJpEI4AeYG8d4952n6VryxM3todehwLDQ1qScn5Ip1diM05zSySSnkXvc63lfh00VLbfvM61KlTpr/VBL4HKGE6ak9Bqo+Bc729pkudm6lkJndTyNiAF3OFtCbA5SbkcNbKbpVMua2hrwxmFdVUlNOXZ1oRBbY6aXUN0bGVRl3Prr9n6N2Mxn2ukilJu4tyyf+Ruj/nr5ELpUJ5oI+fcQwzw9eVPv08CeWyaIQBAEAQBAEAQBAEAQBAEAQBAEAQBAEAQBAEAQGLngcVG5mxAYrtpRU5IfUR5hxay8hHgQy9j52VUq8I7s3qHDcTW1hB279PqU3Fe15o0p6dzvxSuDf0Nvf1ColiuxHWo+js/+7NLw1KfifaHXT3+m3bSLERNyejtXjj95UyrVHzsdWjwrB0v65n3/AI/XwK3PO95Lnuc5x4uc4uJ15k3Kpeu50oWgssEkjEwG4BB71rZtL5udzYWKy9DF7q7d+tSyUWx0uacTuFOKaNj5Tl3ps+7hlDDZ2gdfXS3na1UHdqWmlznz4lTUYOkszm2ly27bk/hOw8JzRufvXVFNvaOUZowHDiDHfU95h15E6KyFCN0nrdaGlX4rWXtpZckrSWj+fwfxPkNU+HDY6mlDIZoXOgqrMbc3IDZHXHvA5df+4eiRbVJuOjjuSdKFTHOjXblGVpR180u56+SMdtKl9ZQUlZmcbExTtucu8F7PycBqHa/iasVG6lFS7N+utyfDIQwuMqYZpdsXzt2X8PoygScFqLc781dHonY1jGWWSmcdJBvGfnaLPA822P7C2cPPLPL29fk836QYfNCNdbrR9dbnsbSukjyJ9WQEAQBAEAQBAEAQBAEAQBAEAQBAEAQBAYPkAFyQAOKxcyk2VXGe0Oip7je71w+zCM+vTPo0eqoniIR5nTw/CMVW1UbLten7KLjHa3M64giZENbOcd47hoQNGg+q15YmT91HZo+j9KGtWd+5FKxXHqipJ300j78nOOXS3CMWaPRUSlKW7OvRw9Cj/FBLvI+5OgGpIsAPHoo2LszS1ZLUOzVQ+WKIxmEykiN0zXMaSATbMQdT08QpqnK6T5mpUxlCNOU08yjulZ9xt2kwAUZawzxSS6iRkYf9HoC27iLG/Ty6pUpqGl9TODxbxKclBqPJu2pYPZ6eLC46mGlilkcd3O6YvfkdqC5rQ4AcrdM7VasqpZktTQvWqY6VGpUaW6y6X7vr5GO2Fqyjpq4Dvj+7zgcnNuWE68D/APQWKj9ZTU+a0fXW5ZgF/jYmphXs/aj9+u4tWDYn7RDRyvN45Wvo6oXuMzgQx55Akgj/AFgrqc7xjLs0fXW5ysTh/U1asIrVWnHw5r4f/JB4LQTROJNSJJMO3j20wa4ER7y0vfIF8zQSACfeZ5KEYNPKnqru3Xavqb2JrU6i/jtGtZZ787aadz322ZYqoQ799GIWsjxGKSQTBxdnlILhodGhvHT8PVW5o5lppNb9danOp+t9SsQ5XlRaWXsX3vt5lU2FZvBWYbL3TK1xaD9iePl6gfuLXoaTlSlzujscUeT1WOp65bfFPp+ZS5Iy0lpBBBIIPUaELVacXZ7nfi1NXWzPuGVr6eaOVnvRvDh424t8iLg+azfmjWrUI1qcqT2Z+lMHr2TwsljN2vaHN+PI+I4HxC61Kakk0fOq9KVKbhLdHarSkIAgCAIAgCAIAgCAIAgCAIAgCA0VVZHE0ukexjRxc5waPUqLkluThTlN2irvuKvinaPQw3AlMrhyiaX38n6N+apliYLmdKhwbF1f62Xf1cpWK9rczriCGOMci8mQ211AFgD6rXeKk9kdil6PU461Z38OmUnFtoaip+unfIPuk2boR/hts0enJUSlKW7OrRw+HofxQXicVFRyzG0UUkpFrhjHPt0uANP9kUG9kTq4iMUnUkl4u3VvMsGH7C1Um83hip901rpN86xDCHWdlaDpZp1NuBVqoSe+hoVOKUYqOROV3ZWXP4+JIbO7M0rhVvMntns7A5kcZkiD9HF2a7bkXbYW/mFKEIa87FOKxeITpxtkzvd2dtvzrcs2CmmhfTVlPGY4qwezzNa5wEUp93Lpe5c0tvcaa81ZFxVprnoaFeNacamHqu8qftK/Nf8ADvbXs5EZg0czjiFHI+R74He0QSSEvyyROu12c3tnGX4FyhFO8oN95tV5UlGjiIJJS9lpaXTWq77a/I+7Z4PFUtZX+0RwNmhacrmuJfM1pIb3b20ytvrbLzSrCM0ql7aGeHYmrQbwqg5OMuT2XWvxOXstrml01JI1j2zNzRsksWmRg1aQeNxY/wCmoYaSzOL5l3G6Mko4iLacdG1vZ9fM6NmcRdWPqqGdkUZmitGxjBG2OWG9mhoHHx/ApUp5puE+asQxuHWFhTxVJt5Xdtu7afXzNPZyx7vaaN4cwPF2OI+rqGHQi/2rtB/0ligndwlzJcYcF6vExs7cu2L+3L/2Jpk8T6yDEGT08JyllbHK8McHNble0M4uPLza06qbacozuk1v11yNTJVjh54SVOUlvBpXWuq15ftkNtJtBTbqBsDy99NUl8ByOAEN8wY4uAtawAtfRgvxVdWrBxyx7brrx+xu4HA4jPOVZWU42lrz7Vv4u9tWyv4hjznVj6uBu4e52ZtiH5XFuVx1FjfU8PtFU1K2aedaHVoYCMcKsNVeZeXO/byIirqy97nvOZz3FzjYC7ibk2GmqhJyk22bMMlKKjHZaI5Xm/AfHgi03MScpNNI9P7HdoZd57G4B0eV72EcWG4JBP3SSeXErZw1RqSjyZ5vj+Cio/5G0rpeP7+3I9cXSPJhAEAQBAEAQBAEAQBAEB8usXBF4ntFS0/108TD90uGb9wan0UJVIx3ZsUsJWq+5Fv4FRxPtZpmXEMUsp5E2iafi67v0rXli4rY69H0exEvfaiUzGO0+sluGOZA3lu25ncrjO6/XkAqJYipLbQ61DgmEpfyNyfXZ+yn1+JyTOzSPkkPWRxefhe9lU7v3mdKCp0lalBR6661NlFhk0wD2tIjzhpld3I2uJ0zSHTn/BSjDsKquKinaT1tey38tyW2h2PdRMO/qIN7ZpZEzO9zml1s2bKA0Cx9FOdPJu9TVwuN/wAmX+uDy827dPkSGzdDTHD56j2ds1RTvGZr3vy7t1rOyNIvbvafhWYZcjla7RVipVlioUs7jCS5Jb9l/LzLfstWRMbS1UUbIWVBNNVMZ3WiUXML7cu8CPKUdFdTkrKS56M5mLozcqlCbcnH2ot725ry+hF7N4VUUdfLvmPdTSvdA+R5uHiQ/QuNzdxJLQTyzm6hCEoVHfY2cXiKGJwsVB+3FXsuVt/v5GOHQU2FVrWNqHyyPeI5mGPK1kUmrczidSDuzfXS6LJSnvqSqvEY/DOTgkkrp31bW/3OvBcPDJa3CpCWtf8AS0rtRlOha5pvy7h0+45ZjFKUqb2e3XWxXiKzlTpY6OrWkvv56+aOjEsekj9mnlANPNmp62FzWkNmaS2Q+fdd8G+KzOo0lJ7bNEKGDhP1lKHvxtKEu1br7fFmqvwhgpqqhkkZEyGVktHLK6zSyS5yB32iLuafzAo4K0oPbdE6WJm61PFQi5OSaklvpz+OjXgUNzhR1LHwTNm3ZY7MwOAzfbYCQLjjr0K05WhL2Xc78YvE0JRqwcb30e/czbiWOXrjVwM3R3gkaCQe8LFxNre8bkj8RUp1LzzoUMHbCrD1Xm0t+PLkfMS2qqpnNdJO8ZSXNDPow1xBBIDLa2J18T1KxOrUluxQwGFoK0YrXR31+pDST3JJu4kkk8SSeJJ6quzerNtTilaOxhnPS3mmgvN8rddfs20lFJKbRskkPMMa53le3BSSb2RXUq06avUml8iz4X2d1ktszWQt6vdc26hrb+hsrY4eb3OXW45hafue0+79l0wjspgbYzPklPMD6Np+A736lsRwseZx6/pBXnpBKPzZeMIwSClbaCJkd7XyjU24XdxPxK2YU4x2Rxa+Jq1nepJskVYUBAEAQBAaKirjj997W+ZA+Sw5JbmUmzQMYg/zG/MfNR9ZHtM5Jdh1QzNeLtc1w6tIPzCmncibLpcHPV10cTc0j2Mb1e4NHqVFzS3LIUpzdopt9xUsU7TqGK4Y58xHKJpI/fdYH4EqiWJgjp0eCYqpq1bxKlina7K64hgjjHIyOLz8WtsOfUqiWKk9kdWl6PU4/wAs/LplQxbbGrqPrKiQj7rDu2jws21/jdUyqVJbs6lDA4Oh7sLvtZAiU8hZQsjb9a9krEi/A52TxwSsMUkpYGh+mjzla7yvfysVPI1JRNVYqE6cqsXdK+3d18y14d2ehtVURVD3OEETZWtis104dfRuY6AEFp8bK5UfaafI5lTid6MJ00lmdrvZeP1JjDIaOmhhxGnhduy4RVDJCJN21z7GQZgTmBA0BFw4KayxSqJaGvUWIrVZYSrL2t01pfTbwfysddXs82KjxCnju6FzW1VORc6EXLQ77Vt0Pg5vVHTtCUVtuV08W54ijVlpJPLL8/G/mmcVbTQ4jh1NUzTiH2fuTvyl50s3Llb9o/RkfnWGo1Kak3sXwnVwWMqUacc2fVK9u/5a+RA9ntTGyskp3OzwVLZILm7Q6/uOIuCLi4/bVVGSU7cnob/FKVSeGVVK04Wl4dq+/wACwUdb7U+bDJoYqd0ef2Ux525ZY/cvdxzad6/S6tUszdOSt2GhUof48IY2nJyTtmvbZ7/gw21wSprBR1UEb3SOjyytYQd3Kw3uCDYa5he/2AsVqcppSW5LhuLoYZ1KFV2je6euqf6t5kZ2lOZL7PUNewyuYY52Ndq17DYnIQHAXLm3IHuhQxFmk+Zt8FU4Z6TTyp3Ttyfy7Gbf+u4nGKeSlL6uGMsbJvCGnQ2c5o1PE6eJ1T/IWja1Rj/otRZqUKlqcne1tSsV2PzyMkjc+7JZTM9uVv1h5gkXA5WuqHUk735nVhgaNOUZRWsVZPu+hFyT3NyS425m5sPNRs2bGaEdEYmQpZDNJ7IxLibdfDVCDel2ybw3ZGrnsWQOAP2pO4POztT8ArI0py5GjW4phKO8rvu1LVhfZZI6xmma38Mbc36nW/gro4V/2Zy63pElpSh5ltwrs5pIrExmU9ZTn/R7vyV8cPBHJr8ZxVX+1l3dXLZTYcxgAa0NA4AAAD4BXqNtjmSqOTu2dTYgFKxC5msmAgCAIAgPhKAhK+vfI8xQC5Hvm5Ab+Zw1v4Cx8RwVTk5OyLEktWaYtk4yc0znSOPHgB6fz0RUlzHrOwp3aPWQYaYWx0cbzIHkuLiMtiBYAeaoquMXlSOlgMI8RGU29F2FTwjbxuf/ABKc8nBzpBbo4HvAeVx4KCk0bFTht1/rlfuenkSe1G0ddlzsqn5HNvZm7HdP245GNBI+Nx62jUlU7Szhywmb1dan7Xbr80+fyZ59U1r5HZnuc933nuLjpw1NyqGr7npYyjBWppJGouJ5pZGXKT5m2hga+WNjnZGue1rn2vlBIBda+tuNlKOrSKql4xckrtLpHo9RslQw1kdDJHUF0rTkqDI1oLyDltHYg6jL5kaHir3Tgp5PmcWGMxNShLExa0fu2+/zO7GYJY8M/uzGRzQvdTVYiijzSAdzNcNzd4FjtOT1mSfq/Z8GVUZU5Yu9Z3i1mjduy59ttNV8CSoqP+0aKnMoyVdLIwAvGVwkZlcGuv8A5keU+djyViWeKb3RROawuInk1pzT27Hpf4O/wJXHZWsqI6nMW7iTcT6cYqgR5Cb/AGWvcx1/A8VKTSlm7NDXw8ZSpSo2vmWZeMb380mVvDKRsNZW4bJ3Yqppkh4WGZtzlB5gcPGFUxSUpU3szpVqkqmHpYyHvQ0fXW52dnWIOcJaCptvacOY08zFez235gd3zBb0UqEr3hLdFXF6EVlxdH3Z6/Hl5/W/aVzYiojj9voKmRsbHNkAc8hobI0lh4/a90/sKmi0s0JHS4lTqT9TiqMW2rbdj1/PmVnEKeKmfEYKhs72HM5zWuDWua4FuUuAzf7KiaUWsrudWg6leElWp5V4q9ufgTuIbeF0rpoaWnhmdxlI3rx3cvdLtBppwVrxLbukkzSpcEjGHq6lSUor+uyKzNi0xaWumlLSS7Lnda7iS45b2uSSfVU55PmdNYehF5lFX01sr9hwF3RYsWOV/dQzHwCaGPaZ1UGFTTn6KKSTldrTYHmC7gPVSjGUtka1bE0aX8kl59MtGGdm1U+28McI5653eg0+auWGm9zl1eP4eGlNN/L66/IteGdl9O360ySnxJYPRuvzV8cNFbnIrcdxE/csvn9S3YXs1BB9VDGzxa0A/F3Eq+NOK2RyquKq1ffk2S8dKAp2KLm5rAFmxG5ksgIAgCAIAgCAICKx6qe1rWRfWSODGH7vNz/2Rr52Vc228qLIJat7I68OoWwsDG8uJPFx5uJ5lTSSVkQbbd2dD3WRsHnfbBh29pWygd6J+p/A/Q/qDVo4uOikei9HayjWlSe0l81+rnhzqbvcP+f8uqPWaHeeEtU0RfNkMMl3A3+lPM/LFcjMySxImAJuGaWPXj0JugnY8/xSdFzyx95bv7eP0NU2xTN3nEpY4nW9izX3XNAAOQjxJHCxsjp32MUuLTjZTV18yp1dK6KR0bxZzTYj+YPMHj8Vrs9JRqRqwU47M1rBeet/2lFNQUlfLDv5KRzWSWkc0ts5gMmnvO0jdYkDvFbudOEajV7HmXQqU8VUw0JZVNNrTx07luvgTGGMc2tlaZy+HEYjNBI2zS17WgENI5hjmkH8I6FSjdScb76mrValh4yUbSpOzXx/JAbHUFVG+oZXOkY2ptGyWRzi4zsDjG9rzexa1pIJI1a21+VdKM1dT5/U3sbWoVIwlh0m4atJaZXumu9vZd5pi2shfLMyrfZs1IIalzGl49oic9rZGZeILTmBHMjoo+ui21LmvmWvhtWNOM6C1jPNG/8A4tJ2fg9DhZt5GTBLNS72qgGVkoldGHAcHOaG6nU6ePjYQ/yFo3HVGy+DTWeFOplhLW1rlYkx+f2l1UH5JnEnMwAAXGUgDpbRU+slmz8zprCUVR/x2rxXb5kfUVRe5z3Euc4lzidSSdSSfFRab1ZsRlCCUYrSxrzE8vVLIZ5PZAk8yB800MNy5u3XX7JTDdm6qf6uCQj7zhkFj+J1gfmrI05y2RpVsfhaPvyV/P6Fwwrsue6xnmA/DEL+Xfd/RXxwr5s49f0iW1KPn+EXPCthKWG1oWuOnek758+9oPgAtiNCC5HGrcUxNXebXhoWWDDw0WAAA5K1I57k3udTIAFKxG5sDUsYPqyAgCAIAgCAIAgCAIAgI0tzVTb8GRuI/M5wF/QfNQivabLL+xbvJJTKzXKoMyiMxagE8MkTuD2Ob5XGh+B1VdSGeLibOGrOjVjUXJpn5vr6cxyOY4d5ji0+BBIP8CuUuw+jSknaotmrnqOz1Syrp2FhpmGnFt3KchYLWLg7g4aaHS2vkuhBqSzI8PjsLWw9Z5k2m7p9czXHNGWPy1lGGxh1i918ge5ziAxusjrl2gOvhdYzaXexrxoVZvLCLbfYurHmWI1LpZC57g8+7my5cwboHZeWnJas5Xd0ewwOFdCioPc5rKBuWJ3Bdon09PU0+Rr2TtAOa/cIBGdoHPUfuhTVRqLj2mvWwca1WFVuzh8+4+RbUVTWRRtmc1sIIisGgtB42fa/z4BPWz0V9iTwOGzSlKOst+tiOq8QfKbySSSHq5zn/MlQeZ7mxBUoaQSXgvwaCT09VjQsbm9kZQxucbNBcfutBcVnwRW2oq85aE5Q7G1cuogc0HnIcn6Tr8lZGjUfI0K3FMHT538Nf0WOh7MJD9ZM1vURtLv1G38FbHCPmzn1fSKK/jh59MseH9mtKy2cPlP43H/1bYK6OGgjl1uN4mezS8P2WXDdl4IdY4YmHqGC/wC9xV0acVsjn1cXWqe/Jv4kxHRgKdjWub2xALNjFzZZZMBAEAQBAEAQBAEAQBAEAQBAEBDkllcL+7LA4D88bwbfFrr/ALKhF+014fj8Fj9z4kwplZi4KJlGpzUMnhHarQbuukNtJGtkHxFj82lcqqstVo93wmr67Ax7Y3X3XyKjHqFW9zqU7ONw4rBltIxBvwUrW3IKWb3UC0+A81i6DjLnZHTSYfJKbRskff7rSfmAspN7IqqVaVP352Juk2HrH/4Qb4yPaPkLlWqhUZpT4vg4c7+ZYcP7Mnm29mA6iNt9fzO/orY4R82aFX0itpTh5/osmHdndKyxMZkPWRxP6RYfJXRw0EcqtxnE1P7W8Cz0WCxxizGMYOjWhv8ABXKCWyOdUrTm7ybfiSEdEFKxVmOhtOAs2I3NgYFmxi5kgCAIAgCAIAgCAIAgCAIAgCAIAgCAICA2wgk3TJoReWneJGj77bESR/tNJCqm8rUurFlOzvF8yTwjE46mJssRu1w+LTza4cnA6WVvgQaadmdZWDBiQsGTy/troCWQTAaAuY6w62LbnpoVoYyNpKR6r0brL/ZSfOzPKKemc92Vge5x4NY25PkBxWtvsj0bywTcpWXwLJh+wVZLrud2Oszsv6dXfJWRoVJHPq8XwVJ6PM+7X9Fpw7szYLGaVzzzawZB68T8lfHCLmzlV/SGpLSlG3iWXD9j6aL3YGX6uGc8b8XXV8aMFyOTW4liKvvTfw0+hOQ4eByVqRpOdzqjo/BZsRzHSylWbEbm1sQSxi5mAsmD6gCAIAgCAIAgCAIAgCAIAgCAIAgCAIAgCAID44X0KNXBUqzBJqWV09FYhxvLCeDvEDr6fyVFpU9ti3MpK0jppdsYvdna+F/MOBI+HP5KSqRZh02tjql2opQLmUfBrv6LOdEcrOCsxAVsbo2Ql8btCXt4+Ivdo8+8R90qE7TVrF1KpOjNTi7NGGyexUVC572FxdJoQTcNF75W8/UnglKioGxi+I1cUlGfIsZp1bY0bn0UyzYXNjYAljFzMMCyLmSGAgCAIAgCAIAgCAIAgCAIAgCAIAgCAIAgCAIAgCAIAgCA1T0zHizmtd5gFRcU9zKbRyxYLTtN2wxg9Q0BY9XHsM52drWAcAAp2ImS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QUExMSFBUWFRQYFBcVFRQUHRYVGBcXGhYUFhMZHyghGBolHhgaITMhMSkrOi8uFyAzODQsNygtLisBCgoKDg0OGxAQGywmHyQsLDQ3LywvLzg0NDc3LCwvLS0sNy80LC0sLCwsLCwyLCwtNC80LCwsNCwvLCwvLCwtLP/AABEIALcBEwMBEQACEQEDEQH/xAAcAAEAAgMBAQEAAAAAAAAAAAAABQYCAwQHAQj/xABCEAABAwIDBQUEBwUHBQAAAAABAAIDBBEFEiEGEzFBUQciYXGRFDKBoSMzQlJicqKCkrHB0RUkQ1OD4fAWY3Oywv/EABsBAQACAwEBAAAAAAAAAAAAAAACAwEEBQYH/8QANxEAAgECBAMECgICAQUAAAAAAAECAxEEEiExBUHwUWFxkQYTIjKBobHB0eEzQhQj8RVDUoLC/9oADAMBAAIRAxEAPwD3F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y6xcGueoaxpc9zWtHFziGgeZOgWHKxKMHJ2SKtinaNQw8JTM63CEZ/1mzfmqJYmC5nTocGxdX+tl36FOxPtelNxBBGwdZHOkPnlblA9SqJYyT91HYpejlOKvWqeRBbCbUTRV4L5SWzzETg2yudI62fKBYEEjUdLcFVGrKM83bubnEMDSq4VqK1gtO2y5eHLxPfF1LnhgsgIAgCAIAgCAIAgCAIAgCAIAgCAIAgCAIAgCAIAgCAID4SsXBx1+KQwDNLLHGOr3Nb6X4qEppbltOjOo7QTfgVDF+1KkiuIs85/CMjfi938gVRLExW2p18PwHE1NZWiu8peLdqVXJpEI4AeYG8d4952n6VryxM3todehwLDQ1qScn5Ip1diM05zSySSnkXvc63lfh00VLbfvM61KlTpr/VBL4HKGE6ak9Bqo+Bc729pkudm6lkJndTyNiAF3OFtCbA5SbkcNbKbpVMua2hrwxmFdVUlNOXZ1oRBbY6aXUN0bGVRl3Prr9n6N2Mxn2ukilJu4tyyf+Ruj/nr5ELpUJ5oI+fcQwzw9eVPv08CeWyaIQBAEAQBAEAQBAEAQBAEAQBAEAQBAEAQBAEAQGLngcVG5mxAYrtpRU5IfUR5hxay8hHgQy9j52VUq8I7s3qHDcTW1hB279PqU3Fe15o0p6dzvxSuDf0Nvf1ColiuxHWo+js/+7NLw1KfifaHXT3+m3bSLERNyejtXjj95UyrVHzsdWjwrB0v65n3/AI/XwK3PO95Lnuc5x4uc4uJ15k3Kpeu50oWgssEkjEwG4BB71rZtL5udzYWKy9DF7q7d+tSyUWx0uacTuFOKaNj5Tl3ps+7hlDDZ2gdfXS3na1UHdqWmlznz4lTUYOkszm2ly27bk/hOw8JzRufvXVFNvaOUZowHDiDHfU95h15E6KyFCN0nrdaGlX4rWXtpZckrSWj+fwfxPkNU+HDY6mlDIZoXOgqrMbc3IDZHXHvA5df+4eiRbVJuOjjuSdKFTHOjXblGVpR180u56+SMdtKl9ZQUlZmcbExTtucu8F7PycBqHa/iasVG6lFS7N+utyfDIQwuMqYZpdsXzt2X8PoygScFqLc781dHonY1jGWWSmcdJBvGfnaLPA822P7C2cPPLPL29fk836QYfNCNdbrR9dbnsbSukjyJ9WQEAQBAEAQBAEAQBAEAQBAEAQBAEAQBAYPkAFyQAOKxcyk2VXGe0Oip7je71w+zCM+vTPo0eqoniIR5nTw/CMVW1UbLten7KLjHa3M64giZENbOcd47hoQNGg+q15YmT91HZo+j9KGtWd+5FKxXHqipJ300j78nOOXS3CMWaPRUSlKW7OvRw9Cj/FBLvI+5OgGpIsAPHoo2LszS1ZLUOzVQ+WKIxmEykiN0zXMaSATbMQdT08QpqnK6T5mpUxlCNOU08yjulZ9xt2kwAUZawzxSS6iRkYf9HoC27iLG/Ty6pUpqGl9TODxbxKclBqPJu2pYPZ6eLC46mGlilkcd3O6YvfkdqC5rQ4AcrdM7VasqpZktTQvWqY6VGpUaW6y6X7vr5GO2Fqyjpq4Dvj+7zgcnNuWE68D/APQWKj9ZTU+a0fXW5ZgF/jYmphXs/aj9+u4tWDYn7RDRyvN45Wvo6oXuMzgQx55Akgj/AFgrqc7xjLs0fXW5ysTh/U1asIrVWnHw5r4f/JB4LQTROJNSJJMO3j20wa4ER7y0vfIF8zQSACfeZ5KEYNPKnqru3Xavqb2JrU6i/jtGtZZ787aadz322ZYqoQ799GIWsjxGKSQTBxdnlILhodGhvHT8PVW5o5lppNb9danOp+t9SsQ5XlRaWXsX3vt5lU2FZvBWYbL3TK1xaD9iePl6gfuLXoaTlSlzujscUeT1WOp65bfFPp+ZS5Iy0lpBBBIIPUaELVacXZ7nfi1NXWzPuGVr6eaOVnvRvDh424t8iLg+azfmjWrUI1qcqT2Z+lMHr2TwsljN2vaHN+PI+I4HxC61Kakk0fOq9KVKbhLdHarSkIAgCAIAgCAIAgCAIAgCAIAgCA0VVZHE0ukexjRxc5waPUqLkluThTlN2irvuKvinaPQw3AlMrhyiaX38n6N+apliYLmdKhwbF1f62Xf1cpWK9rczriCGOMci8mQ211AFgD6rXeKk9kdil6PU461Z38OmUnFtoaip+unfIPuk2boR/hts0enJUSlKW7OrRw+HofxQXicVFRyzG0UUkpFrhjHPt0uANP9kUG9kTq4iMUnUkl4u3VvMsGH7C1Um83hip901rpN86xDCHWdlaDpZp1NuBVqoSe+hoVOKUYqOROV3ZWXP4+JIbO7M0rhVvMntns7A5kcZkiD9HF2a7bkXbYW/mFKEIa87FOKxeITpxtkzvd2dtvzrcs2CmmhfTVlPGY4qwezzNa5wEUp93Lpe5c0tvcaa81ZFxVprnoaFeNacamHqu8qftK/Nf8ADvbXs5EZg0czjiFHI+R74He0QSSEvyyROu12c3tnGX4FyhFO8oN95tV5UlGjiIJJS9lpaXTWq77a/I+7Z4PFUtZX+0RwNmhacrmuJfM1pIb3b20ytvrbLzSrCM0ql7aGeHYmrQbwqg5OMuT2XWvxOXstrml01JI1j2zNzRsksWmRg1aQeNxY/wCmoYaSzOL5l3G6Mko4iLacdG1vZ9fM6NmcRdWPqqGdkUZmitGxjBG2OWG9mhoHHx/ApUp5puE+asQxuHWFhTxVJt5Xdtu7afXzNPZyx7vaaN4cwPF2OI+rqGHQi/2rtB/0ligndwlzJcYcF6vExs7cu2L+3L/2Jpk8T6yDEGT08JyllbHK8McHNble0M4uPLza06qbacozuk1v11yNTJVjh54SVOUlvBpXWuq15ftkNtJtBTbqBsDy99NUl8ByOAEN8wY4uAtawAtfRgvxVdWrBxyx7brrx+xu4HA4jPOVZWU42lrz7Vv4u9tWyv4hjznVj6uBu4e52ZtiH5XFuVx1FjfU8PtFU1K2aedaHVoYCMcKsNVeZeXO/byIirqy97nvOZz3FzjYC7ibk2GmqhJyk22bMMlKKjHZaI5Xm/AfHgi03MScpNNI9P7HdoZd57G4B0eV72EcWG4JBP3SSeXErZw1RqSjyZ5vj+Cio/5G0rpeP7+3I9cXSPJhAEAQBAEAQBAEAQBAEB8usXBF4ntFS0/108TD90uGb9wan0UJVIx3ZsUsJWq+5Fv4FRxPtZpmXEMUsp5E2iafi67v0rXli4rY69H0exEvfaiUzGO0+sluGOZA3lu25ncrjO6/XkAqJYipLbQ61DgmEpfyNyfXZ+yn1+JyTOzSPkkPWRxefhe9lU7v3mdKCp0lalBR6661NlFhk0wD2tIjzhpld3I2uJ0zSHTn/BSjDsKquKinaT1tey38tyW2h2PdRMO/qIN7ZpZEzO9zml1s2bKA0Cx9FOdPJu9TVwuN/wAmX+uDy827dPkSGzdDTHD56j2ds1RTvGZr3vy7t1rOyNIvbvafhWYZcjla7RVipVlioUs7jCS5Jb9l/LzLfstWRMbS1UUbIWVBNNVMZ3WiUXML7cu8CPKUdFdTkrKS56M5mLozcqlCbcnH2ot725ry+hF7N4VUUdfLvmPdTSvdA+R5uHiQ/QuNzdxJLQTyzm6hCEoVHfY2cXiKGJwsVB+3FXsuVt/v5GOHQU2FVrWNqHyyPeI5mGPK1kUmrczidSDuzfXS6LJSnvqSqvEY/DOTgkkrp31bW/3OvBcPDJa3CpCWtf8AS0rtRlOha5pvy7h0+45ZjFKUqb2e3XWxXiKzlTpY6OrWkvv56+aOjEsekj9mnlANPNmp62FzWkNmaS2Q+fdd8G+KzOo0lJ7bNEKGDhP1lKHvxtKEu1br7fFmqvwhgpqqhkkZEyGVktHLK6zSyS5yB32iLuafzAo4K0oPbdE6WJm61PFQi5OSaklvpz+OjXgUNzhR1LHwTNm3ZY7MwOAzfbYCQLjjr0K05WhL2Xc78YvE0JRqwcb30e/czbiWOXrjVwM3R3gkaCQe8LFxNre8bkj8RUp1LzzoUMHbCrD1Xm0t+PLkfMS2qqpnNdJO8ZSXNDPow1xBBIDLa2J18T1KxOrUluxQwGFoK0YrXR31+pDST3JJu4kkk8SSeJJ6quzerNtTilaOxhnPS3mmgvN8rddfs20lFJKbRskkPMMa53le3BSSb2RXUq06avUml8iz4X2d1ktszWQt6vdc26hrb+hsrY4eb3OXW45hafue0+79l0wjspgbYzPklPMD6Np+A736lsRwseZx6/pBXnpBKPzZeMIwSClbaCJkd7XyjU24XdxPxK2YU4x2Rxa+Jq1nepJskVYUBAEAQBAaKirjj997W+ZA+Sw5JbmUmzQMYg/zG/MfNR9ZHtM5Jdh1QzNeLtc1w6tIPzCmncibLpcHPV10cTc0j2Mb1e4NHqVFzS3LIUpzdopt9xUsU7TqGK4Y58xHKJpI/fdYH4EqiWJgjp0eCYqpq1bxKlina7K64hgjjHIyOLz8WtsOfUqiWKk9kdWl6PU4/wAs/LplQxbbGrqPrKiQj7rDu2jws21/jdUyqVJbs6lDA4Oh7sLvtZAiU8hZQsjb9a9krEi/A52TxwSsMUkpYGh+mjzla7yvfysVPI1JRNVYqE6cqsXdK+3d18y14d2ehtVURVD3OEETZWtis104dfRuY6AEFp8bK5UfaafI5lTid6MJ00lmdrvZeP1JjDIaOmhhxGnhduy4RVDJCJN21z7GQZgTmBA0BFw4KayxSqJaGvUWIrVZYSrL2t01pfTbwfysddXs82KjxCnju6FzW1VORc6EXLQ77Vt0Pg5vVHTtCUVtuV08W54ijVlpJPLL8/G/mmcVbTQ4jh1NUzTiH2fuTvyl50s3Llb9o/RkfnWGo1Kak3sXwnVwWMqUacc2fVK9u/5a+RA9ntTGyskp3OzwVLZILm7Q6/uOIuCLi4/bVVGSU7cnob/FKVSeGVVK04Wl4dq+/wACwUdb7U+bDJoYqd0ef2Ux525ZY/cvdxzad6/S6tUszdOSt2GhUof48IY2nJyTtmvbZ7/gw21wSprBR1UEb3SOjyytYQd3Kw3uCDYa5he/2AsVqcppSW5LhuLoYZ1KFV2je6euqf6t5kZ2lOZL7PUNewyuYY52Ndq17DYnIQHAXLm3IHuhQxFmk+Zt8FU4Z6TTyp3Ttyfy7Gbf+u4nGKeSlL6uGMsbJvCGnQ2c5o1PE6eJ1T/IWja1Rj/otRZqUKlqcne1tSsV2PzyMkjc+7JZTM9uVv1h5gkXA5WuqHUk735nVhgaNOUZRWsVZPu+hFyT3NyS425m5sPNRs2bGaEdEYmQpZDNJ7IxLibdfDVCDel2ybw3ZGrnsWQOAP2pO4POztT8ArI0py5GjW4phKO8rvu1LVhfZZI6xmma38Mbc36nW/gro4V/2Zy63pElpSh5ltwrs5pIrExmU9ZTn/R7vyV8cPBHJr8ZxVX+1l3dXLZTYcxgAa0NA4AAAD4BXqNtjmSqOTu2dTYgFKxC5msmAgCAIAgPhKAhK+vfI8xQC5Hvm5Ab+Zw1v4Cx8RwVTk5OyLEktWaYtk4yc0znSOPHgB6fz0RUlzHrOwp3aPWQYaYWx0cbzIHkuLiMtiBYAeaoquMXlSOlgMI8RGU29F2FTwjbxuf/ABKc8nBzpBbo4HvAeVx4KCk0bFTht1/rlfuenkSe1G0ddlzsqn5HNvZm7HdP245GNBI+Nx62jUlU7Szhywmb1dan7Xbr80+fyZ59U1r5HZnuc933nuLjpw1NyqGr7npYyjBWppJGouJ5pZGXKT5m2hga+WNjnZGue1rn2vlBIBda+tuNlKOrSKql4xckrtLpHo9RslQw1kdDJHUF0rTkqDI1oLyDltHYg6jL5kaHir3Tgp5PmcWGMxNShLExa0fu2+/zO7GYJY8M/uzGRzQvdTVYiijzSAdzNcNzd4FjtOT1mSfq/Z8GVUZU5Yu9Z3i1mjduy59ttNV8CSoqP+0aKnMoyVdLIwAvGVwkZlcGuv8A5keU+djyViWeKb3RROawuInk1pzT27Hpf4O/wJXHZWsqI6nMW7iTcT6cYqgR5Cb/AGWvcx1/A8VKTSlm7NDXw8ZSpSo2vmWZeMb380mVvDKRsNZW4bJ3Yqppkh4WGZtzlB5gcPGFUxSUpU3szpVqkqmHpYyHvQ0fXW52dnWIOcJaCptvacOY08zFez235gd3zBb0UqEr3hLdFXF6EVlxdH3Z6/Hl5/W/aVzYiojj9voKmRsbHNkAc8hobI0lh4/a90/sKmi0s0JHS4lTqT9TiqMW2rbdj1/PmVnEKeKmfEYKhs72HM5zWuDWua4FuUuAzf7KiaUWsrudWg6leElWp5V4q9ufgTuIbeF0rpoaWnhmdxlI3rx3cvdLtBppwVrxLbukkzSpcEjGHq6lSUor+uyKzNi0xaWumlLSS7Lnda7iS45b2uSSfVU55PmdNYehF5lFX01sr9hwF3RYsWOV/dQzHwCaGPaZ1UGFTTn6KKSTldrTYHmC7gPVSjGUtka1bE0aX8kl59MtGGdm1U+28McI5653eg0+auWGm9zl1eP4eGlNN/L66/IteGdl9O360ySnxJYPRuvzV8cNFbnIrcdxE/csvn9S3YXs1BB9VDGzxa0A/F3Eq+NOK2RyquKq1ffk2S8dKAp2KLm5rAFmxG5ksgIAgCAIAgCAICKx6qe1rWRfWSODGH7vNz/2Rr52Vc228qLIJat7I68OoWwsDG8uJPFx5uJ5lTSSVkQbbd2dD3WRsHnfbBh29pWygd6J+p/A/Q/qDVo4uOikei9HayjWlSe0l81+rnhzqbvcP+f8uqPWaHeeEtU0RfNkMMl3A3+lPM/LFcjMySxImAJuGaWPXj0JugnY8/xSdFzyx95bv7eP0NU2xTN3nEpY4nW9izX3XNAAOQjxJHCxsjp32MUuLTjZTV18yp1dK6KR0bxZzTYj+YPMHj8Vrs9JRqRqwU47M1rBeet/2lFNQUlfLDv5KRzWSWkc0ts5gMmnvO0jdYkDvFbudOEajV7HmXQqU8VUw0JZVNNrTx07luvgTGGMc2tlaZy+HEYjNBI2zS17WgENI5hjmkH8I6FSjdScb76mrValh4yUbSpOzXx/JAbHUFVG+oZXOkY2ptGyWRzi4zsDjG9rzexa1pIJI1a21+VdKM1dT5/U3sbWoVIwlh0m4atJaZXumu9vZd5pi2shfLMyrfZs1IIalzGl49oic9rZGZeILTmBHMjoo+ui21LmvmWvhtWNOM6C1jPNG/8A4tJ2fg9DhZt5GTBLNS72qgGVkoldGHAcHOaG6nU6ePjYQ/yFo3HVGy+DTWeFOplhLW1rlYkx+f2l1UH5JnEnMwAAXGUgDpbRU+slmz8zprCUVR/x2rxXb5kfUVRe5z3Euc4lzidSSdSSfFRab1ZsRlCCUYrSxrzE8vVLIZ5PZAk8yB800MNy5u3XX7JTDdm6qf6uCQj7zhkFj+J1gfmrI05y2RpVsfhaPvyV/P6Fwwrsue6xnmA/DEL+Xfd/RXxwr5s49f0iW1KPn+EXPCthKWG1oWuOnek758+9oPgAtiNCC5HGrcUxNXebXhoWWDDw0WAAA5K1I57k3udTIAFKxG5sDUsYPqyAgCAIAgCAIAgCAIAgI0tzVTb8GRuI/M5wF/QfNQivabLL+xbvJJTKzXKoMyiMxagE8MkTuD2Ob5XGh+B1VdSGeLibOGrOjVjUXJpn5vr6cxyOY4d5ji0+BBIP8CuUuw+jSknaotmrnqOz1Syrp2FhpmGnFt3KchYLWLg7g4aaHS2vkuhBqSzI8PjsLWw9Z5k2m7p9czXHNGWPy1lGGxh1i918ge5ziAxusjrl2gOvhdYzaXexrxoVZvLCLbfYurHmWI1LpZC57g8+7my5cwboHZeWnJas5Xd0ewwOFdCioPc5rKBuWJ3Bdon09PU0+Rr2TtAOa/cIBGdoHPUfuhTVRqLj2mvWwca1WFVuzh8+4+RbUVTWRRtmc1sIIisGgtB42fa/z4BPWz0V9iTwOGzSlKOst+tiOq8QfKbySSSHq5zn/MlQeZ7mxBUoaQSXgvwaCT09VjQsbm9kZQxucbNBcfutBcVnwRW2oq85aE5Q7G1cuogc0HnIcn6Tr8lZGjUfI0K3FMHT538Nf0WOh7MJD9ZM1vURtLv1G38FbHCPmzn1fSKK/jh59MseH9mtKy2cPlP43H/1bYK6OGgjl1uN4mezS8P2WXDdl4IdY4YmHqGC/wC9xV0acVsjn1cXWqe/Jv4kxHRgKdjWub2xALNjFzZZZMBAEAQBAEAQBAEAQBAEAQBAEBDkllcL+7LA4D88bwbfFrr/ALKhF+014fj8Fj9z4kwplZi4KJlGpzUMnhHarQbuukNtJGtkHxFj82lcqqstVo93wmr67Ax7Y3X3XyKjHqFW9zqU7ONw4rBltIxBvwUrW3IKWb3UC0+A81i6DjLnZHTSYfJKbRskff7rSfmAspN7IqqVaVP352Juk2HrH/4Qb4yPaPkLlWqhUZpT4vg4c7+ZYcP7Mnm29mA6iNt9fzO/orY4R82aFX0itpTh5/osmHdndKyxMZkPWRxP6RYfJXRw0EcqtxnE1P7W8Cz0WCxxizGMYOjWhv8ABXKCWyOdUrTm7ybfiSEdEFKxVmOhtOAs2I3NgYFmxi5kgCAIAgCAIAgCAIAgCAIAgCAIAgCAICA2wgk3TJoReWneJGj77bESR/tNJCqm8rUurFlOzvF8yTwjE46mJssRu1w+LTza4cnA6WVvgQaadmdZWDBiQsGTy/troCWQTAaAuY6w62LbnpoVoYyNpKR6r0brL/ZSfOzPKKemc92Vge5x4NY25PkBxWtvsj0bywTcpWXwLJh+wVZLrud2Oszsv6dXfJWRoVJHPq8XwVJ6PM+7X9Fpw7szYLGaVzzzawZB68T8lfHCLmzlV/SGpLSlG3iWXD9j6aL3YGX6uGc8b8XXV8aMFyOTW4liKvvTfw0+hOQ4eByVqRpOdzqjo/BZsRzHSylWbEbm1sQSxi5mAsmD6gCAIAgCAIAgCAIAgCAIAgCAIAgCAIAgCAID44X0KNXBUqzBJqWV09FYhxvLCeDvEDr6fyVFpU9ti3MpK0jppdsYvdna+F/MOBI+HP5KSqRZh02tjql2opQLmUfBrv6LOdEcrOCsxAVsbo2Ql8btCXt4+Ivdo8+8R90qE7TVrF1KpOjNTi7NGGyexUVC572FxdJoQTcNF75W8/UnglKioGxi+I1cUlGfIsZp1bY0bn0UyzYXNjYAljFzMMCyLmSGAgCAIAgCAIAgCAIAgCAIAgCAIAgCAIAgCAIAgCAIAgCA1T0zHizmtd5gFRcU9zKbRyxYLTtN2wxg9Q0BY9XHsM52drWAcAAp2ImS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4457326" y="4238307"/>
            <a:ext cx="3611302" cy="2403157"/>
          </a:xfrm>
          <a:prstGeom prst="rect">
            <a:avLst/>
          </a:prstGeom>
        </p:spPr>
      </p:pic>
    </p:spTree>
    <p:extLst>
      <p:ext uri="{BB962C8B-B14F-4D97-AF65-F5344CB8AC3E}">
        <p14:creationId xmlns:p14="http://schemas.microsoft.com/office/powerpoint/2010/main" val="3155843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Objectives</a:t>
            </a:r>
            <a:endParaRPr lang="en-US" b="1" u="sng" dirty="0"/>
          </a:p>
        </p:txBody>
      </p:sp>
      <p:sp>
        <p:nvSpPr>
          <p:cNvPr id="3" name="Content Placeholder 2"/>
          <p:cNvSpPr>
            <a:spLocks noGrp="1"/>
          </p:cNvSpPr>
          <p:nvPr>
            <p:ph idx="1"/>
          </p:nvPr>
        </p:nvSpPr>
        <p:spPr>
          <a:xfrm>
            <a:off x="838200" y="1825625"/>
            <a:ext cx="10515600" cy="2334895"/>
          </a:xfrm>
        </p:spPr>
        <p:txBody>
          <a:bodyPr/>
          <a:lstStyle/>
          <a:p>
            <a:r>
              <a:rPr lang="en-US" dirty="0" smtClean="0"/>
              <a:t>Understand indications of the use of HEMS</a:t>
            </a:r>
          </a:p>
          <a:p>
            <a:r>
              <a:rPr lang="en-US" dirty="0" smtClean="0"/>
              <a:t>Identify time sensitive conditions that might benefit from HEMS</a:t>
            </a:r>
          </a:p>
          <a:p>
            <a:r>
              <a:rPr lang="en-US" dirty="0" smtClean="0"/>
              <a:t>Describe the capabilities of HEMS aircraft operating within MD</a:t>
            </a:r>
          </a:p>
          <a:p>
            <a:r>
              <a:rPr lang="en-US" dirty="0" smtClean="0"/>
              <a:t>Review controversies surrounding implementation of HEMS</a:t>
            </a:r>
            <a:endParaRPr lang="en-US" dirty="0"/>
          </a:p>
        </p:txBody>
      </p:sp>
    </p:spTree>
    <p:extLst>
      <p:ext uri="{BB962C8B-B14F-4D97-AF65-F5344CB8AC3E}">
        <p14:creationId xmlns:p14="http://schemas.microsoft.com/office/powerpoint/2010/main" val="1776483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61109"/>
            <a:ext cx="12282055" cy="5642583"/>
          </a:xfrm>
          <a:prstGeom prst="rect">
            <a:avLst/>
          </a:prstGeom>
        </p:spPr>
      </p:pic>
    </p:spTree>
    <p:extLst>
      <p:ext uri="{BB962C8B-B14F-4D97-AF65-F5344CB8AC3E}">
        <p14:creationId xmlns:p14="http://schemas.microsoft.com/office/powerpoint/2010/main" val="139955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Limitations and Considerations</a:t>
            </a:r>
            <a:endParaRPr lang="en-US" b="1" u="sng" dirty="0"/>
          </a:p>
        </p:txBody>
      </p:sp>
      <p:sp>
        <p:nvSpPr>
          <p:cNvPr id="3" name="Content Placeholder 2"/>
          <p:cNvSpPr>
            <a:spLocks noGrp="1"/>
          </p:cNvSpPr>
          <p:nvPr>
            <p:ph idx="1"/>
          </p:nvPr>
        </p:nvSpPr>
        <p:spPr/>
        <p:txBody>
          <a:bodyPr/>
          <a:lstStyle/>
          <a:p>
            <a:r>
              <a:rPr lang="en-US" dirty="0" smtClean="0"/>
              <a:t>Specific characteristic of HEMS that accounts for survival unclear</a:t>
            </a:r>
          </a:p>
          <a:p>
            <a:r>
              <a:rPr lang="en-US" dirty="0" smtClean="0"/>
              <a:t>Crew configuration not available from NTSB</a:t>
            </a:r>
          </a:p>
          <a:p>
            <a:r>
              <a:rPr lang="en-US" dirty="0" smtClean="0"/>
              <a:t>Specific components of HEMS care require investigation (total prehospital time, distance) </a:t>
            </a:r>
          </a:p>
          <a:p>
            <a:r>
              <a:rPr lang="en-US" dirty="0" smtClean="0"/>
              <a:t>Cost-effectiveness not studied</a:t>
            </a:r>
          </a:p>
          <a:p>
            <a:r>
              <a:rPr lang="en-US" dirty="0" smtClean="0"/>
              <a:t>Effective pre-hospital triage tools based upon ISS lacking</a:t>
            </a:r>
            <a:endParaRPr lang="en-US" dirty="0"/>
          </a:p>
          <a:p>
            <a:r>
              <a:rPr lang="en-US" dirty="0" smtClean="0"/>
              <a:t>Estimated 325,000 to save one life (NNT =65, HEMS @ 5,000)</a:t>
            </a:r>
          </a:p>
          <a:p>
            <a:endParaRPr lang="en-US" dirty="0" smtClean="0"/>
          </a:p>
        </p:txBody>
      </p:sp>
    </p:spTree>
    <p:extLst>
      <p:ext uri="{BB962C8B-B14F-4D97-AF65-F5344CB8AC3E}">
        <p14:creationId xmlns:p14="http://schemas.microsoft.com/office/powerpoint/2010/main" val="1866377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HEMS in Trauma</a:t>
            </a:r>
            <a:endParaRPr lang="en-US" b="1" u="sng" dirty="0"/>
          </a:p>
        </p:txBody>
      </p:sp>
      <p:sp>
        <p:nvSpPr>
          <p:cNvPr id="3" name="Content Placeholder 2"/>
          <p:cNvSpPr>
            <a:spLocks noGrp="1"/>
          </p:cNvSpPr>
          <p:nvPr>
            <p:ph idx="1"/>
          </p:nvPr>
        </p:nvSpPr>
        <p:spPr>
          <a:xfrm>
            <a:off x="619991" y="4294505"/>
            <a:ext cx="10952018" cy="2437765"/>
          </a:xfrm>
          <a:solidFill>
            <a:schemeClr val="bg1"/>
          </a:solidFill>
        </p:spPr>
        <p:txBody>
          <a:bodyPr>
            <a:normAutofit fontScale="92500"/>
          </a:bodyPr>
          <a:lstStyle/>
          <a:p>
            <a:r>
              <a:rPr lang="en-US" dirty="0" smtClean="0"/>
              <a:t>Regression analysis revealed improved survival</a:t>
            </a:r>
          </a:p>
          <a:p>
            <a:r>
              <a:rPr lang="en-US" dirty="0" smtClean="0"/>
              <a:t>HEMS </a:t>
            </a:r>
            <a:r>
              <a:rPr lang="en-US" dirty="0" smtClean="0"/>
              <a:t>patients more likely to have an </a:t>
            </a:r>
            <a:r>
              <a:rPr lang="en-US" dirty="0" smtClean="0"/>
              <a:t>ISS &gt; 24</a:t>
            </a:r>
          </a:p>
          <a:p>
            <a:r>
              <a:rPr lang="en-US" dirty="0" smtClean="0"/>
              <a:t>1.5% increased absolute survival </a:t>
            </a:r>
            <a:r>
              <a:rPr lang="en-US" dirty="0" smtClean="0"/>
              <a:t>rate for pts transported to Level I via HEMS</a:t>
            </a:r>
            <a:endParaRPr lang="en-US" dirty="0" smtClean="0"/>
          </a:p>
          <a:p>
            <a:r>
              <a:rPr lang="en-US" dirty="0" smtClean="0"/>
              <a:t>NNT 65 for patients transported by HEMS to Level 1 centers</a:t>
            </a:r>
          </a:p>
          <a:p>
            <a:r>
              <a:rPr lang="en-US" dirty="0" smtClean="0"/>
              <a:t>Greater # of HEMS patients discharged to rehabilitation centers</a:t>
            </a:r>
          </a:p>
        </p:txBody>
      </p:sp>
    </p:spTree>
    <p:extLst>
      <p:ext uri="{BB962C8B-B14F-4D97-AF65-F5344CB8AC3E}">
        <p14:creationId xmlns:p14="http://schemas.microsoft.com/office/powerpoint/2010/main" val="11026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NNT in Perspective (thennt.com)</a:t>
            </a:r>
            <a:endParaRPr lang="en-US" b="1" u="sng" dirty="0"/>
          </a:p>
        </p:txBody>
      </p:sp>
      <p:sp>
        <p:nvSpPr>
          <p:cNvPr id="3" name="Content Placeholder 2"/>
          <p:cNvSpPr>
            <a:spLocks noGrp="1"/>
          </p:cNvSpPr>
          <p:nvPr>
            <p:ph idx="1"/>
          </p:nvPr>
        </p:nvSpPr>
        <p:spPr/>
        <p:txBody>
          <a:bodyPr>
            <a:normAutofit/>
          </a:bodyPr>
          <a:lstStyle/>
          <a:p>
            <a:r>
              <a:rPr lang="en-US" b="1" i="1" dirty="0" smtClean="0"/>
              <a:t>NNT for defibrillation in cardiac arrest?</a:t>
            </a:r>
          </a:p>
          <a:p>
            <a:pPr marL="0" indent="0">
              <a:buNone/>
            </a:pPr>
            <a:r>
              <a:rPr lang="en-US" dirty="0" smtClean="0"/>
              <a:t>2.5</a:t>
            </a:r>
          </a:p>
          <a:p>
            <a:pPr marL="0" indent="0">
              <a:buNone/>
            </a:pPr>
            <a:endParaRPr lang="en-US" dirty="0" smtClean="0"/>
          </a:p>
          <a:p>
            <a:r>
              <a:rPr lang="en-US" b="1" i="1" dirty="0" smtClean="0"/>
              <a:t>NNT for aspirin in STEMI?</a:t>
            </a:r>
          </a:p>
          <a:p>
            <a:pPr marL="0" indent="0">
              <a:buNone/>
            </a:pPr>
            <a:r>
              <a:rPr lang="en-US" dirty="0" smtClean="0"/>
              <a:t>42</a:t>
            </a:r>
          </a:p>
          <a:p>
            <a:pPr marL="0" indent="0">
              <a:buNone/>
            </a:pPr>
            <a:endParaRPr lang="en-US" dirty="0" smtClean="0"/>
          </a:p>
          <a:p>
            <a:r>
              <a:rPr lang="en-US" b="1" i="1" dirty="0" smtClean="0"/>
              <a:t>NNT for non invasive ventilation in the setting of pulmonary edema?</a:t>
            </a:r>
          </a:p>
          <a:p>
            <a:pPr marL="0" indent="0">
              <a:buNone/>
            </a:pPr>
            <a:r>
              <a:rPr lang="en-US" dirty="0" smtClean="0"/>
              <a:t>13</a:t>
            </a:r>
          </a:p>
          <a:p>
            <a:pPr marL="0" indent="0">
              <a:buNone/>
            </a:pPr>
            <a:endParaRPr lang="en-US" dirty="0" smtClean="0"/>
          </a:p>
        </p:txBody>
      </p:sp>
      <p:pic>
        <p:nvPicPr>
          <p:cNvPr id="5122" name="Picture 2" descr="http://practiceimprovement.com.au/wp-content/uploads/2012/01/n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5985" y="365125"/>
            <a:ext cx="3966015" cy="184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7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HEMS in Trauma</a:t>
            </a:r>
            <a:endParaRPr lang="en-US" b="1" u="sng" dirty="0"/>
          </a:p>
        </p:txBody>
      </p:sp>
      <p:pic>
        <p:nvPicPr>
          <p:cNvPr id="4" name="Picture 3"/>
          <p:cNvPicPr>
            <a:picLocks noChangeAspect="1"/>
          </p:cNvPicPr>
          <p:nvPr/>
        </p:nvPicPr>
        <p:blipFill>
          <a:blip r:embed="rId3"/>
          <a:stretch>
            <a:fillRect/>
          </a:stretch>
        </p:blipFill>
        <p:spPr>
          <a:xfrm>
            <a:off x="2392348" y="1762100"/>
            <a:ext cx="7608902" cy="4730139"/>
          </a:xfrm>
          <a:prstGeom prst="rect">
            <a:avLst/>
          </a:prstGeom>
        </p:spPr>
      </p:pic>
    </p:spTree>
    <p:extLst>
      <p:ext uri="{BB962C8B-B14F-4D97-AF65-F5344CB8AC3E}">
        <p14:creationId xmlns:p14="http://schemas.microsoft.com/office/powerpoint/2010/main" val="296557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2502535"/>
            <a:ext cx="10515600" cy="1325563"/>
          </a:xfrm>
        </p:spPr>
        <p:txBody>
          <a:bodyPr/>
          <a:lstStyle/>
          <a:p>
            <a:pPr algn="ctr"/>
            <a:r>
              <a:rPr lang="en-US" b="1" u="sng" dirty="0" smtClean="0"/>
              <a:t>HEMS Guidelines</a:t>
            </a:r>
            <a:endParaRPr lang="en-US" b="1" u="sng" dirty="0"/>
          </a:p>
        </p:txBody>
      </p:sp>
    </p:spTree>
    <p:extLst>
      <p:ext uri="{BB962C8B-B14F-4D97-AF65-F5344CB8AC3E}">
        <p14:creationId xmlns:p14="http://schemas.microsoft.com/office/powerpoint/2010/main" val="4247347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9419" y="209100"/>
            <a:ext cx="10710362" cy="2187840"/>
          </a:xfrm>
          <a:prstGeom prst="rect">
            <a:avLst/>
          </a:prstGeom>
        </p:spPr>
      </p:pic>
      <p:pic>
        <p:nvPicPr>
          <p:cNvPr id="3074" name="Picture 2" descr="https://vtnw.com/elections/org/naemsp/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571" y="2786402"/>
            <a:ext cx="2771140" cy="324426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data:image/png;base64,iVBORw0KGgoAAAANSUhEUgAAAQgAAAA1CAMAAACKu4UKAAAAwFBMVEX///8AMWX6+/z2+PoAKGAAMGQAM2bz9fcALGIAI14ALmP3+fvf5esAJl/X3+cAK2JTbY7r7/MAMmnF0Ny1vcoAHFwAE1i1w9FyjamsusnJ1uAAIV28ydaJoLfk6u8yVn+dq7xLbZKUoLNheJctSXOjtsgMOWpGYoaKma4xUHmtv9B8jqcAGFlqgp8AAFPS2OAAD1YNRXWBk6sfTns5YYgAB1QzUHkdQG6Pm6+ptMM/XYN4k69jgqFRcpVmepdefZ1HbWpxAAAQ1ElEQVRoge1aaXeiShNuAWlRFpEg+yIKuDFEMGPUGP//v3qrGtfMTJI7c3Pufc+5/aGkpOnl6dq6ugn5r/xX/p8L56tAqRX+1tehk777oQyF04HoPJCQ8T3G9/CRhEAo4+8+o4H+iwb/jqLG+yAte3f/8ft8kBLVjmrjd5r015FweOc9/WaaT779ZD4mqWQuV9Rbmua8ejKfnueSaZpUXJpe+gzvC3r7XbAq/8Io1HXw+co9Z90P0rjYKPHd32m+nJMwFWv3L/R8LmWtk9R/pwI1Wy3BXwgtLXGyVjeig5bYmk8FUUnmWas1oKt2S0wTRRQWt0DoUvfhLwxj//Ta+7hWU3qLesuxsec2d/cmHuJM1rPfAeJ1/0EFBELxF0pLgIm3EYhuG4BQWlJiie0uANFtIxAt5Q6IOMoW/OeHUU7VT9etBttzJy9vgUClOMz+iiyeivw9/aAGlTYb0V+IGzFxNlkW0SzLNvPn1qaVzIEX6Qr4NIH3d0D03dfs92zWR8Vqjc+P4ZsZx0uUiNHvAOG3rI+quK5r8DLQUAeiIu/SEHmKj6QEoiMv33xkrIkz3P6yzZ+Uz4oPHUu/HHK8RIn4LSCcX7d6Knx/PB6XMZAHA4jNAxkbWyAO8mO+AOI7QOKbuSQxWJ/1iTFUWDsUj7A8gwUYNvJjlOB24NeNmxeyqzbGglNLJvehQXqqevVARt19K2mhWzaNNaoxiho1k41Tb1zpnoWVL139/tMT73hzQu8V7U2hj52O5y+8jpc4LU2oqaBp2nzqaWYyb2uaQjNB66aJp3k3XiM8qIS+LlkfYTqZx9EmT8FubHaNc7D6x8PIQtcdxc4uV317tmBjt0eHXR/nYRTrGegaZx0SP59M8ov9c7TV/QD1anRc5ynHgMBqox02EC5Gx7zAtVGL/bHvGD4Mz+8fDvl16XsBfgoLyAV5Z9ffvet2qSmevcaceQ3x4jWsX3oN/wWeYy9mk66FUay6tTjay0buoU2KIxiw03WIP+tE1UsnCI8KIlTObEK2Qg418pAUQkr0tRAdfDnOdmcxiKX6bnzybq0TzvYq/g4IOYem9HzEE30AwzhKUa2SdAXvfeVsFsN+Da0GJqxgOZUCtbzz/z8A8aQoS3+xVMwk7UheTSVFUubTpbBM5ho800yStPR5qSyvEsEtdlWQFt1+s/wtNkkT19zIChik5kAA5n9foY1aEM6RidWGOnw+hiZonBALBJWkXgJcvcZVtcXzOr4BghYKg2jt+bdAcIu+DJGeDZMONoiLAkCVK+xX1fJGZbjKZDp0WDqoGh/ZCM55eHgISyCqDMTngDzIRhzHZYiPDY/vy4uK6dF061jObMIE2hJRMsLBApRf3rzCGogve/s4ynNKDLHRFR+BcHFErEzR46RSgk0dEN+4e37laJtbVVazJhrcLotbIMJstLdfDqN1TI4TmK5ejyhgaOOf+aEBQq7XrCXLG3GfMJZcACX0gRgqkLSHfGONkA+4GHkDiHUZYNpER3YT+VktBkSGQIQIBIxUD0NdBxNyB0TQPUd2ekhce92NEYg+ApF2zkAYq86te/KHFfstu9EtEOUwhi5CPaTERgz1qOD5xUplf+rNQEupCUPUbPUZIOg3TTDBWIJxTLuCUlNPEE5almqC4FFREDrxs3lrLGsGAHGHY/0GiIpDIAr0b5fo6Q4IW7kEo/SYG3PlCkR8cfP0VYovi6QTCyUBZ7O5A8J9ulRShb5Myswg/EK58xildGBAyHX9KSC8c4gdX4xle85ezcVWCwKqtvjGWJbZaaKrjXEDxJQBATbM1i4Rxh0Q8bA6xdnyDqzFLRCpeNkG+GJ+no+65tWsbsLtweJONbTRZdKVcggODke4eHhBpwFgxUYsr44IxPwjIB67XQlC7K6UpGJXq6nW7WonINqdrkCzTqcF7rMtXYBY5KeHYIk9n21EQk5AGI85Q0q9AmG1YzSim8aBcdMnNOfaDRDZ1bUF5vSkhM6KAyfNIHoQjDMQB4gj+LHHGqYhcWzfaCIKY7Nhv2ET8PCLIZNsQ/I/FVDVUVS7QR3VKWxUwXQBiZrl8eEpYrwVw/vgFFCpk5fTt/EwCtG8Ma+xfAbqZgAEeRlGc10OIODytUbFY+Y+g+Umhf9TrnhMwzjSAoOjqxyb3V8lAqyW0GihUUcccTcTGUeJ4EyfcIUidJJGpuxV3dg5RmbroWwYOjozM0rDsBqfXLE6Y6K7tpnnjT8AguUfeJZvoCz/gITKBobYV/6aj+DiXZ6vMb6xRvAUpUGe5wG/h+cXEgDd6xDIfBe1zZGnyMMGPLTh9xASLt2JQgZaYc1am6AXZfF8DRVc+Zjnu5sVU4vosLfXk1cUE7W/OtqjFBMKUMsOwBvtYCfp9jNNnFlEL5Sh0s0UJpzBRNSy4hKZhsXquB8lHKHwUT6K3w3zT3GEiXHEQJEgslQUZV6ZGEd0FAVUQ1IwjhBMu1ENSnu8jo9U53s9neq0R3XSUPYO5Vr2WTJJRx7iIf38v978T1RLxhgZvun1wh4HLel30U7oO45xmhDnOiwnxYc81NfhC4prwhuWgd+469jyDaufkWu/lwKfMm2BDvjw/UwSRJYibMMFUbjkI1oibsMhshRZZNltZT/mI/41xVg10bmT/WFDdHkylkriiN0Oy0d051OpjfmILstHdMFrSG3l3wnE9FtjWavqDxuim9lsYkwns0k8j2azEa1ns5mVIG8BX1MgMycGvvpXAuFPDmoYlnv73a3lZ0qazlPdBaKG8zT1CZA0LIEvdXicc0gY7/5xV19S3MreB4H/F9JlPy/8rt/P3Tjv51u/3+8XPJC+z3gDH+kBiLUFPvnjvr6mcHqo/w1rRIfdrucvJAioHFETIqppnc586nXMZN7qaBpdaSyg6nj/ThvxtxUMsZnXYCF2m4XY6DVYPkL8aYj9zxX9C4dAv0nS0LeX0jBJNc9cUc+TpLQaSo/Pc8HzTDrwPCV9HkrL4p8CgjsJfum8fpSK/pNeto6z1d2tsy1lZ7u1OAf+kEvkQ3jjXHmjGY8/Loridfz6+joeJ1+MTXqEvorjuL+AYIGzMxY+/nIm/n0qjr5/wve29F5s25YdIH4JJOD2QEsLiKUCsXvIu8g7zdaRyqknBgYUv+5/5bFf05doGro832momLH5nkRYj/Xduhy/TT9qvwyC8w4KVEPAfIQpsHwEhNiSIAjplIXYXZaPUIRO+gzvL6pBlVNC3cq/GAiImSMNu+WKJezatt57e2l/Ftw5j8X7yVpsfD83/DMSYCxF4WwsxZ8byzchNtWiBogw/nKzIUcD1ke5ESnZmu8Bwan3/p3KHznVOIz3qnVKoNMhS+dLHXSfHaGm4D2Z+/TQfXY0mp3cp/QjEOTT55m/Xc5AhKPHkh1O/J0l4INjeLYsvR3ESm7SBFSwleZH8HgOqGDvyh/ytwHVGYiT9aRnu85dceFPi4Hv2APHX5bn/Ej5q0PAgfwU1RsgVOIoAETvx3U+Ncif08t801R4PgA6DYHe9McGUQZzIz2rBudA0UvHclTwEo7PWfAYXniL8bIK5JLFpho7YiEjthn3j7o1rRzKGc/VtrEZZbwPcIvMGyPef8ZEgxoHSQn7dujPSPYJ+oCwsORt9XyKjdVtsN/KPTTBlAd6PtW7qkZGAQhLjRcJDKTnY0Wo7pcEWllsZRIa02OTz4n31YNOVH/MMoYwuikuuh7HoVPBQHHSVrBPjB7x0zQ+u5bLNpxdCxiwbXjrbCPYNnzw9oCHdiZVnCTTFQK/n9TVsdopdnCscq9AsJx1bDj1lCfBJAvWXUEnfuSXRV30Y45MR46RRDExcsU+FlWWsYSuH1WG89RXA2Gd8rzfz9x7IOh4meCZUXFYLLTaIFwl1j5gv46McBcYWxMaXHsLdhwWxcZiWfFxhkchpCzS7WylEvnQej2+VJGHu9RgZBn9HQiMLl/syulaQJOPaOM2vN06G0ux3f7ZSRcAEaRxbA+wX3UsOD2Ozwcx5cLXIeYpN7icvukT+dXb03hNwx30Hu42vkpSJkzPZsgl3WPIcaqIcuVuMJNXCAZZ4fBIcbnMIEdiKKtpJOHe19H2tMcZJoxEzjV8fZiS4Dusx36KR0yYR081FLc6krlKgnGoEXjcSkshylDysseF+UYmPB6OydH9WfLJWKJxTE/GUkNj2UVjqXUEMJZam+01ru7zdJbEjma45wHqQ8COqpyhRfhx7afBfq3Axjh5ZLpSmiikNiwzNxhbaWBHUkB8lvOl45VOesWgaZgjDuBH5PUlFJKjlbHb5Xumi46HgsLXmMGOTeywVmGWeIkJhiJLU47Iu+ZACP5KvJL0Fk8yHh9BV7zGcsKV6BNdyWEr/eZMmAdb2HdjIHe7z/6b3SeQG2PZ2AgfW+pNOzjqmJ3QPMDo1CiHCBXCURDg5yFDrFRwhQMAwtUK9nJbnpLffAFAqNHoPJxwBdplXS+IMNU4m1GHCTuNMI5Tv4/x0BceBlLuIN4yztQX4vOngVCCMUjBio1bIBa6xm62BBm0USyzxQ93C/ASRHM/gn7yfsRZIlg5AZGyExoEwl2dk9wXIGBZYQyLmidW5zLOMxC1DppxAaJXaSE3vSZyz8byBIRxAYIUG5UU6E6N3BRe8fxzAEBsr1F4orG5WuPAFh0cddUAAW3o02w4i+/dFM0mk41RbSabeP59MslpPZlM5gnyFvArGgGfxsBfMlRUOANBY507AcHy8Q+mAct7OcU9A0Gc1kF2VgaeMSx+BkR9vQrgDwL9eMX5p0DgWTIxvFhvbmjwVoRhLwPC8S7LwIDgptBtjBJxAYLZYXkvZPdXy+iy3cacZRtzlm0Nc5bd9vs5yysQRgRADJhqsBOaB9Ml/KvUnGNyFyB4H7ZOFT72ssnpjOcCRKSTsL+8yIA+Xm2T6/DugZAaIF7ZX3V/jybWYpdHQFmZjXAng3PYn6BqJENAI2jfSkQJ6weq5ze3Gq5AmOIpH5E0+YjBXYg9+EmIHUq7052V14InU40ZSwaEg17D6s4sSngH5pY8MqsXrFWMZ1Dxg2UfRTM2wFjiNHpjvBaw1SKIzkKjORiPbm7NhbV2CwQuIlc3+clYWTEPg5cT9nlIZHOKx1vSGNUEYo0AjKU+VkKi5u2UEk5j3rUCr6F3YAx04JDbQp/wnmXxeLlnuTRNM62ezG/snuWSDpamFz8/mU8nr+FW/aGUF7gN//4t0fezx8INg4l3cEm1+zbGawzLrF/ko5JW0bdxoBLuIELlfn9s4X2H5Wb8ujuETn8ZxbprD7q2TrjgEf9lyhduLpfJiF+NveG4OglRnD/mDudDC3ucUpixCzOBWbnpyiFp/3FShUQ/PH5/fd2lYbB67Me9xTAfvwSdKLbsx4mt40Bf1J63s9xx/80uHTfUVAYi60BcxusX3uDcM386OVFTCwI6KJbvz0Oa+sZc1fGIReXgmW1hyv3hOOcJvvMdDFvsLD+8HDdoJTjDPtgGx/mW4Vu0nBtGihLl2oeXU9A/um4oXAcjyLQx8NzcMiyr58KO0UEg+BemTzQ+Hm0URGiQZSDmL4c9rDp8as1JGBxAGgI7dB14retzHCj2dky/fqP0Q0mPbCph9pk7quro4zqsyMcvTwL8zSX0mmsC/PozV2Zt5+M6TcUvzNt9TQkfCxRDvvj4PrY7tg+fynEYRbX+B2T7D4sVRUFgHz6xgkVr96m7ylzVqr/m4u/XFh6snPuZBZSNT+a8Pl3xv/Jf+Y3yP+GjBFhuGp5E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png;base64,iVBORw0KGgoAAAANSUhEUgAAAQgAAAA1CAMAAACKu4UKAAAAwFBMVEX///8AMWX6+/z2+PoAKGAAMGQAM2bz9fcALGIAI14ALmP3+fvf5esAJl/X3+cAK2JTbY7r7/MAMmnF0Ny1vcoAHFwAE1i1w9FyjamsusnJ1uAAIV28ydaJoLfk6u8yVn+dq7xLbZKUoLNheJctSXOjtsgMOWpGYoaKma4xUHmtv9B8jqcAGFlqgp8AAFPS2OAAD1YNRXWBk6sfTns5YYgAB1QzUHkdQG6Pm6+ptMM/XYN4k69jgqFRcpVmepdefZ1HbWpxAAAQ1ElEQVRoge1aaXeiShNuAWlRFpEg+yIKuDFEMGPUGP//v3qrGtfMTJI7c3Pufc+5/aGkpOnl6dq6ugn5r/xX/p8L56tAqRX+1tehk777oQyF04HoPJCQ8T3G9/CRhEAo4+8+o4H+iwb/jqLG+yAte3f/8ft8kBLVjmrjd5r015FweOc9/WaaT779ZD4mqWQuV9Rbmua8ejKfnueSaZpUXJpe+gzvC3r7XbAq/8Io1HXw+co9Z90P0rjYKPHd32m+nJMwFWv3L/R8LmWtk9R/pwI1Wy3BXwgtLXGyVjeig5bYmk8FUUnmWas1oKt2S0wTRRQWt0DoUvfhLwxj//Ta+7hWU3qLesuxsec2d/cmHuJM1rPfAeJ1/0EFBELxF0pLgIm3EYhuG4BQWlJiie0uANFtIxAt5Q6IOMoW/OeHUU7VT9etBttzJy9vgUClOMz+iiyeivw9/aAGlTYb0V+IGzFxNlkW0SzLNvPn1qaVzIEX6Qr4NIH3d0D03dfs92zWR8Vqjc+P4ZsZx0uUiNHvAOG3rI+quK5r8DLQUAeiIu/SEHmKj6QEoiMv33xkrIkz3P6yzZ+Uz4oPHUu/HHK8RIn4LSCcX7d6Knx/PB6XMZAHA4jNAxkbWyAO8mO+AOI7QOKbuSQxWJ/1iTFUWDsUj7A8gwUYNvJjlOB24NeNmxeyqzbGglNLJvehQXqqevVARt19K2mhWzaNNaoxiho1k41Tb1zpnoWVL139/tMT73hzQu8V7U2hj52O5y+8jpc4LU2oqaBp2nzqaWYyb2uaQjNB66aJp3k3XiM8qIS+LlkfYTqZx9EmT8FubHaNc7D6x8PIQtcdxc4uV317tmBjt0eHXR/nYRTrGegaZx0SP59M8ov9c7TV/QD1anRc5ynHgMBqox02EC5Gx7zAtVGL/bHvGD4Mz+8fDvl16XsBfgoLyAV5Z9ffvet2qSmevcaceQ3x4jWsX3oN/wWeYy9mk66FUay6tTjay0buoU2KIxiw03WIP+tE1UsnCI8KIlTObEK2Qg418pAUQkr0tRAdfDnOdmcxiKX6bnzybq0TzvYq/g4IOYem9HzEE30AwzhKUa2SdAXvfeVsFsN+Da0GJqxgOZUCtbzz/z8A8aQoS3+xVMwk7UheTSVFUubTpbBM5ho800yStPR5qSyvEsEtdlWQFt1+s/wtNkkT19zIChik5kAA5n9foY1aEM6RidWGOnw+hiZonBALBJWkXgJcvcZVtcXzOr4BghYKg2jt+bdAcIu+DJGeDZMONoiLAkCVK+xX1fJGZbjKZDp0WDqoGh/ZCM55eHgISyCqDMTngDzIRhzHZYiPDY/vy4uK6dF061jObMIE2hJRMsLBApRf3rzCGogve/s4ynNKDLHRFR+BcHFErEzR46RSgk0dEN+4e37laJtbVVazJhrcLotbIMJstLdfDqN1TI4TmK5ejyhgaOOf+aEBQq7XrCXLG3GfMJZcACX0gRgqkLSHfGONkA+4GHkDiHUZYNpER3YT+VktBkSGQIQIBIxUD0NdBxNyB0TQPUd2ekhce92NEYg+ApF2zkAYq86te/KHFfstu9EtEOUwhi5CPaTERgz1qOD5xUplf+rNQEupCUPUbPUZIOg3TTDBWIJxTLuCUlNPEE5almqC4FFREDrxs3lrLGsGAHGHY/0GiIpDIAr0b5fo6Q4IW7kEo/SYG3PlCkR8cfP0VYovi6QTCyUBZ7O5A8J9ulRShb5Myswg/EK58xildGBAyHX9KSC8c4gdX4xle85ezcVWCwKqtvjGWJbZaaKrjXEDxJQBATbM1i4Rxh0Q8bA6xdnyDqzFLRCpeNkG+GJ+no+65tWsbsLtweJONbTRZdKVcggODke4eHhBpwFgxUYsr44IxPwjIB67XQlC7K6UpGJXq6nW7WonINqdrkCzTqcF7rMtXYBY5KeHYIk9n21EQk5AGI85Q0q9AmG1YzSim8aBcdMnNOfaDRDZ1bUF5vSkhM6KAyfNIHoQjDMQB4gj+LHHGqYhcWzfaCIKY7Nhv2ET8PCLIZNsQ/I/FVDVUVS7QR3VKWxUwXQBiZrl8eEpYrwVw/vgFFCpk5fTt/EwCtG8Ma+xfAbqZgAEeRlGc10OIODytUbFY+Y+g+Umhf9TrnhMwzjSAoOjqxyb3V8lAqyW0GihUUcccTcTGUeJ4EyfcIUidJJGpuxV3dg5RmbroWwYOjozM0rDsBqfXLE6Y6K7tpnnjT8AguUfeJZvoCz/gITKBobYV/6aj+DiXZ6vMb6xRvAUpUGe5wG/h+cXEgDd6xDIfBe1zZGnyMMGPLTh9xASLt2JQgZaYc1am6AXZfF8DRVc+Zjnu5sVU4vosLfXk1cUE7W/OtqjFBMKUMsOwBvtYCfp9jNNnFlEL5Sh0s0UJpzBRNSy4hKZhsXquB8lHKHwUT6K3w3zT3GEiXHEQJEgslQUZV6ZGEd0FAVUQ1IwjhBMu1ENSnu8jo9U53s9neq0R3XSUPYO5Vr2WTJJRx7iIf38v978T1RLxhgZvun1wh4HLel30U7oO45xmhDnOiwnxYc81NfhC4prwhuWgd+469jyDaufkWu/lwKfMm2BDvjw/UwSRJYibMMFUbjkI1oibsMhshRZZNltZT/mI/41xVg10bmT/WFDdHkylkriiN0Oy0d051OpjfmILstHdMFrSG3l3wnE9FtjWavqDxuim9lsYkwns0k8j2azEa1ns5mVIG8BX1MgMycGvvpXAuFPDmoYlnv73a3lZ0qazlPdBaKG8zT1CZA0LIEvdXicc0gY7/5xV19S3MreB4H/F9JlPy/8rt/P3Tjv51u/3+8XPJC+z3gDH+kBiLUFPvnjvr6mcHqo/w1rRIfdrucvJAioHFETIqppnc586nXMZN7qaBpdaSyg6nj/ThvxtxUMsZnXYCF2m4XY6DVYPkL8aYj9zxX9C4dAv0nS0LeX0jBJNc9cUc+TpLQaSo/Pc8HzTDrwPCV9HkrL4p8CgjsJfum8fpSK/pNeto6z1d2tsy1lZ7u1OAf+kEvkQ3jjXHmjGY8/Loridfz6+joeJ1+MTXqEvorjuL+AYIGzMxY+/nIm/n0qjr5/wve29F5s25YdIH4JJOD2QEsLiKUCsXvIu8g7zdaRyqknBgYUv+5/5bFf05doGro832momLH5nkRYj/Xduhy/TT9qvwyC8w4KVEPAfIQpsHwEhNiSIAjplIXYXZaPUIRO+gzvL6pBlVNC3cq/GAiImSMNu+WKJezatt57e2l/Ftw5j8X7yVpsfD83/DMSYCxF4WwsxZ8byzchNtWiBogw/nKzIUcD1ke5ESnZmu8Bwan3/p3KHznVOIz3qnVKoNMhS+dLHXSfHaGm4D2Z+/TQfXY0mp3cp/QjEOTT55m/Xc5AhKPHkh1O/J0l4INjeLYsvR3ESm7SBFSwleZH8HgOqGDvyh/ytwHVGYiT9aRnu85dceFPi4Hv2APHX5bn/Ej5q0PAgfwU1RsgVOIoAETvx3U+Ncif08t801R4PgA6DYHe9McGUQZzIz2rBudA0UvHclTwEo7PWfAYXniL8bIK5JLFpho7YiEjthn3j7o1rRzKGc/VtrEZZbwPcIvMGyPef8ZEgxoHSQn7dujPSPYJ+oCwsORt9XyKjdVtsN/KPTTBlAd6PtW7qkZGAQhLjRcJDKTnY0Wo7pcEWllsZRIa02OTz4n31YNOVH/MMoYwuikuuh7HoVPBQHHSVrBPjB7x0zQ+u5bLNpxdCxiwbXjrbCPYNnzw9oCHdiZVnCTTFQK/n9TVsdopdnCscq9AsJx1bDj1lCfBJAvWXUEnfuSXRV30Y45MR46RRDExcsU+FlWWsYSuH1WG89RXA2Gd8rzfz9x7IOh4meCZUXFYLLTaIFwl1j5gv46McBcYWxMaXHsLdhwWxcZiWfFxhkchpCzS7WylEvnQej2+VJGHu9RgZBn9HQiMLl/syulaQJOPaOM2vN06G0ux3f7ZSRcAEaRxbA+wX3UsOD2Ozwcx5cLXIeYpN7icvukT+dXb03hNwx30Hu42vkpSJkzPZsgl3WPIcaqIcuVuMJNXCAZZ4fBIcbnMIEdiKKtpJOHe19H2tMcZJoxEzjV8fZiS4Dusx36KR0yYR081FLc6krlKgnGoEXjcSkshylDysseF+UYmPB6OydH9WfLJWKJxTE/GUkNj2UVjqXUEMJZam+01ru7zdJbEjma45wHqQ8COqpyhRfhx7afBfq3Axjh5ZLpSmiikNiwzNxhbaWBHUkB8lvOl45VOesWgaZgjDuBH5PUlFJKjlbHb5Xumi46HgsLXmMGOTeywVmGWeIkJhiJLU47Iu+ZACP5KvJL0Fk8yHh9BV7zGcsKV6BNdyWEr/eZMmAdb2HdjIHe7z/6b3SeQG2PZ2AgfW+pNOzjqmJ3QPMDo1CiHCBXCURDg5yFDrFRwhQMAwtUK9nJbnpLffAFAqNHoPJxwBdplXS+IMNU4m1GHCTuNMI5Tv4/x0BceBlLuIN4yztQX4vOngVCCMUjBio1bIBa6xm62BBm0USyzxQ93C/ASRHM/gn7yfsRZIlg5AZGyExoEwl2dk9wXIGBZYQyLmidW5zLOMxC1DppxAaJXaSE3vSZyz8byBIRxAYIUG5UU6E6N3BRe8fxzAEBsr1F4orG5WuPAFh0cddUAAW3o02w4i+/dFM0mk41RbSabeP59MslpPZlM5gnyFvArGgGfxsBfMlRUOANBY507AcHy8Q+mAct7OcU9A0Gc1kF2VgaeMSx+BkR9vQrgDwL9eMX5p0DgWTIxvFhvbmjwVoRhLwPC8S7LwIDgptBtjBJxAYLZYXkvZPdXy+iy3cacZRtzlm0Nc5bd9vs5yysQRgRADJhqsBOaB9Ml/KvUnGNyFyB4H7ZOFT72ssnpjOcCRKSTsL+8yIA+Xm2T6/DugZAaIF7ZX3V/jybWYpdHQFmZjXAng3PYn6BqJENAI2jfSkQJ6weq5ze3Gq5AmOIpH5E0+YjBXYg9+EmIHUq7052V14InU40ZSwaEg17D6s4sSngH5pY8MqsXrFWMZ1Dxg2UfRTM2wFjiNHpjvBaw1SKIzkKjORiPbm7NhbV2CwQuIlc3+clYWTEPg5cT9nlIZHOKx1vSGNUEYo0AjKU+VkKi5u2UEk5j3rUCr6F3YAx04JDbQp/wnmXxeLlnuTRNM62ezG/snuWSDpamFz8/mU8nr+FW/aGUF7gN//4t0fezx8INg4l3cEm1+zbGawzLrF/ko5JW0bdxoBLuIELlfn9s4X2H5Wb8ujuETn8ZxbprD7q2TrjgEf9lyhduLpfJiF+NveG4OglRnD/mDudDC3ucUpixCzOBWbnpyiFp/3FShUQ/PH5/fd2lYbB67Me9xTAfvwSdKLbsx4mt40Bf1J63s9xx/80uHTfUVAYi60BcxusX3uDcM386OVFTCwI6KJbvz0Oa+sZc1fGIReXgmW1hyv3hOOcJvvMdDFvsLD+8HDdoJTjDPtgGx/mW4Vu0nBtGihLl2oeXU9A/um4oXAcjyLQx8NzcMiyr58KO0UEg+BemTzQ+Hm0URGiQZSDmL4c9rDp8as1JGBxAGgI7dB14retzHCj2dky/fqP0Q0mPbCph9pk7quro4zqsyMcvTwL8zSX0mmsC/PozV2Zt5+M6TcUvzNt9TQkfCxRDvvj4PrY7tg+fynEYRbX+B2T7D4sVRUFgHz6xgkVr96m7ylzVqr/m4u/XFh6snPuZBZSNT+a8Pl3xv/Jf+Y3yP+GjBFhuGp5E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4838699" y="2762180"/>
            <a:ext cx="6381393" cy="1281113"/>
          </a:xfrm>
          <a:prstGeom prst="rect">
            <a:avLst/>
          </a:prstGeom>
        </p:spPr>
      </p:pic>
      <p:pic>
        <p:nvPicPr>
          <p:cNvPr id="3080" name="Picture 8" descr="http://blogs.cooperhealth.org/news/files/2009/01/ACS_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7915" y="4097089"/>
            <a:ext cx="1781175"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1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animEffect transition="in" filter="wheel(1)">
                                      <p:cBhvr>
                                        <p:cTn id="19"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5990" y="0"/>
            <a:ext cx="7920210" cy="6719398"/>
          </a:xfrm>
          <a:prstGeom prst="rect">
            <a:avLst/>
          </a:prstGeom>
        </p:spPr>
      </p:pic>
      <p:sp>
        <p:nvSpPr>
          <p:cNvPr id="5" name="Explosion 2 4"/>
          <p:cNvSpPr/>
          <p:nvPr/>
        </p:nvSpPr>
        <p:spPr>
          <a:xfrm>
            <a:off x="326880" y="1497330"/>
            <a:ext cx="5308110" cy="4046220"/>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Injury Severity</a:t>
            </a:r>
            <a:endParaRPr lang="en-US" dirty="0"/>
          </a:p>
        </p:txBody>
      </p:sp>
      <p:sp>
        <p:nvSpPr>
          <p:cNvPr id="6" name="Explosion 2 5"/>
          <p:cNvSpPr/>
          <p:nvPr/>
        </p:nvSpPr>
        <p:spPr>
          <a:xfrm>
            <a:off x="6686550" y="1497330"/>
            <a:ext cx="5318760" cy="3966210"/>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savings</a:t>
            </a:r>
            <a:endParaRPr lang="en-US" dirty="0"/>
          </a:p>
        </p:txBody>
      </p:sp>
    </p:spTree>
    <p:extLst>
      <p:ext uri="{BB962C8B-B14F-4D97-AF65-F5344CB8AC3E}">
        <p14:creationId xmlns:p14="http://schemas.microsoft.com/office/powerpoint/2010/main" val="164254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CDC Field Triage Scheme</a:t>
            </a:r>
            <a:endParaRPr lang="en-US" b="1" u="sng" dirty="0"/>
          </a:p>
        </p:txBody>
      </p:sp>
      <p:pic>
        <p:nvPicPr>
          <p:cNvPr id="4" name="Picture 3"/>
          <p:cNvPicPr>
            <a:picLocks noChangeAspect="1"/>
          </p:cNvPicPr>
          <p:nvPr/>
        </p:nvPicPr>
        <p:blipFill>
          <a:blip r:embed="rId2"/>
          <a:stretch>
            <a:fillRect/>
          </a:stretch>
        </p:blipFill>
        <p:spPr>
          <a:xfrm>
            <a:off x="127773" y="0"/>
            <a:ext cx="12010604" cy="6858000"/>
          </a:xfrm>
          <a:prstGeom prst="rect">
            <a:avLst/>
          </a:prstGeom>
        </p:spPr>
      </p:pic>
    </p:spTree>
    <p:extLst>
      <p:ext uri="{BB962C8B-B14F-4D97-AF65-F5344CB8AC3E}">
        <p14:creationId xmlns:p14="http://schemas.microsoft.com/office/powerpoint/2010/main" val="433577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8475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Introductions and Flight Medicine Disclosures</a:t>
            </a:r>
            <a:endParaRPr lang="en-US"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37" y="1690688"/>
            <a:ext cx="5295900" cy="39719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275" y="1713548"/>
            <a:ext cx="4962525" cy="3971925"/>
          </a:xfrm>
          <a:prstGeom prst="rect">
            <a:avLst/>
          </a:prstGeom>
        </p:spPr>
      </p:pic>
    </p:spTree>
    <p:extLst>
      <p:ext uri="{BB962C8B-B14F-4D97-AF65-F5344CB8AC3E}">
        <p14:creationId xmlns:p14="http://schemas.microsoft.com/office/powerpoint/2010/main" val="525063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503"/>
            <a:ext cx="11128022" cy="1325563"/>
          </a:xfrm>
        </p:spPr>
        <p:txBody>
          <a:bodyPr/>
          <a:lstStyle/>
          <a:p>
            <a:r>
              <a:rPr lang="en-US" b="1" u="sng" dirty="0" smtClean="0"/>
              <a:t>Maryland Specific Considerations (2014 MMP’s)</a:t>
            </a:r>
            <a:endParaRPr lang="en-US" b="1" u="sng" dirty="0"/>
          </a:p>
        </p:txBody>
      </p:sp>
      <p:pic>
        <p:nvPicPr>
          <p:cNvPr id="4" name="Picture 3"/>
          <p:cNvPicPr>
            <a:picLocks noChangeAspect="1"/>
          </p:cNvPicPr>
          <p:nvPr/>
        </p:nvPicPr>
        <p:blipFill>
          <a:blip r:embed="rId2"/>
          <a:stretch>
            <a:fillRect/>
          </a:stretch>
        </p:blipFill>
        <p:spPr>
          <a:xfrm>
            <a:off x="759178" y="1510066"/>
            <a:ext cx="6192721" cy="5037121"/>
          </a:xfrm>
          <a:prstGeom prst="rect">
            <a:avLst/>
          </a:prstGeom>
        </p:spPr>
      </p:pic>
      <p:pic>
        <p:nvPicPr>
          <p:cNvPr id="5122" name="Picture 2" descr="http://www.propilotmag.com/archives/2013/Dec%2013/images_dec/aw1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798" y="2274533"/>
            <a:ext cx="4464525" cy="278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39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HEMS Indications: Key Points</a:t>
            </a:r>
            <a:endParaRPr lang="en-US" b="1" u="sng" dirty="0"/>
          </a:p>
        </p:txBody>
      </p:sp>
      <p:sp>
        <p:nvSpPr>
          <p:cNvPr id="3" name="Content Placeholder 2"/>
          <p:cNvSpPr>
            <a:spLocks noGrp="1"/>
          </p:cNvSpPr>
          <p:nvPr>
            <p:ph idx="1"/>
          </p:nvPr>
        </p:nvSpPr>
        <p:spPr>
          <a:xfrm>
            <a:off x="735330" y="2740025"/>
            <a:ext cx="10515600" cy="2517775"/>
          </a:xfrm>
        </p:spPr>
        <p:txBody>
          <a:bodyPr/>
          <a:lstStyle/>
          <a:p>
            <a:r>
              <a:rPr lang="en-US" dirty="0" smtClean="0"/>
              <a:t>Severe injury: anatomic considerations</a:t>
            </a:r>
          </a:p>
          <a:p>
            <a:r>
              <a:rPr lang="en-US" dirty="0" smtClean="0"/>
              <a:t>Severe injury: physiologic considerations</a:t>
            </a:r>
          </a:p>
          <a:p>
            <a:r>
              <a:rPr lang="en-US" dirty="0" smtClean="0"/>
              <a:t>Time savings</a:t>
            </a:r>
          </a:p>
          <a:p>
            <a:r>
              <a:rPr lang="en-US" dirty="0" smtClean="0"/>
              <a:t>Specialized capabilities</a:t>
            </a:r>
            <a:endParaRPr lang="en-US" dirty="0"/>
          </a:p>
        </p:txBody>
      </p:sp>
    </p:spTree>
    <p:extLst>
      <p:ext uri="{BB962C8B-B14F-4D97-AF65-F5344CB8AC3E}">
        <p14:creationId xmlns:p14="http://schemas.microsoft.com/office/powerpoint/2010/main" val="1167624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Controversies in HEMS</a:t>
            </a:r>
            <a:endParaRPr lang="en-US" b="1" u="sng" dirty="0"/>
          </a:p>
        </p:txBody>
      </p:sp>
      <p:sp>
        <p:nvSpPr>
          <p:cNvPr id="3" name="Content Placeholder 2"/>
          <p:cNvSpPr>
            <a:spLocks noGrp="1"/>
          </p:cNvSpPr>
          <p:nvPr>
            <p:ph idx="1"/>
          </p:nvPr>
        </p:nvSpPr>
        <p:spPr>
          <a:xfrm>
            <a:off x="838200" y="2637155"/>
            <a:ext cx="10317480" cy="2472055"/>
          </a:xfrm>
        </p:spPr>
        <p:txBody>
          <a:bodyPr/>
          <a:lstStyle/>
          <a:p>
            <a:r>
              <a:rPr lang="en-US" dirty="0" smtClean="0"/>
              <a:t>Operating costs</a:t>
            </a:r>
          </a:p>
          <a:p>
            <a:r>
              <a:rPr lang="en-US" dirty="0" smtClean="0"/>
              <a:t>Mortality benefit</a:t>
            </a:r>
          </a:p>
          <a:p>
            <a:r>
              <a:rPr lang="en-US" dirty="0" smtClean="0"/>
              <a:t>Indications for use</a:t>
            </a:r>
          </a:p>
          <a:p>
            <a:r>
              <a:rPr lang="en-US" dirty="0" smtClean="0"/>
              <a:t>Increased risk to patients and crew</a:t>
            </a:r>
          </a:p>
          <a:p>
            <a:endParaRPr lang="en-US" dirty="0" smtClean="0"/>
          </a:p>
        </p:txBody>
      </p:sp>
      <p:pic>
        <p:nvPicPr>
          <p:cNvPr id="4" name="Picture 4" descr="It's just a sunburn"/>
          <p:cNvPicPr>
            <a:picLocks noChangeAspect="1" noChangeArrowheads="1"/>
          </p:cNvPicPr>
          <p:nvPr/>
        </p:nvPicPr>
        <p:blipFill>
          <a:blip r:embed="rId2"/>
          <a:srcRect/>
          <a:stretch>
            <a:fillRect/>
          </a:stretch>
        </p:blipFill>
        <p:spPr bwMode="auto">
          <a:xfrm>
            <a:off x="838200" y="0"/>
            <a:ext cx="10020300" cy="6858000"/>
          </a:xfrm>
          <a:prstGeom prst="rect">
            <a:avLst/>
          </a:prstGeom>
          <a:noFill/>
        </p:spPr>
      </p:pic>
    </p:spTree>
    <p:extLst>
      <p:ext uri="{BB962C8B-B14F-4D97-AF65-F5344CB8AC3E}">
        <p14:creationId xmlns:p14="http://schemas.microsoft.com/office/powerpoint/2010/main" val="90159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62" y="238376"/>
            <a:ext cx="10515600" cy="1325563"/>
          </a:xfrm>
        </p:spPr>
        <p:txBody>
          <a:bodyPr/>
          <a:lstStyle/>
          <a:p>
            <a:r>
              <a:rPr lang="en-US" b="1" u="sng" dirty="0" smtClean="0"/>
              <a:t>Explosive Growth</a:t>
            </a:r>
            <a:endParaRPr lang="en-US" b="1"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5914" y="0"/>
            <a:ext cx="4647902" cy="6858000"/>
          </a:xfrm>
          <a:prstGeom prst="rect">
            <a:avLst/>
          </a:prstGeom>
        </p:spPr>
      </p:pic>
      <p:sp>
        <p:nvSpPr>
          <p:cNvPr id="6" name="Right Arrow 5"/>
          <p:cNvSpPr/>
          <p:nvPr/>
        </p:nvSpPr>
        <p:spPr>
          <a:xfrm>
            <a:off x="86762" y="1614224"/>
            <a:ext cx="4879381" cy="1814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Thirty minute fly zones</a:t>
            </a:r>
            <a:endParaRPr lang="en-US" dirty="0"/>
          </a:p>
        </p:txBody>
      </p:sp>
    </p:spTree>
    <p:extLst>
      <p:ext uri="{BB962C8B-B14F-4D97-AF65-F5344CB8AC3E}">
        <p14:creationId xmlns:p14="http://schemas.microsoft.com/office/powerpoint/2010/main" val="230763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984" y="0"/>
            <a:ext cx="10515600" cy="1325563"/>
          </a:xfrm>
        </p:spPr>
        <p:txBody>
          <a:bodyPr/>
          <a:lstStyle/>
          <a:p>
            <a:pPr algn="ctr"/>
            <a:r>
              <a:rPr lang="en-US" b="1" u="sng" dirty="0" smtClean="0"/>
              <a:t>Annals of EM October 2013</a:t>
            </a:r>
            <a:endParaRPr lang="en-US" b="1" u="sng" dirty="0"/>
          </a:p>
        </p:txBody>
      </p:sp>
      <p:pic>
        <p:nvPicPr>
          <p:cNvPr id="6" name="Picture 5"/>
          <p:cNvPicPr>
            <a:picLocks noChangeAspect="1"/>
          </p:cNvPicPr>
          <p:nvPr/>
        </p:nvPicPr>
        <p:blipFill>
          <a:blip r:embed="rId3"/>
          <a:stretch>
            <a:fillRect/>
          </a:stretch>
        </p:blipFill>
        <p:spPr>
          <a:xfrm>
            <a:off x="0" y="3978328"/>
            <a:ext cx="12127822" cy="287967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0908" b="18469"/>
          <a:stretch/>
        </p:blipFill>
        <p:spPr>
          <a:xfrm>
            <a:off x="1355" y="1016000"/>
            <a:ext cx="12190645" cy="2962327"/>
          </a:xfrm>
          <a:prstGeom prst="rect">
            <a:avLst/>
          </a:prstGeom>
        </p:spPr>
      </p:pic>
    </p:spTree>
    <p:extLst>
      <p:ext uri="{BB962C8B-B14F-4D97-AF65-F5344CB8AC3E}">
        <p14:creationId xmlns:p14="http://schemas.microsoft.com/office/powerpoint/2010/main" val="2290239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HEMS Demographics</a:t>
            </a:r>
            <a:endParaRPr lang="en-US" b="1" u="sng" dirty="0"/>
          </a:p>
        </p:txBody>
      </p:sp>
      <p:sp>
        <p:nvSpPr>
          <p:cNvPr id="3" name="Content Placeholder 2"/>
          <p:cNvSpPr>
            <a:spLocks noGrp="1"/>
          </p:cNvSpPr>
          <p:nvPr>
            <p:ph idx="1"/>
          </p:nvPr>
        </p:nvSpPr>
        <p:spPr/>
        <p:txBody>
          <a:bodyPr/>
          <a:lstStyle/>
          <a:p>
            <a:r>
              <a:rPr lang="en-US" dirty="0" smtClean="0"/>
              <a:t>Over 69000 HEMS transports for trauma to US level I and II centers</a:t>
            </a:r>
          </a:p>
          <a:p>
            <a:r>
              <a:rPr lang="en-US" dirty="0" smtClean="0"/>
              <a:t>Insurance reimburse 5K-6K more for HEMS transport</a:t>
            </a:r>
          </a:p>
          <a:p>
            <a:r>
              <a:rPr lang="en-US" dirty="0" smtClean="0"/>
              <a:t>Many patients with non life threatening injuries flown</a:t>
            </a:r>
          </a:p>
          <a:p>
            <a:r>
              <a:rPr lang="en-US" dirty="0" smtClean="0"/>
              <a:t>29 fatalities in 2008 provoked federal review</a:t>
            </a:r>
            <a:endParaRPr lang="en-US" dirty="0"/>
          </a:p>
        </p:txBody>
      </p:sp>
    </p:spTree>
    <p:extLst>
      <p:ext uri="{BB962C8B-B14F-4D97-AF65-F5344CB8AC3E}">
        <p14:creationId xmlns:p14="http://schemas.microsoft.com/office/powerpoint/2010/main" val="42055071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HEMS Assumptions</a:t>
            </a:r>
            <a:endParaRPr lang="en-US" b="1" u="sng" dirty="0"/>
          </a:p>
        </p:txBody>
      </p:sp>
      <p:sp>
        <p:nvSpPr>
          <p:cNvPr id="3" name="Content Placeholder 2"/>
          <p:cNvSpPr>
            <a:spLocks noGrp="1"/>
          </p:cNvSpPr>
          <p:nvPr>
            <p:ph idx="1"/>
          </p:nvPr>
        </p:nvSpPr>
        <p:spPr>
          <a:xfrm>
            <a:off x="838200" y="1825625"/>
            <a:ext cx="10515600" cy="2682875"/>
          </a:xfrm>
        </p:spPr>
        <p:txBody>
          <a:bodyPr/>
          <a:lstStyle/>
          <a:p>
            <a:r>
              <a:rPr lang="en-US" dirty="0" smtClean="0"/>
              <a:t>HEMS needs to provide 15% reduction in mortality for pts with serious injuries</a:t>
            </a:r>
          </a:p>
          <a:p>
            <a:r>
              <a:rPr lang="en-US" dirty="0" smtClean="0"/>
              <a:t>Benchmark of 1.3 lives </a:t>
            </a:r>
            <a:r>
              <a:rPr lang="en-US" dirty="0" smtClean="0"/>
              <a:t>saved </a:t>
            </a:r>
            <a:r>
              <a:rPr lang="en-US" dirty="0" smtClean="0"/>
              <a:t>/ 100 transports</a:t>
            </a:r>
          </a:p>
          <a:p>
            <a:r>
              <a:rPr lang="en-US" dirty="0" smtClean="0"/>
              <a:t>To cost less than 50,000 per quality adjusted life year, HMS would need to save 3.3 lives/100 transports</a:t>
            </a:r>
          </a:p>
          <a:p>
            <a:endParaRPr lang="en-US" dirty="0"/>
          </a:p>
        </p:txBody>
      </p:sp>
    </p:spTree>
    <p:extLst>
      <p:ext uri="{BB962C8B-B14F-4D97-AF65-F5344CB8AC3E}">
        <p14:creationId xmlns:p14="http://schemas.microsoft.com/office/powerpoint/2010/main" val="769939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Conclusions</a:t>
            </a:r>
            <a:endParaRPr lang="en-US" b="1" u="sng" dirty="0"/>
          </a:p>
        </p:txBody>
      </p:sp>
      <p:pic>
        <p:nvPicPr>
          <p:cNvPr id="4" name="Picture 3"/>
          <p:cNvPicPr>
            <a:picLocks noChangeAspect="1"/>
          </p:cNvPicPr>
          <p:nvPr/>
        </p:nvPicPr>
        <p:blipFill>
          <a:blip r:embed="rId3"/>
          <a:stretch>
            <a:fillRect/>
          </a:stretch>
        </p:blipFill>
        <p:spPr>
          <a:xfrm>
            <a:off x="838200" y="2291100"/>
            <a:ext cx="10520625" cy="2153900"/>
          </a:xfrm>
          <a:prstGeom prst="rect">
            <a:avLst/>
          </a:prstGeom>
        </p:spPr>
      </p:pic>
      <p:sp>
        <p:nvSpPr>
          <p:cNvPr id="5" name="TextBox 4"/>
          <p:cNvSpPr txBox="1"/>
          <p:nvPr/>
        </p:nvSpPr>
        <p:spPr>
          <a:xfrm>
            <a:off x="647700" y="4305300"/>
            <a:ext cx="10896600" cy="901700"/>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7213600" y="3879850"/>
            <a:ext cx="3581400" cy="8509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33983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984" y="0"/>
            <a:ext cx="10515600" cy="1325563"/>
          </a:xfrm>
        </p:spPr>
        <p:txBody>
          <a:bodyPr/>
          <a:lstStyle/>
          <a:p>
            <a:pPr algn="ctr"/>
            <a:r>
              <a:rPr lang="en-US" b="1" u="sng" dirty="0" smtClean="0"/>
              <a:t>HEMS Controversy</a:t>
            </a:r>
            <a:endParaRPr lang="en-US" b="1" u="sng" dirty="0"/>
          </a:p>
        </p:txBody>
      </p:sp>
      <p:pic>
        <p:nvPicPr>
          <p:cNvPr id="4" name="Picture 3"/>
          <p:cNvPicPr>
            <a:picLocks noChangeAspect="1"/>
          </p:cNvPicPr>
          <p:nvPr/>
        </p:nvPicPr>
        <p:blipFill>
          <a:blip r:embed="rId3"/>
          <a:stretch>
            <a:fillRect/>
          </a:stretch>
        </p:blipFill>
        <p:spPr>
          <a:xfrm>
            <a:off x="488883" y="2166469"/>
            <a:ext cx="11037903" cy="2302082"/>
          </a:xfrm>
          <a:prstGeom prst="rect">
            <a:avLst/>
          </a:prstGeom>
        </p:spPr>
      </p:pic>
      <p:pic>
        <p:nvPicPr>
          <p:cNvPr id="5" name="Picture 4"/>
          <p:cNvPicPr>
            <a:picLocks noChangeAspect="1"/>
          </p:cNvPicPr>
          <p:nvPr/>
        </p:nvPicPr>
        <p:blipFill>
          <a:blip r:embed="rId4"/>
          <a:stretch>
            <a:fillRect/>
          </a:stretch>
        </p:blipFill>
        <p:spPr>
          <a:xfrm>
            <a:off x="3596733" y="4468551"/>
            <a:ext cx="4822201" cy="445200"/>
          </a:xfrm>
          <a:prstGeom prst="rect">
            <a:avLst/>
          </a:prstGeom>
        </p:spPr>
      </p:pic>
    </p:spTree>
    <p:extLst>
      <p:ext uri="{BB962C8B-B14F-4D97-AF65-F5344CB8AC3E}">
        <p14:creationId xmlns:p14="http://schemas.microsoft.com/office/powerpoint/2010/main" val="1897185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1883" y="251079"/>
            <a:ext cx="11037903" cy="2302082"/>
          </a:xfrm>
          <a:prstGeom prst="rect">
            <a:avLst/>
          </a:prstGeom>
        </p:spPr>
      </p:pic>
      <p:sp>
        <p:nvSpPr>
          <p:cNvPr id="6" name="TextBox 5"/>
          <p:cNvSpPr txBox="1"/>
          <p:nvPr/>
        </p:nvSpPr>
        <p:spPr>
          <a:xfrm>
            <a:off x="361883" y="3822700"/>
            <a:ext cx="10433117"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Significant limitations on using QALY as primary outcome measure</a:t>
            </a:r>
          </a:p>
          <a:p>
            <a:pPr marL="285750" indent="-285750">
              <a:buFont typeface="Arial" panose="020B0604020202020204" pitchFamily="34" charset="0"/>
              <a:buChar char="•"/>
            </a:pPr>
            <a:r>
              <a:rPr lang="en-US" sz="2400" dirty="0" smtClean="0"/>
              <a:t>Disability not directly measured in study</a:t>
            </a:r>
          </a:p>
          <a:p>
            <a:pPr marL="285750" indent="-285750">
              <a:buFont typeface="Arial" panose="020B0604020202020204" pitchFamily="34" charset="0"/>
              <a:buChar char="•"/>
            </a:pPr>
            <a:r>
              <a:rPr lang="en-US" sz="2400" dirty="0" smtClean="0"/>
              <a:t>Penetrating and blunt trauma represent distinctly different disease mechanisms</a:t>
            </a:r>
          </a:p>
          <a:p>
            <a:pPr marL="285750" indent="-285750">
              <a:buFont typeface="Arial" panose="020B0604020202020204" pitchFamily="34" charset="0"/>
              <a:buChar char="•"/>
            </a:pPr>
            <a:r>
              <a:rPr lang="en-US" sz="2400" dirty="0" smtClean="0"/>
              <a:t>Agree that “</a:t>
            </a:r>
            <a:r>
              <a:rPr lang="en-US" sz="2400" dirty="0" err="1" smtClean="0"/>
              <a:t>overtriage</a:t>
            </a:r>
            <a:r>
              <a:rPr lang="en-US" sz="2400" dirty="0" smtClean="0"/>
              <a:t>” should be examined and minimized, if possible</a:t>
            </a:r>
            <a:endParaRPr lang="en-US" sz="2400" dirty="0"/>
          </a:p>
        </p:txBody>
      </p:sp>
    </p:spTree>
    <p:extLst>
      <p:ext uri="{BB962C8B-B14F-4D97-AF65-F5344CB8AC3E}">
        <p14:creationId xmlns:p14="http://schemas.microsoft.com/office/powerpoint/2010/main" val="2976949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261071"/>
            <a:ext cx="10515600" cy="1325563"/>
          </a:xfrm>
        </p:spPr>
        <p:txBody>
          <a:bodyPr/>
          <a:lstStyle/>
          <a:p>
            <a:pPr algn="ctr"/>
            <a:r>
              <a:rPr lang="en-US" b="1" u="sng" dirty="0" smtClean="0"/>
              <a:t>PHI </a:t>
            </a:r>
            <a:r>
              <a:rPr lang="en-US" b="1" u="sng" dirty="0" err="1" smtClean="0"/>
              <a:t>ExpressCare</a:t>
            </a:r>
            <a:r>
              <a:rPr lang="en-US" b="1" u="sng" dirty="0" smtClean="0"/>
              <a:t> 1, an EC-135</a:t>
            </a:r>
            <a:br>
              <a:rPr lang="en-US" b="1" u="sng" dirty="0" smtClean="0"/>
            </a:br>
            <a:r>
              <a:rPr lang="en-US" b="1" u="sng" dirty="0" smtClean="0"/>
              <a:t>University of Maryland Medical Center</a:t>
            </a:r>
            <a:endParaRPr lang="en-US"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455" y="2330593"/>
            <a:ext cx="3760643" cy="35966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891" y="2364301"/>
            <a:ext cx="4723059" cy="3537735"/>
          </a:xfrm>
          <a:prstGeom prst="rect">
            <a:avLst/>
          </a:prstGeom>
        </p:spPr>
      </p:pic>
    </p:spTree>
    <p:extLst>
      <p:ext uri="{BB962C8B-B14F-4D97-AF65-F5344CB8AC3E}">
        <p14:creationId xmlns:p14="http://schemas.microsoft.com/office/powerpoint/2010/main" val="280147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defRPr/>
            </a:pPr>
            <a:r>
              <a:rPr lang="en-GB" sz="3600" b="1" u="sng" dirty="0"/>
              <a:t>Fatal Crashes per Million Flight Hours (2001)</a:t>
            </a:r>
          </a:p>
        </p:txBody>
      </p:sp>
      <p:graphicFrame>
        <p:nvGraphicFramePr>
          <p:cNvPr id="5" name="Object 3"/>
          <p:cNvGraphicFramePr>
            <a:graphicFrameLocks noGrp="1" noChangeAspect="1"/>
          </p:cNvGraphicFramePr>
          <p:nvPr>
            <p:ph idx="1"/>
          </p:nvPr>
        </p:nvGraphicFramePr>
        <p:xfrm>
          <a:off x="1981201" y="1901825"/>
          <a:ext cx="7451725" cy="3849688"/>
        </p:xfrm>
        <a:graphic>
          <a:graphicData uri="http://schemas.openxmlformats.org/drawingml/2006/chart">
            <c:chart xmlns:c="http://schemas.openxmlformats.org/drawingml/2006/chart" xmlns:r="http://schemas.openxmlformats.org/officeDocument/2006/relationships" r:id="rId3"/>
          </a:graphicData>
        </a:graphic>
      </p:graphicFrame>
      <p:sp>
        <p:nvSpPr>
          <p:cNvPr id="6148" name="Text Box 4"/>
          <p:cNvSpPr txBox="1">
            <a:spLocks noChangeArrowheads="1"/>
          </p:cNvSpPr>
          <p:nvPr/>
        </p:nvSpPr>
        <p:spPr bwMode="auto">
          <a:xfrm>
            <a:off x="1216025" y="5932170"/>
            <a:ext cx="9074150" cy="641350"/>
          </a:xfrm>
          <a:prstGeom prst="rect">
            <a:avLst/>
          </a:prstGeom>
          <a:solidFill>
            <a:schemeClr val="tx1"/>
          </a:solidFill>
          <a:ln w="9525">
            <a:noFill/>
            <a:miter lim="800000"/>
            <a:headEnd/>
            <a:tailEnd/>
          </a:ln>
        </p:spPr>
        <p:txBody>
          <a:bodyPr>
            <a:spAutoFit/>
          </a:bodyPr>
          <a:lstStyle/>
          <a:p>
            <a:pPr algn="ctr"/>
            <a:r>
              <a:rPr lang="en-GB" b="1" dirty="0">
                <a:solidFill>
                  <a:schemeClr val="bg1"/>
                </a:solidFill>
              </a:rPr>
              <a:t>Source: AMPA, </a:t>
            </a:r>
            <a:r>
              <a:rPr lang="en-GB" b="1" i="1" dirty="0">
                <a:solidFill>
                  <a:schemeClr val="bg1"/>
                </a:solidFill>
              </a:rPr>
              <a:t>A Safety Review and Risk Assessment in </a:t>
            </a:r>
          </a:p>
          <a:p>
            <a:pPr algn="ctr"/>
            <a:r>
              <a:rPr lang="en-GB" b="1" i="1" dirty="0">
                <a:solidFill>
                  <a:schemeClr val="bg1"/>
                </a:solidFill>
              </a:rPr>
              <a:t>Air Medical Transport  (</a:t>
            </a:r>
            <a:r>
              <a:rPr lang="en-GB" b="1" dirty="0">
                <a:solidFill>
                  <a:schemeClr val="bg1"/>
                </a:solidFill>
              </a:rPr>
              <a:t>2002) </a:t>
            </a:r>
          </a:p>
        </p:txBody>
      </p:sp>
    </p:spTree>
    <p:extLst>
      <p:ext uri="{BB962C8B-B14F-4D97-AF65-F5344CB8AC3E}">
        <p14:creationId xmlns:p14="http://schemas.microsoft.com/office/powerpoint/2010/main" val="35327842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74370" y="365125"/>
            <a:ext cx="10679430" cy="1292225"/>
          </a:xfrm>
        </p:spPr>
        <p:txBody>
          <a:bodyPr>
            <a:normAutofit fontScale="90000"/>
          </a:bodyPr>
          <a:lstStyle/>
          <a:p>
            <a:pPr algn="ctr"/>
            <a:r>
              <a:rPr lang="en-GB" b="1" u="sng" dirty="0">
                <a:solidFill>
                  <a:srgbClr val="FFFF00"/>
                </a:solidFill>
              </a:rPr>
              <a:t>Medical Helicopter </a:t>
            </a:r>
            <a:r>
              <a:rPr lang="en-GB" b="1" u="sng" dirty="0" smtClean="0">
                <a:solidFill>
                  <a:srgbClr val="FFFF00"/>
                </a:solidFill>
              </a:rPr>
              <a:t>Accidents</a:t>
            </a:r>
            <a:br>
              <a:rPr lang="en-GB" b="1" u="sng" dirty="0" smtClean="0">
                <a:solidFill>
                  <a:srgbClr val="FFFF00"/>
                </a:solidFill>
              </a:rPr>
            </a:br>
            <a:r>
              <a:rPr lang="en-GB" b="1" u="sng" dirty="0" smtClean="0">
                <a:solidFill>
                  <a:srgbClr val="FFFF00"/>
                </a:solidFill>
              </a:rPr>
              <a:t>Source: NTSB</a:t>
            </a:r>
            <a:endParaRPr lang="en-GB" b="1" u="sng" dirty="0">
              <a:solidFill>
                <a:srgbClr val="FFFF00"/>
              </a:solidFill>
            </a:endParaRPr>
          </a:p>
        </p:txBody>
      </p:sp>
      <p:graphicFrame>
        <p:nvGraphicFramePr>
          <p:cNvPr id="48131" name="Object 3"/>
          <p:cNvGraphicFramePr>
            <a:graphicFrameLocks noGrp="1" noChangeAspect="1"/>
          </p:cNvGraphicFramePr>
          <p:nvPr>
            <p:ph idx="1"/>
            <p:extLst>
              <p:ext uri="{D42A27DB-BD31-4B8C-83A1-F6EECF244321}">
                <p14:modId xmlns:p14="http://schemas.microsoft.com/office/powerpoint/2010/main" val="1820340617"/>
              </p:ext>
            </p:extLst>
          </p:nvPr>
        </p:nvGraphicFramePr>
        <p:xfrm>
          <a:off x="1989931" y="1992631"/>
          <a:ext cx="8212137" cy="4524375"/>
        </p:xfrm>
        <a:graphic>
          <a:graphicData uri="http://schemas.openxmlformats.org/presentationml/2006/ole">
            <mc:AlternateContent xmlns:mc="http://schemas.openxmlformats.org/markup-compatibility/2006">
              <mc:Choice xmlns:v="urn:schemas-microsoft-com:vml" Requires="v">
                <p:oleObj spid="_x0000_s4111" name="Chart" r:id="rId4" imgW="8229600" imgH="4533990" progId="MSGraph.Chart.8">
                  <p:embed followColorScheme="full"/>
                </p:oleObj>
              </mc:Choice>
              <mc:Fallback>
                <p:oleObj name="Chart" r:id="rId4" imgW="8229600" imgH="4533990" progId="MSGraph.Chart.8">
                  <p:embed followColorScheme="full"/>
                  <p:pic>
                    <p:nvPicPr>
                      <p:cNvPr id="0" name=""/>
                      <p:cNvPicPr>
                        <a:picLocks noChangeAspect="1" noChangeArrowheads="1"/>
                      </p:cNvPicPr>
                      <p:nvPr/>
                    </p:nvPicPr>
                    <p:blipFill>
                      <a:blip r:embed="rId5"/>
                      <a:srcRect/>
                      <a:stretch>
                        <a:fillRect/>
                      </a:stretch>
                    </p:blipFill>
                    <p:spPr bwMode="auto">
                      <a:xfrm>
                        <a:off x="1989931" y="1992631"/>
                        <a:ext cx="8212137" cy="4524375"/>
                      </a:xfrm>
                      <a:prstGeom prst="rect">
                        <a:avLst/>
                      </a:prstGeom>
                      <a:solidFill>
                        <a:schemeClr val="bg1"/>
                      </a:solidFill>
                    </p:spPr>
                  </p:pic>
                </p:oleObj>
              </mc:Fallback>
            </mc:AlternateContent>
          </a:graphicData>
        </a:graphic>
      </p:graphicFrame>
      <p:sp>
        <p:nvSpPr>
          <p:cNvPr id="48132" name="Text Box 4"/>
          <p:cNvSpPr txBox="1">
            <a:spLocks noChangeArrowheads="1"/>
          </p:cNvSpPr>
          <p:nvPr/>
        </p:nvSpPr>
        <p:spPr bwMode="auto">
          <a:xfrm>
            <a:off x="5241926" y="6248400"/>
            <a:ext cx="1483355" cy="369332"/>
          </a:xfrm>
          <a:prstGeom prst="rect">
            <a:avLst/>
          </a:prstGeom>
          <a:noFill/>
          <a:ln w="9525">
            <a:noFill/>
            <a:miter lim="800000"/>
            <a:headEnd/>
            <a:tailEnd/>
          </a:ln>
          <a:effectLst/>
        </p:spPr>
        <p:txBody>
          <a:bodyPr wrap="none">
            <a:spAutoFit/>
          </a:bodyPr>
          <a:lstStyle/>
          <a:p>
            <a:r>
              <a:rPr lang="en-GB" dirty="0">
                <a:solidFill>
                  <a:schemeClr val="bg1"/>
                </a:solidFill>
              </a:rPr>
              <a:t>Source:  NTSB</a:t>
            </a:r>
          </a:p>
        </p:txBody>
      </p:sp>
    </p:spTree>
    <p:extLst>
      <p:ext uri="{BB962C8B-B14F-4D97-AF65-F5344CB8AC3E}">
        <p14:creationId xmlns:p14="http://schemas.microsoft.com/office/powerpoint/2010/main" val="974903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360" y="2374995"/>
            <a:ext cx="10515600" cy="1325563"/>
          </a:xfrm>
        </p:spPr>
        <p:txBody>
          <a:bodyPr/>
          <a:lstStyle/>
          <a:p>
            <a:pPr algn="ctr"/>
            <a:r>
              <a:rPr lang="en-US" b="1" u="sng" dirty="0" smtClean="0"/>
              <a:t>Case Studies from the University of Maryland Medical Center Base Station</a:t>
            </a:r>
            <a:endParaRPr lang="en-US" b="1" u="sng" dirty="0"/>
          </a:p>
        </p:txBody>
      </p:sp>
    </p:spTree>
    <p:extLst>
      <p:ext uri="{BB962C8B-B14F-4D97-AF65-F5344CB8AC3E}">
        <p14:creationId xmlns:p14="http://schemas.microsoft.com/office/powerpoint/2010/main" val="2129782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Case 1: 16 </a:t>
            </a:r>
            <a:r>
              <a:rPr lang="en-US" b="1" u="sng" dirty="0" err="1" smtClean="0"/>
              <a:t>yo</a:t>
            </a:r>
            <a:r>
              <a:rPr lang="en-US" b="1" u="sng" dirty="0" smtClean="0"/>
              <a:t> female, found unconscious</a:t>
            </a:r>
            <a:endParaRPr lang="en-US" b="1" u="sng" dirty="0"/>
          </a:p>
        </p:txBody>
      </p:sp>
      <p:sp>
        <p:nvSpPr>
          <p:cNvPr id="3" name="Content Placeholder 2"/>
          <p:cNvSpPr>
            <a:spLocks noGrp="1"/>
          </p:cNvSpPr>
          <p:nvPr>
            <p:ph idx="1"/>
          </p:nvPr>
        </p:nvSpPr>
        <p:spPr/>
        <p:txBody>
          <a:bodyPr/>
          <a:lstStyle/>
          <a:p>
            <a:r>
              <a:rPr lang="en-US" dirty="0" smtClean="0"/>
              <a:t>16 </a:t>
            </a:r>
            <a:r>
              <a:rPr lang="en-US" dirty="0" err="1" smtClean="0"/>
              <a:t>yo</a:t>
            </a:r>
            <a:r>
              <a:rPr lang="en-US" dirty="0" smtClean="0"/>
              <a:t> female found unconscious in a car. Suspected suicide attempt. Pt responds to verbal stimuli. </a:t>
            </a:r>
          </a:p>
          <a:p>
            <a:r>
              <a:rPr lang="en-US" dirty="0" smtClean="0"/>
              <a:t>BP: 120/70, R: 8, Sp02: 100% on NRBM</a:t>
            </a:r>
            <a:endParaRPr lang="en-US" dirty="0"/>
          </a:p>
          <a:p>
            <a:r>
              <a:rPr lang="en-US" dirty="0" smtClean="0"/>
              <a:t>No visible signs of trauma</a:t>
            </a:r>
          </a:p>
          <a:p>
            <a:r>
              <a:rPr lang="en-US" dirty="0" smtClean="0"/>
              <a:t>ETA: 2.5 hours by ground to STC, 12 minute ETA for HEMS</a:t>
            </a:r>
          </a:p>
          <a:p>
            <a:pPr marL="0" indent="0">
              <a:buNone/>
            </a:pPr>
            <a:endParaRPr lang="en-US" dirty="0" smtClean="0"/>
          </a:p>
          <a:p>
            <a:pPr marL="0" indent="0">
              <a:buNone/>
            </a:pPr>
            <a:r>
              <a:rPr lang="en-US" dirty="0" smtClean="0"/>
              <a:t/>
            </a:r>
            <a:br>
              <a:rPr lang="en-US" dirty="0" smtClean="0"/>
            </a:br>
            <a:endParaRPr lang="en-US" dirty="0" smtClean="0"/>
          </a:p>
        </p:txBody>
      </p:sp>
    </p:spTree>
    <p:extLst>
      <p:ext uri="{BB962C8B-B14F-4D97-AF65-F5344CB8AC3E}">
        <p14:creationId xmlns:p14="http://schemas.microsoft.com/office/powerpoint/2010/main" val="28410557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Case 2: Seizure</a:t>
            </a:r>
            <a:endParaRPr lang="en-US" b="1" u="sng" dirty="0"/>
          </a:p>
        </p:txBody>
      </p:sp>
      <p:sp>
        <p:nvSpPr>
          <p:cNvPr id="5" name="TextBox 4"/>
          <p:cNvSpPr txBox="1"/>
          <p:nvPr/>
        </p:nvSpPr>
        <p:spPr>
          <a:xfrm>
            <a:off x="923454" y="1871758"/>
            <a:ext cx="1082794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73 </a:t>
            </a:r>
            <a:r>
              <a:rPr lang="en-US" sz="2400" dirty="0" err="1" smtClean="0"/>
              <a:t>yo</a:t>
            </a:r>
            <a:r>
              <a:rPr lang="en-US" sz="2400" dirty="0" smtClean="0"/>
              <a:t> female, last seen normal 30 minutes prior to call</a:t>
            </a:r>
          </a:p>
          <a:p>
            <a:pPr marL="285750" indent="-285750">
              <a:buFont typeface="Arial" panose="020B0604020202020204" pitchFamily="34" charset="0"/>
              <a:buChar char="•"/>
            </a:pPr>
            <a:r>
              <a:rPr lang="en-US" sz="2400" dirty="0" smtClean="0"/>
              <a:t>Witnessed seizure, followed by unconsciousness</a:t>
            </a:r>
          </a:p>
          <a:p>
            <a:pPr marL="285750" indent="-285750">
              <a:buFont typeface="Arial" panose="020B0604020202020204" pitchFamily="34" charset="0"/>
              <a:buChar char="•"/>
            </a:pPr>
            <a:r>
              <a:rPr lang="en-US" sz="2400" dirty="0" smtClean="0"/>
              <a:t>BP: 180/100, R: 6/</a:t>
            </a:r>
            <a:r>
              <a:rPr lang="en-US" sz="2400" dirty="0" err="1" smtClean="0"/>
              <a:t>irreg</a:t>
            </a:r>
            <a:r>
              <a:rPr lang="en-US" sz="2400" dirty="0" smtClean="0"/>
              <a:t>, P: 52, Sp02: 83%</a:t>
            </a:r>
          </a:p>
          <a:p>
            <a:pPr marL="285750" indent="-285750">
              <a:buFont typeface="Arial" panose="020B0604020202020204" pitchFamily="34" charset="0"/>
              <a:buChar char="•"/>
            </a:pPr>
            <a:r>
              <a:rPr lang="en-US" sz="2400" dirty="0" smtClean="0"/>
              <a:t>Exam: Pupils 3mm and sluggish. Pt non verbal</a:t>
            </a:r>
          </a:p>
          <a:p>
            <a:pPr marL="285750" indent="-285750">
              <a:buFont typeface="Arial" panose="020B0604020202020204" pitchFamily="34" charset="0"/>
              <a:buChar char="•"/>
            </a:pPr>
            <a:r>
              <a:rPr lang="en-US" sz="2400" dirty="0" smtClean="0"/>
              <a:t>ETA for medevac 15 minutes. ETA to community hospital 6 minutes by ground</a:t>
            </a:r>
          </a:p>
          <a:p>
            <a:pPr marL="285750" indent="-285750">
              <a:buFont typeface="Arial" panose="020B0604020202020204" pitchFamily="34" charset="0"/>
              <a:buChar char="•"/>
            </a:pPr>
            <a:r>
              <a:rPr lang="en-US" sz="2400" dirty="0" smtClean="0"/>
              <a:t>EMS crew states, “no neurosurgeon at local facility</a:t>
            </a:r>
            <a:r>
              <a:rPr lang="en-US" dirty="0" smtClean="0"/>
              <a:t>” </a:t>
            </a:r>
          </a:p>
        </p:txBody>
      </p:sp>
    </p:spTree>
    <p:extLst>
      <p:ext uri="{BB962C8B-B14F-4D97-AF65-F5344CB8AC3E}">
        <p14:creationId xmlns:p14="http://schemas.microsoft.com/office/powerpoint/2010/main" val="780744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3232"/>
            <a:ext cx="10515600" cy="1325563"/>
          </a:xfrm>
        </p:spPr>
        <p:txBody>
          <a:bodyPr/>
          <a:lstStyle/>
          <a:p>
            <a:r>
              <a:rPr lang="en-US" b="1" u="sng" dirty="0" smtClean="0"/>
              <a:t>Case 3: STEMI</a:t>
            </a:r>
            <a:endParaRPr lang="en-US" b="1" u="sng" dirty="0"/>
          </a:p>
        </p:txBody>
      </p:sp>
      <p:sp>
        <p:nvSpPr>
          <p:cNvPr id="3" name="Content Placeholder 2"/>
          <p:cNvSpPr>
            <a:spLocks noGrp="1"/>
          </p:cNvSpPr>
          <p:nvPr>
            <p:ph idx="1"/>
          </p:nvPr>
        </p:nvSpPr>
        <p:spPr/>
        <p:txBody>
          <a:bodyPr/>
          <a:lstStyle/>
          <a:p>
            <a:r>
              <a:rPr lang="en-US" dirty="0" smtClean="0"/>
              <a:t>56 </a:t>
            </a:r>
            <a:r>
              <a:rPr lang="en-US" dirty="0" err="1" smtClean="0"/>
              <a:t>yo</a:t>
            </a:r>
            <a:r>
              <a:rPr lang="en-US" dirty="0" smtClean="0"/>
              <a:t> male, chest pain and SOB</a:t>
            </a:r>
          </a:p>
          <a:p>
            <a:r>
              <a:rPr lang="en-US" dirty="0" smtClean="0"/>
              <a:t>Inferior wall STEMI on 12 lead ECG</a:t>
            </a:r>
          </a:p>
          <a:p>
            <a:r>
              <a:rPr lang="en-US" dirty="0" smtClean="0"/>
              <a:t>VS: BP: 170/100, P: 100, R: 16, Sp02: 96%</a:t>
            </a:r>
          </a:p>
          <a:p>
            <a:r>
              <a:rPr lang="en-US" dirty="0" smtClean="0"/>
              <a:t>1</a:t>
            </a:r>
            <a:r>
              <a:rPr lang="en-US" dirty="0"/>
              <a:t>5</a:t>
            </a:r>
            <a:r>
              <a:rPr lang="en-US" dirty="0" smtClean="0"/>
              <a:t> minutes to closest facility (lytic capable)</a:t>
            </a:r>
          </a:p>
          <a:p>
            <a:r>
              <a:rPr lang="en-US" dirty="0" smtClean="0"/>
              <a:t>30 minutes to closest PCI facility</a:t>
            </a:r>
          </a:p>
          <a:p>
            <a:pPr marL="0" indent="0">
              <a:buNone/>
            </a:pPr>
            <a:endParaRPr lang="en-US" dirty="0"/>
          </a:p>
        </p:txBody>
      </p:sp>
    </p:spTree>
    <p:extLst>
      <p:ext uri="{BB962C8B-B14F-4D97-AF65-F5344CB8AC3E}">
        <p14:creationId xmlns:p14="http://schemas.microsoft.com/office/powerpoint/2010/main" val="16655783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TextBox 4"/>
          <p:cNvSpPr txBox="1"/>
          <p:nvPr/>
        </p:nvSpPr>
        <p:spPr>
          <a:xfrm>
            <a:off x="1315844" y="122663"/>
            <a:ext cx="9355873" cy="1323439"/>
          </a:xfrm>
          <a:prstGeom prst="rect">
            <a:avLst/>
          </a:prstGeom>
          <a:noFill/>
        </p:spPr>
        <p:txBody>
          <a:bodyPr wrap="square" rtlCol="0">
            <a:spAutoFit/>
          </a:bodyPr>
          <a:lstStyle/>
          <a:p>
            <a:pPr algn="ctr"/>
            <a:r>
              <a:rPr lang="en-US" sz="4000" dirty="0" smtClean="0">
                <a:solidFill>
                  <a:schemeClr val="bg1"/>
                </a:solidFill>
              </a:rPr>
              <a:t>Thank you!</a:t>
            </a:r>
            <a:br>
              <a:rPr lang="en-US" sz="4000" dirty="0" smtClean="0">
                <a:solidFill>
                  <a:schemeClr val="bg1"/>
                </a:solidFill>
              </a:rPr>
            </a:br>
            <a:r>
              <a:rPr lang="en-US" sz="4000" dirty="0" smtClean="0">
                <a:solidFill>
                  <a:schemeClr val="bg1"/>
                </a:solidFill>
              </a:rPr>
              <a:t>blawn001@umaryland.edu</a:t>
            </a:r>
            <a:endParaRPr lang="en-US" sz="4000" dirty="0">
              <a:solidFill>
                <a:schemeClr val="bg1"/>
              </a:solidFill>
            </a:endParaRPr>
          </a:p>
        </p:txBody>
      </p:sp>
    </p:spTree>
    <p:extLst>
      <p:ext uri="{BB962C8B-B14F-4D97-AF65-F5344CB8AC3E}">
        <p14:creationId xmlns:p14="http://schemas.microsoft.com/office/powerpoint/2010/main" val="530180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Trooper, AW-139</a:t>
            </a:r>
            <a:br>
              <a:rPr lang="en-US" b="1" u="sng" dirty="0" smtClean="0"/>
            </a:br>
            <a:r>
              <a:rPr lang="en-US" b="1" u="sng" dirty="0" smtClean="0"/>
              <a:t>Maryland State Police Aviation Command</a:t>
            </a:r>
            <a:endParaRPr lang="en-US"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91" y="1676833"/>
            <a:ext cx="10086109" cy="5043055"/>
          </a:xfrm>
          <a:prstGeom prst="rect">
            <a:avLst/>
          </a:prstGeom>
        </p:spPr>
      </p:pic>
    </p:spTree>
    <p:extLst>
      <p:ext uri="{BB962C8B-B14F-4D97-AF65-F5344CB8AC3E}">
        <p14:creationId xmlns:p14="http://schemas.microsoft.com/office/powerpoint/2010/main" val="2705239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maryland-traumanet.com/images/ma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542" y="237038"/>
            <a:ext cx="10281423" cy="662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760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Bell UH-412</a:t>
            </a:r>
            <a:br>
              <a:rPr lang="en-US" b="1" u="sng" dirty="0" smtClean="0"/>
            </a:br>
            <a:r>
              <a:rPr lang="en-US" b="1" u="sng" dirty="0" smtClean="0"/>
              <a:t>Unites States Park Police</a:t>
            </a:r>
            <a:endParaRPr lang="en-US"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578" y="2633662"/>
            <a:ext cx="5158844" cy="2852738"/>
          </a:xfrm>
          <a:prstGeom prst="rect">
            <a:avLst/>
          </a:prstGeom>
        </p:spPr>
      </p:pic>
    </p:spTree>
    <p:extLst>
      <p:ext uri="{BB962C8B-B14F-4D97-AF65-F5344CB8AC3E}">
        <p14:creationId xmlns:p14="http://schemas.microsoft.com/office/powerpoint/2010/main" val="3371081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Stat Medevac 10, EC-145</a:t>
            </a:r>
            <a:br>
              <a:rPr lang="en-US" b="1" u="sng" dirty="0" smtClean="0"/>
            </a:br>
            <a:r>
              <a:rPr lang="en-US" b="1" u="sng" dirty="0" smtClean="0"/>
              <a:t>Johns Hopkins Hospital</a:t>
            </a:r>
            <a:endParaRPr lang="en-US"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788168"/>
            <a:ext cx="4229019" cy="25289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209" y="2786287"/>
            <a:ext cx="4499263" cy="2530835"/>
          </a:xfrm>
          <a:prstGeom prst="rect">
            <a:avLst/>
          </a:prstGeom>
        </p:spPr>
      </p:pic>
    </p:spTree>
    <p:extLst>
      <p:ext uri="{BB962C8B-B14F-4D97-AF65-F5344CB8AC3E}">
        <p14:creationId xmlns:p14="http://schemas.microsoft.com/office/powerpoint/2010/main" val="3725119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3953"/>
            <a:ext cx="10515600" cy="1325563"/>
          </a:xfrm>
        </p:spPr>
        <p:txBody>
          <a:bodyPr/>
          <a:lstStyle/>
          <a:p>
            <a:pPr algn="ctr"/>
            <a:r>
              <a:rPr lang="en-US" b="1" u="sng" dirty="0" smtClean="0"/>
              <a:t>Why HEMS ? </a:t>
            </a:r>
            <a:endParaRPr lang="en-US" b="1" u="sng" dirty="0"/>
          </a:p>
        </p:txBody>
      </p:sp>
      <p:sp>
        <p:nvSpPr>
          <p:cNvPr id="3" name="Content Placeholder 2"/>
          <p:cNvSpPr>
            <a:spLocks noGrp="1"/>
          </p:cNvSpPr>
          <p:nvPr>
            <p:ph idx="1"/>
          </p:nvPr>
        </p:nvSpPr>
        <p:spPr>
          <a:xfrm>
            <a:off x="432954" y="2563380"/>
            <a:ext cx="5572991" cy="1956666"/>
          </a:xfrm>
        </p:spPr>
        <p:txBody>
          <a:bodyPr>
            <a:normAutofit lnSpcReduction="10000"/>
          </a:bodyPr>
          <a:lstStyle/>
          <a:p>
            <a:r>
              <a:rPr lang="en-US" dirty="0" smtClean="0"/>
              <a:t>Expedited access to definitive care</a:t>
            </a:r>
          </a:p>
          <a:p>
            <a:r>
              <a:rPr lang="en-US" dirty="0" smtClean="0"/>
              <a:t>Expert skill set</a:t>
            </a:r>
          </a:p>
          <a:p>
            <a:r>
              <a:rPr lang="en-US" dirty="0" smtClean="0"/>
              <a:t>Specialized equipment</a:t>
            </a:r>
          </a:p>
          <a:p>
            <a:r>
              <a:rPr lang="en-US" dirty="0" smtClean="0"/>
              <a:t>Retrieval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222" y="1966479"/>
            <a:ext cx="4955335" cy="3862820"/>
          </a:xfrm>
          <a:prstGeom prst="rect">
            <a:avLst/>
          </a:prstGeom>
        </p:spPr>
      </p:pic>
    </p:spTree>
    <p:extLst>
      <p:ext uri="{BB962C8B-B14F-4D97-AF65-F5344CB8AC3E}">
        <p14:creationId xmlns:p14="http://schemas.microsoft.com/office/powerpoint/2010/main" val="351988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1525</Words>
  <Application>Microsoft Office PowerPoint</Application>
  <PresentationFormat>Widescreen</PresentationFormat>
  <Paragraphs>159</Paragraphs>
  <Slides>46</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2" baseType="lpstr">
      <vt:lpstr>Arial</vt:lpstr>
      <vt:lpstr>Calibri</vt:lpstr>
      <vt:lpstr>Calibri Light</vt:lpstr>
      <vt:lpstr>Wingdings</vt:lpstr>
      <vt:lpstr>Office Theme</vt:lpstr>
      <vt:lpstr>Chart</vt:lpstr>
      <vt:lpstr>Crashing Care in the Air: Elevating HEMS Usage</vt:lpstr>
      <vt:lpstr>Objectives</vt:lpstr>
      <vt:lpstr>Introductions and Flight Medicine Disclosures</vt:lpstr>
      <vt:lpstr>PHI ExpressCare 1, an EC-135 University of Maryland Medical Center</vt:lpstr>
      <vt:lpstr>Trooper, AW-139 Maryland State Police Aviation Command</vt:lpstr>
      <vt:lpstr>PowerPoint Presentation</vt:lpstr>
      <vt:lpstr>Bell UH-412 Unites States Park Police</vt:lpstr>
      <vt:lpstr>Stat Medevac 10, EC-145 Johns Hopkins Hospital</vt:lpstr>
      <vt:lpstr>Why HEMS ? </vt:lpstr>
      <vt:lpstr>Specialized Skill Set</vt:lpstr>
      <vt:lpstr>PowerPoint Presentation</vt:lpstr>
      <vt:lpstr>PowerPoint Presentation</vt:lpstr>
      <vt:lpstr>HEMS Indications</vt:lpstr>
      <vt:lpstr>HEMS Considerations</vt:lpstr>
      <vt:lpstr>The Decision to Utilize HEMS </vt:lpstr>
      <vt:lpstr>Helicopter EMS for Trauma</vt:lpstr>
      <vt:lpstr>PowerPoint Presentation</vt:lpstr>
      <vt:lpstr>Galvagno (2012) JAMA</vt:lpstr>
      <vt:lpstr>HEMS at First Glance</vt:lpstr>
      <vt:lpstr>PowerPoint Presentation</vt:lpstr>
      <vt:lpstr>Limitations and Considerations</vt:lpstr>
      <vt:lpstr>HEMS in Trauma</vt:lpstr>
      <vt:lpstr>NNT in Perspective (thennt.com)</vt:lpstr>
      <vt:lpstr>HEMS in Trauma</vt:lpstr>
      <vt:lpstr>HEMS Guidelines</vt:lpstr>
      <vt:lpstr>PowerPoint Presentation</vt:lpstr>
      <vt:lpstr>PowerPoint Presentation</vt:lpstr>
      <vt:lpstr>CDC Field Triage Scheme</vt:lpstr>
      <vt:lpstr>PowerPoint Presentation</vt:lpstr>
      <vt:lpstr>Maryland Specific Considerations (2014 MMP’s)</vt:lpstr>
      <vt:lpstr>HEMS Indications: Key Points</vt:lpstr>
      <vt:lpstr>Controversies in HEMS</vt:lpstr>
      <vt:lpstr>Explosive Growth</vt:lpstr>
      <vt:lpstr>Annals of EM October 2013</vt:lpstr>
      <vt:lpstr>HEMS Demographics</vt:lpstr>
      <vt:lpstr>HEMS Assumptions</vt:lpstr>
      <vt:lpstr>Conclusions</vt:lpstr>
      <vt:lpstr>HEMS Controversy</vt:lpstr>
      <vt:lpstr>PowerPoint Presentation</vt:lpstr>
      <vt:lpstr>Fatal Crashes per Million Flight Hours (2001)</vt:lpstr>
      <vt:lpstr>Medical Helicopter Accidents Source: NTSB</vt:lpstr>
      <vt:lpstr>Case Studies from the University of Maryland Medical Center Base Station</vt:lpstr>
      <vt:lpstr>Case 1: 16 yo female, found unconscious</vt:lpstr>
      <vt:lpstr>Case 2: Seizure</vt:lpstr>
      <vt:lpstr>Case 3: STEMI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of the Crashing Patient in the Air:  Appropriate HEMS Utilization</dc:title>
  <dc:creator>Ben Lawner</dc:creator>
  <cp:lastModifiedBy>Ben Lawner</cp:lastModifiedBy>
  <cp:revision>39</cp:revision>
  <dcterms:created xsi:type="dcterms:W3CDTF">2015-01-10T23:37:08Z</dcterms:created>
  <dcterms:modified xsi:type="dcterms:W3CDTF">2015-01-14T04:45:50Z</dcterms:modified>
</cp:coreProperties>
</file>