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9" r:id="rId4"/>
    <p:sldId id="282" r:id="rId5"/>
    <p:sldId id="265" r:id="rId6"/>
    <p:sldId id="264" r:id="rId7"/>
    <p:sldId id="267" r:id="rId8"/>
    <p:sldId id="268" r:id="rId9"/>
    <p:sldId id="273" r:id="rId10"/>
    <p:sldId id="269" r:id="rId11"/>
    <p:sldId id="270" r:id="rId12"/>
    <p:sldId id="271" r:id="rId13"/>
    <p:sldId id="274" r:id="rId14"/>
    <p:sldId id="275" r:id="rId15"/>
    <p:sldId id="276" r:id="rId16"/>
    <p:sldId id="277" r:id="rId17"/>
    <p:sldId id="278" r:id="rId18"/>
    <p:sldId id="279" r:id="rId19"/>
    <p:sldId id="281" r:id="rId20"/>
    <p:sldId id="283" r:id="rId21"/>
    <p:sldId id="260" r:id="rId22"/>
    <p:sldId id="261" r:id="rId23"/>
    <p:sldId id="262" r:id="rId24"/>
    <p:sldId id="263" r:id="rId25"/>
    <p:sldId id="284" r:id="rId26"/>
    <p:sldId id="285" r:id="rId27"/>
    <p:sldId id="286" r:id="rId28"/>
    <p:sldId id="287" r:id="rId29"/>
    <p:sldId id="288" r:id="rId30"/>
    <p:sldId id="289" r:id="rId31"/>
    <p:sldId id="266" r:id="rId32"/>
    <p:sldId id="293" r:id="rId33"/>
    <p:sldId id="294" r:id="rId34"/>
    <p:sldId id="295" r:id="rId35"/>
    <p:sldId id="296" r:id="rId36"/>
    <p:sldId id="290" r:id="rId37"/>
    <p:sldId id="291" r:id="rId38"/>
    <p:sldId id="297" r:id="rId39"/>
    <p:sldId id="298" r:id="rId40"/>
    <p:sldId id="299" r:id="rId41"/>
    <p:sldId id="300" r:id="rId42"/>
    <p:sldId id="302"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533" autoAdjust="0"/>
  </p:normalViewPr>
  <p:slideViewPr>
    <p:cSldViewPr snapToGrid="0">
      <p:cViewPr varScale="1">
        <p:scale>
          <a:sx n="92" d="100"/>
          <a:sy n="92" d="100"/>
        </p:scale>
        <p:origin x="2136" y="96"/>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34D65-84F4-4BB7-B547-F0884BC32243}" type="datetimeFigureOut">
              <a:rPr lang="en-US" smtClean="0"/>
              <a:t>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62F7A-D65A-468A-A502-5F78EA30E68D}" type="slidenum">
              <a:rPr lang="en-US" smtClean="0"/>
              <a:t>‹#›</a:t>
            </a:fld>
            <a:endParaRPr lang="en-US"/>
          </a:p>
        </p:txBody>
      </p:sp>
    </p:spTree>
    <p:extLst>
      <p:ext uri="{BB962C8B-B14F-4D97-AF65-F5344CB8AC3E}">
        <p14:creationId xmlns:p14="http://schemas.microsoft.com/office/powerpoint/2010/main" val="226869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has been having palpitations and had 1 shock this morning and now still has palpitations. She feels a little dizzy. </a:t>
            </a:r>
            <a:r>
              <a:rPr lang="en-US" baseline="0" dirty="0" err="1" smtClean="0"/>
              <a:t>Hx</a:t>
            </a:r>
            <a:r>
              <a:rPr lang="en-US" baseline="0" dirty="0" smtClean="0"/>
              <a:t> cad, </a:t>
            </a:r>
            <a:r>
              <a:rPr lang="en-US" baseline="0" dirty="0" err="1" smtClean="0"/>
              <a:t>htn</a:t>
            </a:r>
            <a:r>
              <a:rPr lang="en-US" baseline="0" dirty="0" smtClean="0"/>
              <a:t>, </a:t>
            </a:r>
            <a:r>
              <a:rPr lang="en-US" baseline="0" dirty="0" err="1" smtClean="0"/>
              <a:t>dm</a:t>
            </a:r>
            <a:r>
              <a:rPr lang="en-US" baseline="0" dirty="0" smtClean="0"/>
              <a:t>, CHF, ppm</a:t>
            </a:r>
          </a:p>
          <a:p>
            <a:endParaRPr lang="en-US" baseline="0" dirty="0" smtClean="0"/>
          </a:p>
          <a:p>
            <a:r>
              <a:rPr lang="en-US" baseline="0" dirty="0" smtClean="0"/>
              <a:t>HR 150 BP 110/70 RR 22 Sp02 98% on 4L</a:t>
            </a:r>
            <a:endParaRPr lang="en-US" dirty="0" smtClean="0"/>
          </a:p>
        </p:txBody>
      </p:sp>
      <p:sp>
        <p:nvSpPr>
          <p:cNvPr id="4" name="Slide Number Placeholder 3"/>
          <p:cNvSpPr>
            <a:spLocks noGrp="1"/>
          </p:cNvSpPr>
          <p:nvPr>
            <p:ph type="sldNum" sz="quarter" idx="10"/>
          </p:nvPr>
        </p:nvSpPr>
        <p:spPr/>
        <p:txBody>
          <a:bodyPr/>
          <a:lstStyle/>
          <a:p>
            <a:fld id="{29B62F7A-D65A-468A-A502-5F78EA30E68D}" type="slidenum">
              <a:rPr lang="en-US" smtClean="0"/>
              <a:t>3</a:t>
            </a:fld>
            <a:endParaRPr lang="en-US"/>
          </a:p>
        </p:txBody>
      </p:sp>
    </p:spTree>
    <p:extLst>
      <p:ext uri="{BB962C8B-B14F-4D97-AF65-F5344CB8AC3E}">
        <p14:creationId xmlns:p14="http://schemas.microsoft.com/office/powerpoint/2010/main" val="120573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260 </a:t>
            </a:r>
            <a:r>
              <a:rPr lang="en-US" dirty="0" err="1" smtClean="0"/>
              <a:t>ekgs</a:t>
            </a:r>
            <a:endParaRPr lang="en-US" dirty="0" smtClean="0"/>
          </a:p>
          <a:p>
            <a:r>
              <a:rPr lang="en-US" dirty="0" smtClean="0"/>
              <a:t>1 cards, 1 EP</a:t>
            </a:r>
          </a:p>
          <a:p>
            <a:r>
              <a:rPr lang="en-US" dirty="0" smtClean="0"/>
              <a:t>VT</a:t>
            </a:r>
            <a:r>
              <a:rPr lang="en-US" baseline="0" dirty="0" smtClean="0"/>
              <a:t> confirmed by EP study, </a:t>
            </a:r>
            <a:r>
              <a:rPr lang="en-US" baseline="0" dirty="0" err="1" smtClean="0"/>
              <a:t>intracardiac</a:t>
            </a:r>
            <a:r>
              <a:rPr lang="en-US" baseline="0" dirty="0" smtClean="0"/>
              <a:t> EKG, more EP lab stuff</a:t>
            </a:r>
          </a:p>
          <a:p>
            <a:r>
              <a:rPr lang="en-US" baseline="0" dirty="0" smtClean="0"/>
              <a:t>5 different methods – lead II RWPT</a:t>
            </a:r>
          </a:p>
          <a:p>
            <a:r>
              <a:rPr lang="en-US" baseline="0" dirty="0" err="1" smtClean="0"/>
              <a:t>aVR</a:t>
            </a:r>
            <a:r>
              <a:rPr lang="en-US" baseline="0" dirty="0" smtClean="0"/>
              <a:t>, </a:t>
            </a:r>
            <a:r>
              <a:rPr lang="en-US" baseline="0" dirty="0" err="1" smtClean="0"/>
              <a:t>Brugada</a:t>
            </a:r>
            <a:r>
              <a:rPr lang="en-US" baseline="0" dirty="0" smtClean="0"/>
              <a:t>, Bayesian, Griffith,</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17</a:t>
            </a:fld>
            <a:endParaRPr lang="en-US"/>
          </a:p>
        </p:txBody>
      </p:sp>
    </p:spTree>
    <p:extLst>
      <p:ext uri="{BB962C8B-B14F-4D97-AF65-F5344CB8AC3E}">
        <p14:creationId xmlns:p14="http://schemas.microsoft.com/office/powerpoint/2010/main" val="38570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these numbers! Terrible</a:t>
            </a:r>
            <a:r>
              <a:rPr lang="en-US" baseline="0" dirty="0" smtClean="0"/>
              <a:t>! We CANNOT RULE OUT VT based on </a:t>
            </a:r>
            <a:r>
              <a:rPr lang="en-US" baseline="0" dirty="0" err="1" smtClean="0"/>
              <a:t>algorithims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18</a:t>
            </a:fld>
            <a:endParaRPr lang="en-US"/>
          </a:p>
        </p:txBody>
      </p:sp>
    </p:spTree>
    <p:extLst>
      <p:ext uri="{BB962C8B-B14F-4D97-AF65-F5344CB8AC3E}">
        <p14:creationId xmlns:p14="http://schemas.microsoft.com/office/powerpoint/2010/main" val="100811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21</a:t>
            </a:fld>
            <a:endParaRPr lang="en-US"/>
          </a:p>
        </p:txBody>
      </p:sp>
    </p:spTree>
    <p:extLst>
      <p:ext uri="{BB962C8B-B14F-4D97-AF65-F5344CB8AC3E}">
        <p14:creationId xmlns:p14="http://schemas.microsoft.com/office/powerpoint/2010/main" val="359837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here? Is it wide?</a:t>
            </a:r>
          </a:p>
          <a:p>
            <a:r>
              <a:rPr lang="en-US" dirty="0" smtClean="0"/>
              <a:t>Amiodarone?</a:t>
            </a:r>
          </a:p>
          <a:p>
            <a:r>
              <a:rPr lang="en-US" dirty="0" smtClean="0"/>
              <a:t>Magnesium?</a:t>
            </a:r>
          </a:p>
          <a:p>
            <a:r>
              <a:rPr lang="en-US" dirty="0" smtClean="0"/>
              <a:t>SVT</a:t>
            </a:r>
            <a:r>
              <a:rPr lang="en-US" baseline="0" dirty="0" smtClean="0"/>
              <a:t> with aberrance?</a:t>
            </a:r>
          </a:p>
          <a:p>
            <a:r>
              <a:rPr lang="en-US" baseline="0" dirty="0" smtClean="0"/>
              <a:t>Adenosine?</a:t>
            </a:r>
          </a:p>
          <a:p>
            <a:r>
              <a:rPr lang="en-US" baseline="0" dirty="0" smtClean="0"/>
              <a:t>Seek Expert Consultation?</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22</a:t>
            </a:fld>
            <a:endParaRPr lang="en-US"/>
          </a:p>
        </p:txBody>
      </p:sp>
    </p:spTree>
    <p:extLst>
      <p:ext uri="{BB962C8B-B14F-4D97-AF65-F5344CB8AC3E}">
        <p14:creationId xmlns:p14="http://schemas.microsoft.com/office/powerpoint/2010/main" val="2752792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Unstable – bad vitals, diaphoretic, </a:t>
            </a:r>
            <a:r>
              <a:rPr lang="en-US" dirty="0" err="1" smtClean="0"/>
              <a:t>ams</a:t>
            </a:r>
            <a:r>
              <a:rPr lang="en-US" dirty="0" smtClean="0"/>
              <a:t>, </a:t>
            </a:r>
            <a:r>
              <a:rPr lang="en-US" dirty="0" err="1" smtClean="0"/>
              <a:t>jvd</a:t>
            </a:r>
            <a:r>
              <a:rPr lang="en-US" dirty="0" smtClean="0"/>
              <a:t>, heart failure, </a:t>
            </a:r>
            <a:r>
              <a:rPr lang="en-US" dirty="0" err="1" smtClean="0"/>
              <a:t>rales</a:t>
            </a:r>
            <a:r>
              <a:rPr lang="en-US" dirty="0" smtClean="0"/>
              <a:t>, bad circulation</a:t>
            </a:r>
          </a:p>
          <a:p>
            <a:r>
              <a:rPr lang="en-US" dirty="0" smtClean="0"/>
              <a:t>Stable</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23</a:t>
            </a:fld>
            <a:endParaRPr lang="en-US"/>
          </a:p>
        </p:txBody>
      </p:sp>
    </p:spTree>
    <p:extLst>
      <p:ext uri="{BB962C8B-B14F-4D97-AF65-F5344CB8AC3E}">
        <p14:creationId xmlns:p14="http://schemas.microsoft.com/office/powerpoint/2010/main" val="272776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these articles are not</a:t>
            </a:r>
            <a:r>
              <a:rPr lang="en-US" baseline="0" dirty="0" smtClean="0"/>
              <a:t> even about cardiology.</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24</a:t>
            </a:fld>
            <a:endParaRPr lang="en-US"/>
          </a:p>
        </p:txBody>
      </p:sp>
    </p:spTree>
    <p:extLst>
      <p:ext uri="{BB962C8B-B14F-4D97-AF65-F5344CB8AC3E}">
        <p14:creationId xmlns:p14="http://schemas.microsoft.com/office/powerpoint/2010/main" val="105258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AVID – </a:t>
            </a:r>
            <a:r>
              <a:rPr lang="en-US" dirty="0" err="1" smtClean="0"/>
              <a:t>antiarrythmic</a:t>
            </a:r>
            <a:r>
              <a:rPr lang="en-US" dirty="0" smtClean="0"/>
              <a:t> versus implantable defibrillator for </a:t>
            </a:r>
            <a:r>
              <a:rPr lang="en-US" dirty="0" err="1" smtClean="0"/>
              <a:t>vt</a:t>
            </a:r>
            <a:r>
              <a:rPr lang="en-US" dirty="0" smtClean="0"/>
              <a:t> patients – this is a subgroup</a:t>
            </a:r>
            <a:r>
              <a:rPr lang="en-US" baseline="0" dirty="0" smtClean="0"/>
              <a:t> analysis</a:t>
            </a:r>
          </a:p>
          <a:p>
            <a:endParaRPr lang="en-US" dirty="0" smtClean="0"/>
          </a:p>
          <a:p>
            <a:r>
              <a:rPr lang="en-US" sz="1200" b="0" i="0" u="none" strike="noStrike" kern="1200" baseline="0" dirty="0" smtClean="0">
                <a:solidFill>
                  <a:schemeClr val="tx1"/>
                </a:solidFill>
                <a:latin typeface="+mn-lt"/>
                <a:ea typeface="+mn-ea"/>
                <a:cs typeface="+mn-cs"/>
              </a:rPr>
              <a:t>Stable VT was defined as electrocardiographically documented</a:t>
            </a:r>
          </a:p>
          <a:p>
            <a:r>
              <a:rPr lang="en-US" sz="1200" b="0" i="0" u="none" strike="noStrike" kern="1200" baseline="0" dirty="0" smtClean="0">
                <a:solidFill>
                  <a:schemeClr val="tx1"/>
                </a:solidFill>
                <a:latin typeface="+mn-lt"/>
                <a:ea typeface="+mn-ea"/>
                <a:cs typeface="+mn-cs"/>
              </a:rPr>
              <a:t>sustained VT not associated with significant hemodynamic compromise</a:t>
            </a:r>
          </a:p>
          <a:p>
            <a:r>
              <a:rPr lang="en-US" sz="1200" b="0" i="0" u="none" strike="noStrike" kern="1200" baseline="0" dirty="0" smtClean="0">
                <a:solidFill>
                  <a:schemeClr val="tx1"/>
                </a:solidFill>
                <a:latin typeface="+mn-lt"/>
                <a:ea typeface="+mn-ea"/>
                <a:cs typeface="+mn-cs"/>
              </a:rPr>
              <a:t>or angina.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1500 patients or so</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25</a:t>
            </a:fld>
            <a:endParaRPr lang="en-US"/>
          </a:p>
        </p:txBody>
      </p:sp>
    </p:spTree>
    <p:extLst>
      <p:ext uri="{BB962C8B-B14F-4D97-AF65-F5344CB8AC3E}">
        <p14:creationId xmlns:p14="http://schemas.microsoft.com/office/powerpoint/2010/main" val="1990190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Unadjusted mortality higher in the group with “stable VT” episodes</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26</a:t>
            </a:fld>
            <a:endParaRPr lang="en-US"/>
          </a:p>
        </p:txBody>
      </p:sp>
    </p:spTree>
    <p:extLst>
      <p:ext uri="{BB962C8B-B14F-4D97-AF65-F5344CB8AC3E}">
        <p14:creationId xmlns:p14="http://schemas.microsoft.com/office/powerpoint/2010/main" val="244014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Adjusted mortality. “stable </a:t>
            </a:r>
            <a:r>
              <a:rPr lang="en-US" dirty="0" err="1" smtClean="0"/>
              <a:t>vt</a:t>
            </a:r>
            <a:r>
              <a:rPr lang="en-US" dirty="0" smtClean="0"/>
              <a:t>” patients still died more</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27</a:t>
            </a:fld>
            <a:endParaRPr lang="en-US"/>
          </a:p>
        </p:txBody>
      </p:sp>
    </p:spTree>
    <p:extLst>
      <p:ext uri="{BB962C8B-B14F-4D97-AF65-F5344CB8AC3E}">
        <p14:creationId xmlns:p14="http://schemas.microsoft.com/office/powerpoint/2010/main" val="88353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retrospective, nonrandomized, observational analysis suggests that patients presenting with stable, hemodynamically well-tolerated VT and underlying heart disease have at least as high a total mortality rate as patients presenting with</a:t>
            </a:r>
          </a:p>
          <a:p>
            <a:r>
              <a:rPr lang="en-US" sz="1200" b="0" i="0" u="none" strike="noStrike" kern="1200" baseline="0" dirty="0" smtClean="0">
                <a:solidFill>
                  <a:schemeClr val="tx1"/>
                </a:solidFill>
                <a:latin typeface="+mn-lt"/>
                <a:ea typeface="+mn-ea"/>
                <a:cs typeface="+mn-cs"/>
              </a:rPr>
              <a:t>VT and more severe symptoms. Stable VT may be a marker for a cardiac electrophysiological substrate capable of pro-</a:t>
            </a:r>
            <a:r>
              <a:rPr lang="en-US" sz="1200" b="0" i="0" u="none" strike="noStrike" kern="1200" baseline="0" dirty="0" err="1" smtClean="0">
                <a:solidFill>
                  <a:schemeClr val="tx1"/>
                </a:solidFill>
                <a:latin typeface="+mn-lt"/>
                <a:ea typeface="+mn-ea"/>
                <a:cs typeface="+mn-cs"/>
              </a:rPr>
              <a:t>ducing</a:t>
            </a:r>
            <a:r>
              <a:rPr lang="en-US" sz="1200" b="0" i="0" u="none" strike="noStrike" kern="1200" baseline="0" dirty="0" smtClean="0">
                <a:solidFill>
                  <a:schemeClr val="tx1"/>
                </a:solidFill>
                <a:latin typeface="+mn-lt"/>
                <a:ea typeface="+mn-ea"/>
                <a:cs typeface="+mn-cs"/>
              </a:rPr>
              <a:t> arrhythmias that are more malignant. ICD therapy has been shown to decrease mortality in patients with unstable</a:t>
            </a:r>
          </a:p>
          <a:p>
            <a:r>
              <a:rPr lang="en-US" sz="1200" b="0" i="0" u="none" strike="noStrike" kern="1200" baseline="0" dirty="0" smtClean="0">
                <a:solidFill>
                  <a:schemeClr val="tx1"/>
                </a:solidFill>
                <a:latin typeface="+mn-lt"/>
                <a:ea typeface="+mn-ea"/>
                <a:cs typeface="+mn-cs"/>
              </a:rPr>
              <a:t>VT, and given these results, ICD therapy may decrease mortality in patients presenting with stable VT. Studies of ICD therapy in patients with stable VT are warranted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IS THIS APPLICABLE TO US? NO BECAUSE LONG TERM MORTALITY OUTCOME, BUT WE NEED TO BE AWARE THAT THERE IS NO SUCH THING AS STABLE VT</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29</a:t>
            </a:fld>
            <a:endParaRPr lang="en-US"/>
          </a:p>
        </p:txBody>
      </p:sp>
    </p:spTree>
    <p:extLst>
      <p:ext uri="{BB962C8B-B14F-4D97-AF65-F5344CB8AC3E}">
        <p14:creationId xmlns:p14="http://schemas.microsoft.com/office/powerpoint/2010/main" val="30332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examiners sitting in a room (NOT</a:t>
            </a:r>
            <a:r>
              <a:rPr lang="en-US" baseline="0" dirty="0" smtClean="0"/>
              <a:t> IN “Real Life”) got the ECGs. </a:t>
            </a:r>
          </a:p>
          <a:p>
            <a:r>
              <a:rPr lang="en-US" baseline="0" dirty="0" smtClean="0"/>
              <a:t>Read the articles. </a:t>
            </a:r>
          </a:p>
          <a:p>
            <a:r>
              <a:rPr lang="en-US" baseline="0" dirty="0" smtClean="0"/>
              <a:t>Given 30 </a:t>
            </a:r>
            <a:r>
              <a:rPr lang="en-US" baseline="0" dirty="0" err="1" smtClean="0"/>
              <a:t>ekgs</a:t>
            </a:r>
            <a:r>
              <a:rPr lang="en-US" baseline="0" dirty="0" smtClean="0"/>
              <a:t> to interpret</a:t>
            </a:r>
          </a:p>
          <a:p>
            <a:r>
              <a:rPr lang="en-US" baseline="0" dirty="0" smtClean="0"/>
              <a:t>7 people = 2 board certified cards, 2 board certified </a:t>
            </a:r>
            <a:r>
              <a:rPr lang="en-US" baseline="0" dirty="0" err="1" smtClean="0"/>
              <a:t>ed</a:t>
            </a:r>
            <a:r>
              <a:rPr lang="en-US" baseline="0" dirty="0" smtClean="0"/>
              <a:t> docs, 1 </a:t>
            </a:r>
            <a:r>
              <a:rPr lang="en-US" baseline="0" dirty="0" err="1" smtClean="0"/>
              <a:t>em</a:t>
            </a:r>
            <a:r>
              <a:rPr lang="en-US" baseline="0" dirty="0" smtClean="0"/>
              <a:t> resident, 1 internal medicine resident, 1 new cardiology fellow</a:t>
            </a:r>
          </a:p>
          <a:p>
            <a:r>
              <a:rPr lang="en-US" baseline="0" dirty="0" smtClean="0"/>
              <a:t>Compared to </a:t>
            </a:r>
            <a:r>
              <a:rPr lang="en-US" baseline="0" dirty="0" err="1" smtClean="0"/>
              <a:t>electrophysiologically</a:t>
            </a:r>
            <a:r>
              <a:rPr lang="en-US" baseline="0" dirty="0" smtClean="0"/>
              <a:t> proven VT (presumably they could induce the arrhythmia in the EP lab)</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7</a:t>
            </a:fld>
            <a:endParaRPr lang="en-US"/>
          </a:p>
        </p:txBody>
      </p:sp>
    </p:spTree>
    <p:extLst>
      <p:ext uri="{BB962C8B-B14F-4D97-AF65-F5344CB8AC3E}">
        <p14:creationId xmlns:p14="http://schemas.microsoft.com/office/powerpoint/2010/main" val="2655588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Procainamide, amiodarone,</a:t>
            </a:r>
            <a:r>
              <a:rPr lang="en-US" baseline="0" dirty="0" smtClean="0"/>
              <a:t> </a:t>
            </a:r>
            <a:r>
              <a:rPr lang="en-US" baseline="0" dirty="0" err="1" smtClean="0"/>
              <a:t>sotalol</a:t>
            </a:r>
            <a:r>
              <a:rPr lang="en-US" baseline="0" dirty="0" smtClean="0"/>
              <a:t> all great choices. </a:t>
            </a:r>
          </a:p>
          <a:p>
            <a:r>
              <a:rPr lang="en-US" baseline="0" dirty="0" smtClean="0"/>
              <a:t>Lidocaine slightly less effective.</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31</a:t>
            </a:fld>
            <a:endParaRPr lang="en-US"/>
          </a:p>
        </p:txBody>
      </p:sp>
    </p:spTree>
    <p:extLst>
      <p:ext uri="{BB962C8B-B14F-4D97-AF65-F5344CB8AC3E}">
        <p14:creationId xmlns:p14="http://schemas.microsoft.com/office/powerpoint/2010/main" val="117990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Pulmonary toxicity. Ventricular arrhythmia. </a:t>
            </a:r>
            <a:r>
              <a:rPr lang="en-US" dirty="0" err="1" smtClean="0"/>
              <a:t>Abnormalk</a:t>
            </a:r>
            <a:r>
              <a:rPr lang="en-US" dirty="0" smtClean="0"/>
              <a:t> DLCO. Liver toxicity. Thyroid dysfunction. Pro</a:t>
            </a:r>
            <a:r>
              <a:rPr lang="en-US" baseline="0" dirty="0" smtClean="0"/>
              <a:t> </a:t>
            </a:r>
            <a:r>
              <a:rPr lang="en-US" baseline="0" dirty="0" err="1" smtClean="0"/>
              <a:t>arrythmogenic</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32</a:t>
            </a:fld>
            <a:endParaRPr lang="en-US"/>
          </a:p>
        </p:txBody>
      </p:sp>
    </p:spTree>
    <p:extLst>
      <p:ext uri="{BB962C8B-B14F-4D97-AF65-F5344CB8AC3E}">
        <p14:creationId xmlns:p14="http://schemas.microsoft.com/office/powerpoint/2010/main" val="3374724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afraid of?</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36</a:t>
            </a:fld>
            <a:endParaRPr lang="en-US"/>
          </a:p>
        </p:txBody>
      </p:sp>
    </p:spTree>
    <p:extLst>
      <p:ext uri="{BB962C8B-B14F-4D97-AF65-F5344CB8AC3E}">
        <p14:creationId xmlns:p14="http://schemas.microsoft.com/office/powerpoint/2010/main" val="204294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fear even</a:t>
            </a:r>
            <a:r>
              <a:rPr lang="en-US" baseline="0" dirty="0" smtClean="0"/>
              <a:t> founded?</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37</a:t>
            </a:fld>
            <a:endParaRPr lang="en-US"/>
          </a:p>
        </p:txBody>
      </p:sp>
    </p:spTree>
    <p:extLst>
      <p:ext uri="{BB962C8B-B14F-4D97-AF65-F5344CB8AC3E}">
        <p14:creationId xmlns:p14="http://schemas.microsoft.com/office/powerpoint/2010/main" val="3211068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get this journal.</a:t>
            </a:r>
          </a:p>
          <a:p>
            <a:endParaRPr lang="en-US" dirty="0" smtClean="0"/>
          </a:p>
          <a:p>
            <a:r>
              <a:rPr lang="en-US" dirty="0" smtClean="0"/>
              <a:t>Can we fix those things</a:t>
            </a:r>
            <a:r>
              <a:rPr lang="en-US" baseline="0" dirty="0" smtClean="0"/>
              <a:t> in up to date?</a:t>
            </a:r>
          </a:p>
          <a:p>
            <a:r>
              <a:rPr lang="en-US" baseline="0" dirty="0" smtClean="0"/>
              <a:t>Most arrhythmia is ST or NSVT which are benign. </a:t>
            </a:r>
          </a:p>
          <a:p>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38</a:t>
            </a:fld>
            <a:endParaRPr lang="en-US"/>
          </a:p>
        </p:txBody>
      </p:sp>
    </p:spTree>
    <p:extLst>
      <p:ext uri="{BB962C8B-B14F-4D97-AF65-F5344CB8AC3E}">
        <p14:creationId xmlns:p14="http://schemas.microsoft.com/office/powerpoint/2010/main" val="995484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Retrospetive</a:t>
            </a:r>
            <a:endParaRPr lang="en-US" dirty="0" smtClean="0"/>
          </a:p>
          <a:p>
            <a:endParaRPr lang="en-US" dirty="0" smtClean="0"/>
          </a:p>
          <a:p>
            <a:r>
              <a:rPr lang="en-US" dirty="0" smtClean="0"/>
              <a:t>7660 CV if AF &lt; 48 hours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39</a:t>
            </a:fld>
            <a:endParaRPr lang="en-US"/>
          </a:p>
        </p:txBody>
      </p:sp>
    </p:spTree>
    <p:extLst>
      <p:ext uri="{BB962C8B-B14F-4D97-AF65-F5344CB8AC3E}">
        <p14:creationId xmlns:p14="http://schemas.microsoft.com/office/powerpoint/2010/main" val="385430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Bradycardic</a:t>
            </a:r>
            <a:r>
              <a:rPr lang="en-US" dirty="0" smtClean="0"/>
              <a:t> complications were rare (0.2%) in younger (,65 years) male patients, but the incidence increased significantly to 3.1% in older female patients (Figure 1)</a:t>
            </a:r>
          </a:p>
          <a:p>
            <a:endParaRPr lang="en-US" dirty="0" smtClean="0"/>
          </a:p>
          <a:p>
            <a:r>
              <a:rPr lang="en-US" dirty="0" err="1" smtClean="0"/>
              <a:t>Bradycardic</a:t>
            </a:r>
            <a:r>
              <a:rPr lang="en-US" dirty="0" smtClean="0"/>
              <a:t> complications were more common after unsuccessful cardioversion (2.0 vs. 0.8%, P ¼ 0.03), but the </a:t>
            </a:r>
            <a:r>
              <a:rPr lang="en-US" dirty="0" err="1" smtClean="0"/>
              <a:t>pericardioversion</a:t>
            </a:r>
            <a:r>
              <a:rPr lang="en-US" dirty="0" smtClean="0"/>
              <a:t> use of </a:t>
            </a:r>
            <a:r>
              <a:rPr lang="en-US" dirty="0" err="1" smtClean="0"/>
              <a:t>antiarrythmics</a:t>
            </a:r>
            <a:r>
              <a:rPr lang="en-US" baseline="0" dirty="0" smtClean="0"/>
              <a:t> no change.</a:t>
            </a:r>
          </a:p>
          <a:p>
            <a:endParaRPr lang="en-US" baseline="0" dirty="0" smtClean="0"/>
          </a:p>
          <a:p>
            <a:r>
              <a:rPr lang="en-US" baseline="0" dirty="0" smtClean="0"/>
              <a:t>Significant predictor of bradycardia – Old &gt; 65, Female, Unsuccessful cardioversion.</a:t>
            </a:r>
          </a:p>
          <a:p>
            <a:endParaRPr lang="en-US" baseline="0" dirty="0" smtClean="0"/>
          </a:p>
          <a:p>
            <a:r>
              <a:rPr lang="en-US" baseline="0" dirty="0" smtClean="0"/>
              <a:t>SLOW Ventricular rate, digoxin, BB did not increase.</a:t>
            </a:r>
          </a:p>
          <a:p>
            <a:endParaRPr lang="en-US" baseline="0" dirty="0" smtClean="0"/>
          </a:p>
          <a:p>
            <a:r>
              <a:rPr lang="en-US" dirty="0" smtClean="0"/>
              <a:t>There were 51 (0.7%) cases of asystole (.5 s) followed by bradycardia in 9 patients. In seven cases, the asystole resulted in short resuscitation and two patients were treated with extrinsic pacing. Significant bradycardia alone (,40 </a:t>
            </a:r>
            <a:r>
              <a:rPr lang="en-US" dirty="0" err="1" smtClean="0"/>
              <a:t>b.p.m</a:t>
            </a:r>
            <a:r>
              <a:rPr lang="en-US" dirty="0" smtClean="0"/>
              <a:t>.) was registered in 12 patients immediately after cardioversion. There were no cases of ventricular fibrillation or VT.</a:t>
            </a:r>
            <a:r>
              <a:rPr lang="en-US" baseline="0" dirty="0" smtClean="0"/>
              <a:t> 1 died of dissection (incidental)</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40</a:t>
            </a:fld>
            <a:endParaRPr lang="en-US"/>
          </a:p>
        </p:txBody>
      </p:sp>
    </p:spTree>
    <p:extLst>
      <p:ext uri="{BB962C8B-B14F-4D97-AF65-F5344CB8AC3E}">
        <p14:creationId xmlns:p14="http://schemas.microsoft.com/office/powerpoint/2010/main" val="8263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a:t>
            </a:r>
            <a:r>
              <a:rPr lang="en-US" baseline="0" dirty="0" smtClean="0"/>
              <a:t> elective cardioversion. Had a shitload of </a:t>
            </a:r>
            <a:r>
              <a:rPr lang="en-US" baseline="0" dirty="0" err="1" smtClean="0"/>
              <a:t>alfentanil</a:t>
            </a:r>
            <a:r>
              <a:rPr lang="en-US" baseline="0" dirty="0" smtClean="0"/>
              <a:t> and midazolam. Had percussion pacing. Survived no damage. She was also ON DIGOXIN SERTRALINE SOTALOL AND THIOPANETAL.</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41</a:t>
            </a:fld>
            <a:endParaRPr lang="en-US"/>
          </a:p>
        </p:txBody>
      </p:sp>
    </p:spTree>
    <p:extLst>
      <p:ext uri="{BB962C8B-B14F-4D97-AF65-F5344CB8AC3E}">
        <p14:creationId xmlns:p14="http://schemas.microsoft.com/office/powerpoint/2010/main" val="57322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Examples for the positivity of the first three steps of the new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algorithm. The figure demonstrates three different wide</a:t>
            </a:r>
          </a:p>
          <a:p>
            <a:r>
              <a:rPr lang="en-US" sz="1200" b="0" i="0" u="none" strike="noStrike" kern="1200" baseline="0" dirty="0" smtClean="0">
                <a:solidFill>
                  <a:schemeClr val="tx1"/>
                </a:solidFill>
                <a:latin typeface="+mn-lt"/>
                <a:ea typeface="+mn-ea"/>
                <a:cs typeface="+mn-cs"/>
              </a:rPr>
              <a:t>QRS tachycardia WCT ECGs where one of the first three steps of the new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algorithm was positive (i.e., suggested a diagnosis of</a:t>
            </a:r>
          </a:p>
          <a:p>
            <a:r>
              <a:rPr lang="en-US" sz="1200" b="0" i="0" u="none" strike="noStrike" kern="1200" baseline="0" dirty="0" smtClean="0">
                <a:solidFill>
                  <a:schemeClr val="tx1"/>
                </a:solidFill>
                <a:latin typeface="+mn-lt"/>
                <a:ea typeface="+mn-ea"/>
                <a:cs typeface="+mn-cs"/>
              </a:rPr>
              <a:t>VT). Only the simultaneously recorded leads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aVL</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aVF</a:t>
            </a:r>
            <a:r>
              <a:rPr lang="en-US" sz="1200" b="0" i="0" u="none" strike="noStrike" kern="1200" baseline="0" dirty="0" smtClean="0">
                <a:solidFill>
                  <a:schemeClr val="tx1"/>
                </a:solidFill>
                <a:latin typeface="+mn-lt"/>
                <a:ea typeface="+mn-ea"/>
                <a:cs typeface="+mn-cs"/>
              </a:rPr>
              <a:t> are shown from each 12-lead ECG. In the left panel an initial R-wave is</a:t>
            </a:r>
          </a:p>
          <a:p>
            <a:r>
              <a:rPr lang="en-US" sz="1200" b="0" i="0" u="none" strike="noStrike" kern="1200" baseline="0" dirty="0" smtClean="0">
                <a:solidFill>
                  <a:schemeClr val="tx1"/>
                </a:solidFill>
                <a:latin typeface="+mn-lt"/>
                <a:ea typeface="+mn-ea"/>
                <a:cs typeface="+mn-cs"/>
              </a:rPr>
              <a:t>present in lead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thus the first step suggests VT. The crossing point of the vertical line with the contour of the last QRS denotes the</a:t>
            </a:r>
          </a:p>
          <a:p>
            <a:r>
              <a:rPr lang="en-US" sz="1200" b="0" i="0" u="none" strike="noStrike" kern="1200" baseline="0" dirty="0" smtClean="0">
                <a:solidFill>
                  <a:schemeClr val="tx1"/>
                </a:solidFill>
                <a:latin typeface="+mn-lt"/>
                <a:ea typeface="+mn-ea"/>
                <a:cs typeface="+mn-cs"/>
              </a:rPr>
              <a:t>onset of the QRS. In the middle panel an </a:t>
            </a:r>
            <a:r>
              <a:rPr lang="en-US" sz="1200" b="0" i="0" u="none" strike="noStrike" kern="1200" baseline="0" dirty="0" err="1" smtClean="0">
                <a:solidFill>
                  <a:schemeClr val="tx1"/>
                </a:solidFill>
                <a:latin typeface="+mn-lt"/>
                <a:ea typeface="+mn-ea"/>
                <a:cs typeface="+mn-cs"/>
              </a:rPr>
              <a:t>rS</a:t>
            </a:r>
            <a:r>
              <a:rPr lang="en-US" sz="1200" b="0" i="0" u="none" strike="noStrike" kern="1200" baseline="0" dirty="0" smtClean="0">
                <a:solidFill>
                  <a:schemeClr val="tx1"/>
                </a:solidFill>
                <a:latin typeface="+mn-lt"/>
                <a:ea typeface="+mn-ea"/>
                <a:cs typeface="+mn-cs"/>
              </a:rPr>
              <a:t> complex is seen in lead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with an R-wave width of 70 milliseconds; therefore, the second</a:t>
            </a:r>
          </a:p>
          <a:p>
            <a:r>
              <a:rPr lang="en-US" sz="1200" b="0" i="0" u="none" strike="noStrike" kern="1200" baseline="0" dirty="0" smtClean="0">
                <a:solidFill>
                  <a:schemeClr val="tx1"/>
                </a:solidFill>
                <a:latin typeface="+mn-lt"/>
                <a:ea typeface="+mn-ea"/>
                <a:cs typeface="+mn-cs"/>
              </a:rPr>
              <a:t>step of the algorithm suggests VT. The right panel displays a notch on the </a:t>
            </a:r>
            <a:r>
              <a:rPr lang="en-US" sz="1200" b="0" i="0" u="none" strike="noStrike" kern="1200" baseline="0" dirty="0" err="1" smtClean="0">
                <a:solidFill>
                  <a:schemeClr val="tx1"/>
                </a:solidFill>
                <a:latin typeface="+mn-lt"/>
                <a:ea typeface="+mn-ea"/>
                <a:cs typeface="+mn-cs"/>
              </a:rPr>
              <a:t>downstroke</a:t>
            </a:r>
            <a:r>
              <a:rPr lang="en-US" sz="1200" b="0" i="0" u="none" strike="noStrike" kern="1200" baseline="0" dirty="0" smtClean="0">
                <a:solidFill>
                  <a:schemeClr val="tx1"/>
                </a:solidFill>
                <a:latin typeface="+mn-lt"/>
                <a:ea typeface="+mn-ea"/>
                <a:cs typeface="+mn-cs"/>
              </a:rPr>
              <a:t> of a negative onset and predominantly negative</a:t>
            </a:r>
          </a:p>
          <a:p>
            <a:r>
              <a:rPr lang="en-US" sz="1200" b="0" i="0" u="none" strike="noStrike" kern="1200" baseline="0" dirty="0" smtClean="0">
                <a:solidFill>
                  <a:schemeClr val="tx1"/>
                </a:solidFill>
                <a:latin typeface="+mn-lt"/>
                <a:ea typeface="+mn-ea"/>
                <a:cs typeface="+mn-cs"/>
              </a:rPr>
              <a:t>QRS; thus VT is diagnosed in the third step. The crossing points of the two vertical lines with the contour of the sixth QRS complex</a:t>
            </a:r>
          </a:p>
          <a:p>
            <a:r>
              <a:rPr lang="en-US" sz="1200" b="0" i="0" u="none" strike="noStrike" kern="1200" baseline="0" dirty="0" smtClean="0">
                <a:solidFill>
                  <a:schemeClr val="tx1"/>
                </a:solidFill>
                <a:latin typeface="+mn-lt"/>
                <a:ea typeface="+mn-ea"/>
                <a:cs typeface="+mn-cs"/>
              </a:rPr>
              <a:t>mark the onset and end of the QRS. Reproduced, with permission, from </a:t>
            </a:r>
            <a:r>
              <a:rPr lang="en-US" sz="1200" b="0" i="0" u="none" strike="noStrike" kern="1200" baseline="0" dirty="0" err="1" smtClean="0">
                <a:solidFill>
                  <a:schemeClr val="tx1"/>
                </a:solidFill>
                <a:latin typeface="+mn-lt"/>
                <a:ea typeface="+mn-ea"/>
                <a:cs typeface="+mn-cs"/>
              </a:rPr>
              <a:t>Vereckei</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Duray</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Szenasi</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Altemose</a:t>
            </a:r>
            <a:r>
              <a:rPr lang="en-US" sz="1200" b="0" i="0" u="none" strike="noStrike" kern="1200" baseline="0" dirty="0" smtClean="0">
                <a:solidFill>
                  <a:schemeClr val="tx1"/>
                </a:solidFill>
                <a:latin typeface="+mn-lt"/>
                <a:ea typeface="+mn-ea"/>
                <a:cs typeface="+mn-cs"/>
              </a:rPr>
              <a:t> GT, Miller JM. A</a:t>
            </a:r>
          </a:p>
          <a:p>
            <a:r>
              <a:rPr lang="en-US" sz="1200" b="0" i="0" u="none" strike="noStrike" kern="1200" baseline="0" dirty="0" smtClean="0">
                <a:solidFill>
                  <a:schemeClr val="tx1"/>
                </a:solidFill>
                <a:latin typeface="+mn-lt"/>
                <a:ea typeface="+mn-ea"/>
                <a:cs typeface="+mn-cs"/>
              </a:rPr>
              <a:t>new algorithm using only lead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for the differential diagnosis of wide QRS complex tachycardia. Heart Rhythm 2008;5:89–98.15</a:t>
            </a:r>
          </a:p>
          <a:p>
            <a:r>
              <a:rPr lang="en-US" sz="1200" b="0" i="0" u="none" strike="noStrike" kern="1200" baseline="0" dirty="0" smtClean="0">
                <a:solidFill>
                  <a:schemeClr val="tx1"/>
                </a:solidFill>
                <a:latin typeface="+mn-lt"/>
                <a:ea typeface="+mn-ea"/>
                <a:cs typeface="+mn-cs"/>
              </a:rPr>
              <a:t>ECG = electrocardiogram; SVT = supraventricular tachycardia; VT = ventricular tachycardia; WCT = wide QRS complex tachycardia.</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10</a:t>
            </a:fld>
            <a:endParaRPr lang="en-US"/>
          </a:p>
        </p:txBody>
      </p:sp>
    </p:spTree>
    <p:extLst>
      <p:ext uri="{BB962C8B-B14F-4D97-AF65-F5344CB8AC3E}">
        <p14:creationId xmlns:p14="http://schemas.microsoft.com/office/powerpoint/2010/main" val="315139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vi/</a:t>
            </a:r>
            <a:r>
              <a:rPr lang="en-US" sz="1200" b="0" i="0" u="none" strike="noStrike" kern="1200" baseline="0" dirty="0" err="1" smtClean="0">
                <a:solidFill>
                  <a:schemeClr val="tx1"/>
                </a:solidFill>
                <a:latin typeface="+mn-lt"/>
                <a:ea typeface="+mn-ea"/>
                <a:cs typeface="+mn-cs"/>
              </a:rPr>
              <a:t>vt</a:t>
            </a:r>
            <a:r>
              <a:rPr lang="en-US" sz="1200" b="0" i="0" u="none" strike="noStrike" kern="1200" baseline="0" dirty="0" smtClean="0">
                <a:solidFill>
                  <a:schemeClr val="tx1"/>
                </a:solidFill>
                <a:latin typeface="+mn-lt"/>
                <a:ea typeface="+mn-ea"/>
                <a:cs typeface="+mn-cs"/>
              </a:rPr>
              <a:t> criterion in the fourth step of the new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algorithm. In both panels the crossing points of the vertical</a:t>
            </a:r>
          </a:p>
          <a:p>
            <a:r>
              <a:rPr lang="en-US" sz="1200" b="0" i="0" u="none" strike="noStrike" kern="1200" baseline="0" dirty="0" smtClean="0">
                <a:solidFill>
                  <a:schemeClr val="tx1"/>
                </a:solidFill>
                <a:latin typeface="+mn-lt"/>
                <a:ea typeface="+mn-ea"/>
                <a:cs typeface="+mn-cs"/>
              </a:rPr>
              <a:t>lines with the QRS contour in lead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show the onset and end of the QRS complex in lead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The crossing points and initial</a:t>
            </a:r>
          </a:p>
          <a:p>
            <a:r>
              <a:rPr lang="en-US" sz="1200" b="0" i="0" u="none" strike="noStrike" kern="1200" baseline="0" dirty="0" smtClean="0">
                <a:solidFill>
                  <a:schemeClr val="tx1"/>
                </a:solidFill>
                <a:latin typeface="+mn-lt"/>
                <a:ea typeface="+mn-ea"/>
                <a:cs typeface="+mn-cs"/>
              </a:rPr>
              <a:t>and terminal 40 milliseconds of the chosen QRS complex are marked by small crosses. In the left panel, during the initial 40 milliseconds</a:t>
            </a:r>
          </a:p>
          <a:p>
            <a:r>
              <a:rPr lang="en-US" sz="1200" b="0" i="0" u="none" strike="noStrike" kern="1200" baseline="0" dirty="0" smtClean="0">
                <a:solidFill>
                  <a:schemeClr val="tx1"/>
                </a:solidFill>
                <a:latin typeface="+mn-lt"/>
                <a:ea typeface="+mn-ea"/>
                <a:cs typeface="+mn-cs"/>
              </a:rPr>
              <a:t>of the QRS the impulse traveled vertically 0.15 mV; therefore, the vi = 0.15 and during the terminal 40 milliseconds of the</a:t>
            </a:r>
          </a:p>
          <a:p>
            <a:r>
              <a:rPr lang="en-US" sz="1200" b="0" i="0" u="none" strike="noStrike" kern="1200" baseline="0" dirty="0" smtClean="0">
                <a:solidFill>
                  <a:schemeClr val="tx1"/>
                </a:solidFill>
                <a:latin typeface="+mn-lt"/>
                <a:ea typeface="+mn-ea"/>
                <a:cs typeface="+mn-cs"/>
              </a:rPr>
              <a:t>QRS the impulse traveled vertically 0.6 mV; therefore, the </a:t>
            </a:r>
            <a:r>
              <a:rPr lang="en-US" sz="1200" b="0" i="0" u="none" strike="noStrike" kern="1200" baseline="0" dirty="0" err="1" smtClean="0">
                <a:solidFill>
                  <a:schemeClr val="tx1"/>
                </a:solidFill>
                <a:latin typeface="+mn-lt"/>
                <a:ea typeface="+mn-ea"/>
                <a:cs typeface="+mn-cs"/>
              </a:rPr>
              <a:t>vt</a:t>
            </a:r>
            <a:r>
              <a:rPr lang="en-US" sz="1200" b="0" i="0" u="none" strike="noStrike" kern="1200" baseline="0" dirty="0" smtClean="0">
                <a:solidFill>
                  <a:schemeClr val="tx1"/>
                </a:solidFill>
                <a:latin typeface="+mn-lt"/>
                <a:ea typeface="+mn-ea"/>
                <a:cs typeface="+mn-cs"/>
              </a:rPr>
              <a:t> = 0.6, and thus the vi/</a:t>
            </a:r>
            <a:r>
              <a:rPr lang="en-US" sz="1200" b="0" i="0" u="none" strike="noStrike" kern="1200" baseline="0" dirty="0" err="1" smtClean="0">
                <a:solidFill>
                  <a:schemeClr val="tx1"/>
                </a:solidFill>
                <a:latin typeface="+mn-lt"/>
                <a:ea typeface="+mn-ea"/>
                <a:cs typeface="+mn-cs"/>
              </a:rPr>
              <a:t>vt</a:t>
            </a:r>
            <a:r>
              <a:rPr lang="en-US" sz="1200" b="0" i="0" u="none" strike="noStrike" kern="1200" baseline="0" dirty="0" smtClean="0">
                <a:solidFill>
                  <a:schemeClr val="tx1"/>
                </a:solidFill>
                <a:latin typeface="+mn-lt"/>
                <a:ea typeface="+mn-ea"/>
                <a:cs typeface="+mn-cs"/>
              </a:rPr>
              <a:t> &lt; 1 yields a diagnosis of VT. In the right panel</a:t>
            </a:r>
          </a:p>
          <a:p>
            <a:r>
              <a:rPr lang="en-US" sz="1200" b="0" i="0" u="none" strike="noStrike" kern="1200" baseline="0" dirty="0" smtClean="0">
                <a:solidFill>
                  <a:schemeClr val="tx1"/>
                </a:solidFill>
                <a:latin typeface="+mn-lt"/>
                <a:ea typeface="+mn-ea"/>
                <a:cs typeface="+mn-cs"/>
              </a:rPr>
              <a:t>the vi = 0.4 and </a:t>
            </a:r>
            <a:r>
              <a:rPr lang="en-US" sz="1200" b="0" i="0" u="none" strike="noStrike" kern="1200" baseline="0" dirty="0" err="1" smtClean="0">
                <a:solidFill>
                  <a:schemeClr val="tx1"/>
                </a:solidFill>
                <a:latin typeface="+mn-lt"/>
                <a:ea typeface="+mn-ea"/>
                <a:cs typeface="+mn-cs"/>
              </a:rPr>
              <a:t>vt</a:t>
            </a:r>
            <a:r>
              <a:rPr lang="en-US" sz="1200" b="0" i="0" u="none" strike="noStrike" kern="1200" baseline="0" dirty="0" smtClean="0">
                <a:solidFill>
                  <a:schemeClr val="tx1"/>
                </a:solidFill>
                <a:latin typeface="+mn-lt"/>
                <a:ea typeface="+mn-ea"/>
                <a:cs typeface="+mn-cs"/>
              </a:rPr>
              <a:t> = 0.2 determined the same way as in the left panel, and thus vi/</a:t>
            </a:r>
            <a:r>
              <a:rPr lang="en-US" sz="1200" b="0" i="0" u="none" strike="noStrike" kern="1200" baseline="0" dirty="0" err="1" smtClean="0">
                <a:solidFill>
                  <a:schemeClr val="tx1"/>
                </a:solidFill>
                <a:latin typeface="+mn-lt"/>
                <a:ea typeface="+mn-ea"/>
                <a:cs typeface="+mn-cs"/>
              </a:rPr>
              <a:t>vt</a:t>
            </a:r>
            <a:r>
              <a:rPr lang="en-US" sz="1200" b="0" i="0" u="none" strike="noStrike" kern="1200" baseline="0" dirty="0" smtClean="0">
                <a:solidFill>
                  <a:schemeClr val="tx1"/>
                </a:solidFill>
                <a:latin typeface="+mn-lt"/>
                <a:ea typeface="+mn-ea"/>
                <a:cs typeface="+mn-cs"/>
              </a:rPr>
              <a:t> &gt; 1 suggests a diagnosis of SVT. Reproduced,</a:t>
            </a:r>
          </a:p>
          <a:p>
            <a:r>
              <a:rPr lang="en-US" sz="1200" b="0" i="0" u="none" strike="noStrike" kern="1200" baseline="0" dirty="0" smtClean="0">
                <a:solidFill>
                  <a:schemeClr val="tx1"/>
                </a:solidFill>
                <a:latin typeface="+mn-lt"/>
                <a:ea typeface="+mn-ea"/>
                <a:cs typeface="+mn-cs"/>
              </a:rPr>
              <a:t>with permission, from </a:t>
            </a:r>
            <a:r>
              <a:rPr lang="en-US" sz="1200" b="0" i="0" u="none" strike="noStrike" kern="1200" baseline="0" dirty="0" err="1" smtClean="0">
                <a:solidFill>
                  <a:schemeClr val="tx1"/>
                </a:solidFill>
                <a:latin typeface="+mn-lt"/>
                <a:ea typeface="+mn-ea"/>
                <a:cs typeface="+mn-cs"/>
              </a:rPr>
              <a:t>Vereckei</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Duray</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Szenasi</a:t>
            </a:r>
            <a:r>
              <a:rPr lang="en-US" sz="1200" b="0" i="0" u="none" strike="noStrike" kern="1200" baseline="0" dirty="0" smtClean="0">
                <a:solidFill>
                  <a:schemeClr val="tx1"/>
                </a:solidFill>
                <a:latin typeface="+mn-lt"/>
                <a:ea typeface="+mn-ea"/>
                <a:cs typeface="+mn-cs"/>
              </a:rPr>
              <a:t> G, </a:t>
            </a:r>
            <a:r>
              <a:rPr lang="en-US" sz="1200" b="0" i="0" u="none" strike="noStrike" kern="1200" baseline="0" dirty="0" err="1" smtClean="0">
                <a:solidFill>
                  <a:schemeClr val="tx1"/>
                </a:solidFill>
                <a:latin typeface="+mn-lt"/>
                <a:ea typeface="+mn-ea"/>
                <a:cs typeface="+mn-cs"/>
              </a:rPr>
              <a:t>Altemose</a:t>
            </a:r>
            <a:r>
              <a:rPr lang="en-US" sz="1200" b="0" i="0" u="none" strike="noStrike" kern="1200" baseline="0" dirty="0" smtClean="0">
                <a:solidFill>
                  <a:schemeClr val="tx1"/>
                </a:solidFill>
                <a:latin typeface="+mn-lt"/>
                <a:ea typeface="+mn-ea"/>
                <a:cs typeface="+mn-cs"/>
              </a:rPr>
              <a:t> GT, Miller JM. A new algorithm using only lead </a:t>
            </a:r>
            <a:r>
              <a:rPr lang="en-US" sz="1200" b="0" i="0" u="none" strike="noStrike" kern="1200" baseline="0" dirty="0" err="1" smtClean="0">
                <a:solidFill>
                  <a:schemeClr val="tx1"/>
                </a:solidFill>
                <a:latin typeface="+mn-lt"/>
                <a:ea typeface="+mn-ea"/>
                <a:cs typeface="+mn-cs"/>
              </a:rPr>
              <a:t>aVR</a:t>
            </a:r>
            <a:r>
              <a:rPr lang="en-US" sz="1200" b="0" i="0" u="none" strike="noStrike" kern="1200" baseline="0" dirty="0" smtClean="0">
                <a:solidFill>
                  <a:schemeClr val="tx1"/>
                </a:solidFill>
                <a:latin typeface="+mn-lt"/>
                <a:ea typeface="+mn-ea"/>
                <a:cs typeface="+mn-cs"/>
              </a:rPr>
              <a:t> for the differential</a:t>
            </a:r>
          </a:p>
          <a:p>
            <a:r>
              <a:rPr lang="en-US" sz="1200" b="0" i="0" u="none" strike="noStrike" kern="1200" baseline="0" dirty="0" smtClean="0">
                <a:solidFill>
                  <a:schemeClr val="tx1"/>
                </a:solidFill>
                <a:latin typeface="+mn-lt"/>
                <a:ea typeface="+mn-ea"/>
                <a:cs typeface="+mn-cs"/>
              </a:rPr>
              <a:t>diagnosis of wide QRS complex tachycardia. Heart Rhythm 2008;5:89–98.15 VT = ventricular tachycardia; SVT = supraventricular</a:t>
            </a:r>
          </a:p>
          <a:p>
            <a:r>
              <a:rPr lang="en-US" sz="1200" b="0" i="0" u="none" strike="noStrike" kern="1200" baseline="0" dirty="0" smtClean="0">
                <a:solidFill>
                  <a:schemeClr val="tx1"/>
                </a:solidFill>
                <a:latin typeface="+mn-lt"/>
                <a:ea typeface="+mn-ea"/>
                <a:cs typeface="+mn-cs"/>
              </a:rPr>
              <a:t>tachycardia; WCT = wide QRS complex tachycardia.</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11</a:t>
            </a:fld>
            <a:endParaRPr lang="en-US"/>
          </a:p>
        </p:txBody>
      </p:sp>
    </p:spTree>
    <p:extLst>
      <p:ext uri="{BB962C8B-B14F-4D97-AF65-F5344CB8AC3E}">
        <p14:creationId xmlns:p14="http://schemas.microsoft.com/office/powerpoint/2010/main" val="247159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the lead II RWPT criterion. (A) Twelve-lead WCT tracing recorded from a patient with SVT and a right bundle</a:t>
            </a:r>
          </a:p>
          <a:p>
            <a:r>
              <a:rPr lang="en-US" sz="1200" b="0" i="0" u="none" strike="noStrike" kern="1200" baseline="0" dirty="0" smtClean="0">
                <a:solidFill>
                  <a:schemeClr val="tx1"/>
                </a:solidFill>
                <a:latin typeface="+mn-lt"/>
                <a:ea typeface="+mn-ea"/>
                <a:cs typeface="+mn-cs"/>
              </a:rPr>
              <a:t>branch block pattern. (B) Magnified view of lead II from A. The RWPT, which is the interval between the two vertical arrows, was</a:t>
            </a:r>
          </a:p>
          <a:p>
            <a:r>
              <a:rPr lang="en-US" sz="1200" b="0" i="0" u="none" strike="noStrike" kern="1200" baseline="0" dirty="0" smtClean="0">
                <a:solidFill>
                  <a:schemeClr val="tx1"/>
                </a:solidFill>
                <a:latin typeface="+mn-lt"/>
                <a:ea typeface="+mn-ea"/>
                <a:cs typeface="+mn-cs"/>
              </a:rPr>
              <a:t>&lt;50 milliseconds; thus SVT diagnosis was made with the lead II RWPT criterion. RWPT = R-wave peak time; SVT = supraventricular</a:t>
            </a:r>
          </a:p>
          <a:p>
            <a:r>
              <a:rPr lang="en-US" sz="1200" b="0" i="0" u="none" strike="noStrike" kern="1200" baseline="0" dirty="0" smtClean="0">
                <a:solidFill>
                  <a:schemeClr val="tx1"/>
                </a:solidFill>
                <a:latin typeface="+mn-lt"/>
                <a:ea typeface="+mn-ea"/>
                <a:cs typeface="+mn-cs"/>
              </a:rPr>
              <a:t>tachycardia; WCT = wide QRS complex tachycardia.</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12</a:t>
            </a:fld>
            <a:endParaRPr lang="en-US"/>
          </a:p>
        </p:txBody>
      </p:sp>
    </p:spTree>
    <p:extLst>
      <p:ext uri="{BB962C8B-B14F-4D97-AF65-F5344CB8AC3E}">
        <p14:creationId xmlns:p14="http://schemas.microsoft.com/office/powerpoint/2010/main" val="337366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use of the lead II RWPT criterion. (A) Twelve-lead WCT tracing recorded from a patient with VT and left bundle</a:t>
            </a:r>
          </a:p>
          <a:p>
            <a:r>
              <a:rPr lang="en-US" sz="1200" b="0" i="0" u="none" strike="noStrike" kern="1200" baseline="0" dirty="0" smtClean="0">
                <a:solidFill>
                  <a:schemeClr val="tx1"/>
                </a:solidFill>
                <a:latin typeface="+mn-lt"/>
                <a:ea typeface="+mn-ea"/>
                <a:cs typeface="+mn-cs"/>
              </a:rPr>
              <a:t>branch block pattern. (B) Magnified view of lead II from A. The RWPT, which is the interval between the two vertical arrows, was</a:t>
            </a:r>
          </a:p>
          <a:p>
            <a:r>
              <a:rPr lang="en-US" sz="1200" b="0" i="0" u="none" strike="noStrike" kern="1200" baseline="0" dirty="0" smtClean="0">
                <a:solidFill>
                  <a:schemeClr val="tx1"/>
                </a:solidFill>
                <a:latin typeface="+mn-lt"/>
                <a:ea typeface="+mn-ea"/>
                <a:cs typeface="+mn-cs"/>
              </a:rPr>
              <a:t>≥50 milliseconds; thus VT diagnosis was made with the lead II RWPT criterion. RWPT = R-wave peak time; VT = ventricular tachycardia;</a:t>
            </a:r>
          </a:p>
          <a:p>
            <a:r>
              <a:rPr lang="en-US" sz="1200" b="0" i="0" u="none" strike="noStrike" kern="1200" baseline="0" dirty="0" smtClean="0">
                <a:solidFill>
                  <a:schemeClr val="tx1"/>
                </a:solidFill>
                <a:latin typeface="+mn-lt"/>
                <a:ea typeface="+mn-ea"/>
                <a:cs typeface="+mn-cs"/>
              </a:rPr>
              <a:t>WCT = wide QRS complex tachycardia.</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13</a:t>
            </a:fld>
            <a:endParaRPr lang="en-US"/>
          </a:p>
        </p:txBody>
      </p:sp>
    </p:spTree>
    <p:extLst>
      <p:ext uri="{BB962C8B-B14F-4D97-AF65-F5344CB8AC3E}">
        <p14:creationId xmlns:p14="http://schemas.microsoft.com/office/powerpoint/2010/main" val="403812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 correct. This is terrible!!!!!!!!!</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14</a:t>
            </a:fld>
            <a:endParaRPr lang="en-US"/>
          </a:p>
        </p:txBody>
      </p:sp>
    </p:spTree>
    <p:extLst>
      <p:ext uri="{BB962C8B-B14F-4D97-AF65-F5344CB8AC3E}">
        <p14:creationId xmlns:p14="http://schemas.microsoft.com/office/powerpoint/2010/main" val="362092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sensitivities and NPV are terrible</a:t>
            </a:r>
            <a:r>
              <a:rPr lang="en-US" baseline="0" dirty="0" smtClean="0"/>
              <a:t> because VT is a life threatening diagnosis that kills people if you miss it.</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15</a:t>
            </a:fld>
            <a:endParaRPr lang="en-US"/>
          </a:p>
        </p:txBody>
      </p:sp>
    </p:spTree>
    <p:extLst>
      <p:ext uri="{BB962C8B-B14F-4D97-AF65-F5344CB8AC3E}">
        <p14:creationId xmlns:p14="http://schemas.microsoft.com/office/powerpoint/2010/main" val="260723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RULE OUT VT WITH THESE ALGORITHIMS</a:t>
            </a:r>
            <a:endParaRPr lang="en-US" dirty="0"/>
          </a:p>
        </p:txBody>
      </p:sp>
      <p:sp>
        <p:nvSpPr>
          <p:cNvPr id="4" name="Slide Number Placeholder 3"/>
          <p:cNvSpPr>
            <a:spLocks noGrp="1"/>
          </p:cNvSpPr>
          <p:nvPr>
            <p:ph type="sldNum" sz="quarter" idx="10"/>
          </p:nvPr>
        </p:nvSpPr>
        <p:spPr/>
        <p:txBody>
          <a:bodyPr/>
          <a:lstStyle/>
          <a:p>
            <a:fld id="{29B62F7A-D65A-468A-A502-5F78EA30E68D}" type="slidenum">
              <a:rPr lang="en-US" smtClean="0"/>
              <a:t>16</a:t>
            </a:fld>
            <a:endParaRPr lang="en-US"/>
          </a:p>
        </p:txBody>
      </p:sp>
    </p:spTree>
    <p:extLst>
      <p:ext uri="{BB962C8B-B14F-4D97-AF65-F5344CB8AC3E}">
        <p14:creationId xmlns:p14="http://schemas.microsoft.com/office/powerpoint/2010/main" val="325458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96875" y="352425"/>
            <a:ext cx="28321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smtClean="0"/>
              <a:t>Click to edit Master subtitle style</a:t>
            </a:r>
            <a:endParaRPr lang="en-US" dirty="0"/>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2585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3E23BF7-9F5A-9E42-B502-689AC6A1E537}" type="slidenum">
              <a:rPr lang="en-US"/>
              <a:pPr>
                <a:defRPr/>
              </a:pPr>
              <a:t>‹#›</a:t>
            </a:fld>
            <a:endParaRPr lang="en-US"/>
          </a:p>
        </p:txBody>
      </p:sp>
    </p:spTree>
    <p:extLst>
      <p:ext uri="{BB962C8B-B14F-4D97-AF65-F5344CB8AC3E}">
        <p14:creationId xmlns:p14="http://schemas.microsoft.com/office/powerpoint/2010/main" val="19629878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2FA2D79-D5B9-9E44-BC26-5C4012EF6E34}" type="slidenum">
              <a:rPr lang="en-US"/>
              <a:pPr>
                <a:defRPr/>
              </a:pPr>
              <a:t>‹#›</a:t>
            </a:fld>
            <a:endParaRPr lang="en-US"/>
          </a:p>
        </p:txBody>
      </p:sp>
    </p:spTree>
    <p:extLst>
      <p:ext uri="{BB962C8B-B14F-4D97-AF65-F5344CB8AC3E}">
        <p14:creationId xmlns:p14="http://schemas.microsoft.com/office/powerpoint/2010/main" val="2471527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488343-B159-074D-B355-B61FD1A20D53}" type="slidenum">
              <a:rPr lang="en-US"/>
              <a:pPr>
                <a:defRPr/>
              </a:pPr>
              <a:t>‹#›</a:t>
            </a:fld>
            <a:endParaRPr lang="en-US"/>
          </a:p>
        </p:txBody>
      </p:sp>
    </p:spTree>
    <p:extLst>
      <p:ext uri="{BB962C8B-B14F-4D97-AF65-F5344CB8AC3E}">
        <p14:creationId xmlns:p14="http://schemas.microsoft.com/office/powerpoint/2010/main" val="2686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424AE8-78F8-144E-A4FE-553D35E590AD}" type="slidenum">
              <a:rPr lang="en-US"/>
              <a:pPr>
                <a:defRPr/>
              </a:pPr>
              <a:t>‹#›</a:t>
            </a:fld>
            <a:endParaRPr lang="en-US"/>
          </a:p>
        </p:txBody>
      </p:sp>
    </p:spTree>
    <p:extLst>
      <p:ext uri="{BB962C8B-B14F-4D97-AF65-F5344CB8AC3E}">
        <p14:creationId xmlns:p14="http://schemas.microsoft.com/office/powerpoint/2010/main" val="39967838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0EDA8B8-D04C-214E-83CE-5B60915F9360}" type="slidenum">
              <a:rPr lang="en-US"/>
              <a:pPr>
                <a:defRPr/>
              </a:pPr>
              <a:t>‹#›</a:t>
            </a:fld>
            <a:endParaRPr lang="en-US"/>
          </a:p>
        </p:txBody>
      </p:sp>
    </p:spTree>
    <p:extLst>
      <p:ext uri="{BB962C8B-B14F-4D97-AF65-F5344CB8AC3E}">
        <p14:creationId xmlns:p14="http://schemas.microsoft.com/office/powerpoint/2010/main" val="37136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15261A5-F588-D34E-A84B-E514DA90C9A0}" type="slidenum">
              <a:rPr lang="en-US"/>
              <a:pPr>
                <a:defRPr/>
              </a:pPr>
              <a:t>‹#›</a:t>
            </a:fld>
            <a:endParaRPr lang="en-US"/>
          </a:p>
        </p:txBody>
      </p:sp>
    </p:spTree>
    <p:extLst>
      <p:ext uri="{BB962C8B-B14F-4D97-AF65-F5344CB8AC3E}">
        <p14:creationId xmlns:p14="http://schemas.microsoft.com/office/powerpoint/2010/main" val="136104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7CC725B-9C86-6E43-AAF9-1A329DDB234C}" type="slidenum">
              <a:rPr lang="en-US"/>
              <a:pPr>
                <a:defRPr/>
              </a:pPr>
              <a:t>‹#›</a:t>
            </a:fld>
            <a:endParaRPr lang="en-US"/>
          </a:p>
        </p:txBody>
      </p:sp>
    </p:spTree>
    <p:extLst>
      <p:ext uri="{BB962C8B-B14F-4D97-AF65-F5344CB8AC3E}">
        <p14:creationId xmlns:p14="http://schemas.microsoft.com/office/powerpoint/2010/main" val="11884285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9A03EE-8AFD-D547-9E71-0BD0BE6F934E}" type="slidenum">
              <a:rPr lang="en-US"/>
              <a:pPr>
                <a:defRPr/>
              </a:pPr>
              <a:t>‹#›</a:t>
            </a:fld>
            <a:endParaRPr lang="en-US"/>
          </a:p>
        </p:txBody>
      </p:sp>
    </p:spTree>
    <p:extLst>
      <p:ext uri="{BB962C8B-B14F-4D97-AF65-F5344CB8AC3E}">
        <p14:creationId xmlns:p14="http://schemas.microsoft.com/office/powerpoint/2010/main" val="3355547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F1C61-654F-EF4C-B7CF-635108DFC60F}" type="slidenum">
              <a:rPr lang="en-US"/>
              <a:pPr>
                <a:defRPr/>
              </a:pPr>
              <a:t>‹#›</a:t>
            </a:fld>
            <a:endParaRPr lang="en-US"/>
          </a:p>
        </p:txBody>
      </p:sp>
    </p:spTree>
    <p:extLst>
      <p:ext uri="{BB962C8B-B14F-4D97-AF65-F5344CB8AC3E}">
        <p14:creationId xmlns:p14="http://schemas.microsoft.com/office/powerpoint/2010/main" val="28739789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A5825F-7512-8045-B403-CF218AA2013E}" type="slidenum">
              <a:rPr lang="en-US"/>
              <a:pPr>
                <a:defRPr/>
              </a:pPr>
              <a:t>‹#›</a:t>
            </a:fld>
            <a:endParaRPr lang="en-US"/>
          </a:p>
        </p:txBody>
      </p:sp>
    </p:spTree>
    <p:extLst>
      <p:ext uri="{BB962C8B-B14F-4D97-AF65-F5344CB8AC3E}">
        <p14:creationId xmlns:p14="http://schemas.microsoft.com/office/powerpoint/2010/main" val="22495807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387350" y="142875"/>
            <a:ext cx="1430338"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cs typeface="Geneva" charset="0"/>
              </a:defRPr>
            </a:lvl1pPr>
          </a:lstStyle>
          <a:p>
            <a:pPr>
              <a:defRPr/>
            </a:pPr>
            <a:fld id="{94F06B10-230A-2842-997C-D8605B527737}" type="slidenum">
              <a:rPr lang="en-US"/>
              <a:pPr>
                <a:defRPr/>
              </a:pPr>
              <a:t>‹#›</a:t>
            </a:fld>
            <a:endParaRPr lang="en-US"/>
          </a:p>
        </p:txBody>
      </p:sp>
      <p:sp>
        <p:nvSpPr>
          <p:cNvPr id="2" name="Text Box 9"/>
          <p:cNvSpPr txBox="1">
            <a:spLocks noChangeArrowheads="1"/>
          </p:cNvSpPr>
          <p:nvPr/>
        </p:nvSpPr>
        <p:spPr bwMode="auto">
          <a:xfrm>
            <a:off x="457200" y="6248400"/>
            <a:ext cx="228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1400" dirty="0" smtClean="0">
                <a:solidFill>
                  <a:srgbClr val="5F5F5F"/>
                </a:solidFill>
              </a:rPr>
              <a:t>RWJ EM</a:t>
            </a:r>
            <a:endParaRPr lang="en-US" sz="1400" dirty="0" smtClean="0">
              <a:solidFill>
                <a:srgbClr val="5F5F5F"/>
              </a:solidFill>
            </a:endParaRP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smtClean="0">
              <a:solidFill>
                <a:schemeClr val="bg1"/>
              </a:solidFill>
            </a:endParaRPr>
          </a:p>
        </p:txBody>
      </p:sp>
      <p:sp>
        <p:nvSpPr>
          <p:cNvPr id="1033" name="Rectangle 7"/>
          <p:cNvSpPr>
            <a:spLocks noChangeArrowheads="1"/>
          </p:cNvSpPr>
          <p:nvPr userDrawn="1"/>
        </p:nvSpPr>
        <p:spPr bwMode="auto">
          <a:xfrm>
            <a:off x="8043127" y="125413"/>
            <a:ext cx="68018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en-US" sz="2000" dirty="0" smtClean="0"/>
              <a:t>CAT</a:t>
            </a:r>
            <a:endParaRPr lang="en-US" sz="2000" dirty="0"/>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chemeClr val="tx2"/>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chemeClr val="tx2"/>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hyperlink" Target="http://www.uptodate.com/contents/drug-interaction"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lstStyle/>
          <a:p>
            <a:pPr eaLnBrk="1" hangingPunct="1"/>
            <a:r>
              <a:rPr lang="en-US" dirty="0" smtClean="0">
                <a:latin typeface="Arial" charset="0"/>
              </a:rPr>
              <a:t>CAT</a:t>
            </a:r>
            <a:endParaRPr lang="en-US" dirty="0">
              <a:latin typeface="Arial" charset="0"/>
            </a:endParaRPr>
          </a:p>
        </p:txBody>
      </p:sp>
      <p:sp>
        <p:nvSpPr>
          <p:cNvPr id="13314" name="Rectangle 3"/>
          <p:cNvSpPr>
            <a:spLocks noGrp="1" noChangeArrowheads="1"/>
          </p:cNvSpPr>
          <p:nvPr>
            <p:ph type="subTitle" idx="1"/>
          </p:nvPr>
        </p:nvSpPr>
        <p:spPr/>
        <p:txBody>
          <a:bodyPr/>
          <a:lstStyle/>
          <a:p>
            <a:pPr eaLnBrk="1" hangingPunct="1"/>
            <a:r>
              <a:rPr lang="en-US" dirty="0" smtClean="0">
                <a:latin typeface="Arial" charset="0"/>
              </a:rPr>
              <a:t>Joshua Bucher, M.D.</a:t>
            </a:r>
          </a:p>
          <a:p>
            <a:pPr eaLnBrk="1" hangingPunct="1"/>
            <a:r>
              <a:rPr lang="en-US" dirty="0" smtClean="0">
                <a:latin typeface="Arial" charset="0"/>
              </a:rPr>
              <a:t>PGY 3 – RWJMS</a:t>
            </a:r>
          </a:p>
          <a:p>
            <a:pPr eaLnBrk="1" hangingPunct="1"/>
            <a:r>
              <a:rPr lang="en-US" dirty="0" smtClean="0">
                <a:latin typeface="Arial" charset="0"/>
              </a:rPr>
              <a:t>Co-Chief, Department of EM</a:t>
            </a:r>
            <a:endParaRPr lang="en-US" dirty="0">
              <a:latin typeface="Arial" charset="0"/>
            </a:endParaRPr>
          </a:p>
        </p:txBody>
      </p:sp>
      <p:pic>
        <p:nvPicPr>
          <p:cNvPr id="6146" name="Picture 2" descr="https://fbcdn-sphotos-d-a.akamaihd.net/hphotos-ak-xpf1/v/t1.0-9/10173703_10102021051069364_3834780142612106546_n.jpg?oh=4f73f15b63af7e2e0cd1230189e8dcc1&amp;oe=55549D6F&amp;__gda__=1428229648_738024a974a1ad05fbcb3451055b8921"/>
          <p:cNvPicPr>
            <a:picLocks noChangeAspect="1" noChangeArrowheads="1"/>
          </p:cNvPicPr>
          <p:nvPr/>
        </p:nvPicPr>
        <p:blipFill rotWithShape="1">
          <a:blip r:embed="rId2">
            <a:extLst>
              <a:ext uri="{28A0092B-C50C-407E-A947-70E740481C1C}">
                <a14:useLocalDpi xmlns:a14="http://schemas.microsoft.com/office/drawing/2010/main" val="0"/>
              </a:ext>
            </a:extLst>
          </a:blip>
          <a:srcRect l="50659" t="20923" r="17487" b="51061"/>
          <a:stretch/>
        </p:blipFill>
        <p:spPr bwMode="auto">
          <a:xfrm>
            <a:off x="5150761" y="-1"/>
            <a:ext cx="3993240" cy="351212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SEhUUExQWFhUXFxoUGBgYGBUXGhoXGBcXFxcYFBQYHCggGBolHBQUITEhJSkrLi4uFx8zODMsNygtLisBCgoKDg0OGxAQGywkHyQsLCwsLCwsLCwsLC8sLCwsLCwsLCwsLCwsLCwsLCwsLCwsLCwsLCwsLCwsLCwsLCwsLP/AABEIAMIBAwMBIgACEQEDEQH/xAAbAAACAwEBAQAAAAAAAAAAAAAEBQIDBgABB//EADwQAAEDAwIDBgQFAwMDBQAAAAEAAhEDBCESMQVBUQYiYXGBkROhwfAUMkKx0SNS4RWC8QdykhckM0Ni/8QAGgEAAwEBAQEAAAAAAAAAAAAAAAECAwQFBv/EACcRAAICAgIBBQABBQAAAAAAAAABAhEDIRIxIgQTMkFRoRQjcYGR/9oADAMBAAIRAxEAPwD5zpRFFUh0qbXIZwyWgluVGtRjmq2tcVTcueN1hN/g4RoscF4DyRdhXY5sH2KhcUGjYrG/006B/wDTHu7zQosY9hzK1PZS6aTofH8pvxPgDHHUNj8ln7jumS5GVsrskQqa3Dnudq5Lr+madSGCUdTrP05ACJZFEfPQvFDSVXWaZR1K3LjKk+3IOyx57M+WwWz4e95mDAQvFSWHSF9M7PaaVME02vc4TDtgPEc/8BKu1nZZlRjrmgCC3NSnMwP72Hm3qNx4hXC+Vvo6l6eajzPn1o3mUY5WUbMyArrykGrZNNmDYG1kqbaLeaiwnkoVCqaY2XvsxuEZwerU1hhy1D8Oq8imbSG5G655ZJRfFmLk1o2LW27GZiSsjxbhjHuJak1e+eX5Jhbnspwj47C87KcilCmiXa2fNrm0LXQV7SpgLX9p+DOa46cws5ZWBeSNlrHLyjs6MU7Wyhg7whaOzbDciEpZwupTfkSE8p1O7CMjVCm19Gf41ucpPSaCnvFaWrkgKHD+ZW8H4lJpI0/Z7hoNNBcY4fD/AJJjwm40NAlUcQq6jKxctmSexIaQaUbbN14QtdiednuHktk+iU+i9g4soXJrVpEEhcseTFTPn+qFOjWyq3BQAXqctGrRpbVwIU6lMOSa2uITG3uZwuKUWmSFWHZ4VSYSzjHCX0XQCSPFavg1z8PdL+P1nPdMYRHJugsT8Ga41GjY9VuL+4LacE5KyVtXDXAq3inEy+I6KMkb6Ikgmk9pJJUK9cHwSb8ZpQ9S7Ltlm8PJ2yWmO6FeDhPrFmuMLI2lTmtR2b4mHPFPmflAmfkj21LQkvKjTAAExsMD0RllcaHA7g7g7EHBEc8EhKadbvn790yYJbzHphbcT39JUZjjXBvg13acsdD2H/8AB2B8QZHos1xGnlfTeJ2pr2ztOalIFzfEfqH19PFfLr6k4mVEbUjyfUYuE9dBfZ7Trh3PY/RE8Z4Pqdqp7FKLesR+USQtFwu/OiXb7QVpKTvRhbEP+mVKZktMJhQZMAphbdoabjpeIyQjLPhorO1Nw0HJ5enisslyJUJTlSWxhc9kqT6TTiUzsR+GokMg6RmDOOuFfSoYA5BevtoI8e76HCfFtbPRj6CPHyezIP4rrLtSzVe+FKtqbEc0fVYQ4rP8YpkvEczCzwblxZ5mN1KjdUq7KrJ8Etc3MKPDaelg8kTb0yTMIrYvsodpG4+Si6mx4wtNaUmVBECehUavCGsyBCv3KHzMReTS8lDhLxVdBKc8ZsNUjkkX+nfDyDBWilF9mio0zOCMOZ9E7osZTZiFleE1n83Eo7iN0Q3dZSW6QyFxXlx81yzNW+dJ3XI9uRpxE5KipEKuV3oouaUXw+4DHgnZABynKTRDRvaVZtRoIKpvnAtWRsuJuZicJtTv9QXK4NMKBnUiThSDOR3R1nUGvzV/F7cAagl2KjO3lIhRsqCtbdAggodtQjAVO2qFK3oaNpgBPuyXC3fFbWdtBj1BH1WdtA47r6H2XzTAx3R/wsoeMqHgj5oodU+HU7zefUBMKl1qbLQZG3X0MwfJIu0V04vggSD7oywuBTA077x6ch9F0yaR7BpOAu0ODycGMHl1Hl9CFTd8CouJbAEy4HwQttd65MQN/Ij6b/JWWt1/VIOwx9/Nc0nZooxa2im07K0Wk6XA8/DY/wCPZK+I9lHjLTjf79lpKdQfz64CldXBAAmXOMnyCi92RL0uKX0Yu07FE1jrdDBDjG58Atda0WtAY0aWtwB9/ur31YbEb5PVeMkcltF8ghhjj+IZAAXlEhxA8Qq6tVpbGyGrXHwLevWP/wBdNx/3FsNHuR7q2XJ1FsznaLh+n8oWOqs/qSeSd0O0prYcD6pVxYQdXIrnivM+aS2Mbe5GByTMXjQ3Cz1s3uyEXTeok66GrQYzi5pvla6yu2VqckjbC+e3FIlE2VyaYwVaTa2DiMeMv0uMJDVol5RdW41lQcY2TWjRBNozSEJxJznYCsp1TC5uTuJTj3ZSYPSsBAXI7QvUWFsw5VZCsLCDBXhC77NbK9K8JTdlh/TnmhKlmVKmmMXFp3RdlWIydkxuLKGggKihZk0/vqs/dTHYx4e+TKZVLoZDkr4awsaS7ktK3hlOvQ1A5iQptWSYm8Y0PkbFQbXEppV4IXkBStOA6CS7KTywq2J0e8IvWlxBWt4FWOp2naN1jafCZqGMLW8CBptIP/MKOEeXJMrDH+4mhle2Yd3icqijw8k7eCnUvzPXoETd1ajKPxR3CTDfYkn0AKpLk6PVulYdbWeidWMSJ5+R6qJt9TdQ31CPvyJWDocbq1Xn8O+pXim6rWY8QGta6DBnIy3vDbUPNfQuFGaVNwyHNn26+6qeFxWxRyqXQKzUXO07zA9efojatrodM6iAB9fqmHB+HySSOp+f8oG+4tSo1Xh7pO0ATp81ioN9GrlQI+sQUYahc0AHKrp0GVGa6bg4Hfr7KNCgZImAURfFjewChcS/JkBE9rqYZZ/CI/8Alh8+AII9zHsrrfg+l8xjlCUf9Urx3xKVJv6KYBzzJnbwwtbvo5vVyaxujEMoaXYRlalrYWnoqX25DQTmUdYtkHyXLkbjKzxK8xZw1xbgpkXhqCbRgnzUnScIaUnYLbJvvZwha7iVYyiibKDIPIrTkoo0SI2lNxGya2tkTuqLOsJLUS2q5rvAqJuVWCizw8Ozur6XC+hEpTf3rg8AE5VrPj/ma70P8q4XJWhUxmeGO6hclf8AqVYbr1LyFsE4jwtpZI3hIrK2/qAFaupSJKqoWgmYVPM0mjeiH4fBHKEJAnSR4JyEKLaXrCEpLsCN9w0mmC3KptrEiMck9oVNMA7Imu9oOBuq5Jx7GZXidudJDRumHDLV1OkBOTy8UXUoZn1VjqeQ6ZA3H1RDLSaYFNKGuyvatMSVO5pgmQqaOCSdlEnbJPbSymOqJNMiQArKNUDIXB+ouK0xyt0aYtSRRRadym9Kt8el8J+wyOoPUdR4FZ64fVmGgkepRFlSrlw0sIzvBhdCtO0eja+zm9hvhB72PDNYLSQTq0uyQ0TgGPFanhNVopsYNmDSPLl8gr/9LlumRqjrGY2SCy4i2k91J7HB7Tn+c4jHVXKcpLY4Rino3IuhTpO0QXxpb5wvjHFKlc1KTajappOe11YUmtFXUD/UDXuEgwTAJ07L6XaA1DrbOmcSCmvF+Gshr30m7bn9iN08WXhpoWTHy+zOdlLSobeo6MjTkiJdmdue3zRFtdknS4d7kr6l04gU2w1o/SMD79VXUtzgxt98isMsucrNcceMaZoeEtBIc4YGSsP2k4dqqvcQTqJM+ZW/tmhlEdXb/wAJJd0NUyFDlRE8fuJmEHDHOZEbIng1m0P09Vo6DhTdkS07+CFvKFMP10+WVjPcTyZwcWD8V7Nt3A9ksp8Ma0HqtLcX4LUse4OBMZUym+JnGJlSz+qWxhMWcLAEg7q65ttXeG4UKEjdJSbX+i6KqNkAZOD9UVb0pMHdXmuOiuDhILQqlJvGFAFzwsapjZdSoFpxsmrH6zlU3AzhY4cjiAvfbgnZeozUuXR7sf0KQGNP0UvhhjsjBQ5YQNkVfVg5jdO4hW1asooa5uvKuuKIGQl76ZmdirmVzsVnutASY+W+IVFSo7qpOqQ+BzCjQEkg7oSt0hFNO9ICJ4bxAGR1wha1IAHkocMptMgnKFFtsBnWOmOnVVk4IK9pd5ujmNlzqZjO6ia2FHraWhoJKOs3A/lifDf33VHwJACspW+jAOef8KsakpWVFbJXtqCZBz1n67+3uo2Bc1wMAAbEiT/tGT7k+8A2B2fAK6pkT6D6fuvUS+zqbfQ2HG/hgw53uTPpmf2SfiF38WqyoaZ7u7o5ctskZKop0yU34c07EJ8hxY64NxHVAbAHOPnuFo+IUW1qUOkAdPrCW8K4bTb3gMnJT4UmxCK0Ny2YG8sAydJx4En3G/qi+B0TUOR3Rmev8rQVuFM1T+37hFNY2mzEe37hc/t7N1k0LOIXAAgeURCCADgqeIVdT5gDl7fVX22y55O2dMVSFd7ShIadz3i04WuvKOFj76kJIG/VQluzz/WQ3yB7t0bFW8NuTMEJT+Jh0HcK1l3H5Vz5I+VVo4RtWAIMYKALCSCvHXEtJ5ry1uRCqLtLXQMIawTnmrntNPOCChn1Tupv1FmVcE6aGFWrtWZU6xEJO2ppnqrDckt2WCTTEEkrkG2phctuAj21q6mwdwovMCW+oQjqkd4bL2lWaXNk4nK3U+kyrC2PkSVBzDuNldxCm2m/UD3VIXQZDmiQeSTx1K0/8jYLdOiHIe2rS8nmmzrc3BIY3cSUku6RpvAbuDBQoq7EMGua+ZQtNoa4x5Kyo1pgtOTuqWS04GChppgPrJzAwuI7zUJUqjWS3IKu4e8FwadnIS4o/CqEfpn2Rk8orQMsoV3STGEdEwShKbdUgIu3aRuZjwTxSt0a4vkUPpku5oxtI+33/CtpuBdk/L5BHUKU5juj5lehHo3kU2NnMmMDb79k1p2BBHj/AIRVqwadUbbo41ANxt9Y/hVRJO2tnN5otzoAk7Ktl5Ayk91WJcc4WcpcTSEbDal9Jx7/AMhXG71N0nokzHRtmVeXExHn/wALmc2dMYIprUic7/fNXWhU3YaqrJ8nMrE2D69OW7L592louY+Z+i+k6fFYrtxby2W7jwVUcnqtwMqLY/mIJ8YVLjpT7slxhjXfDqgFrsAnkV5x7hJFUho7py0/RJ4042jzTN0q2d8I+jpIxuhqltpcZEHoVfSp6hIWbi29D4kKLnOdk7IupdkkDkqL0fDA8V7b021Dp2cnDE1LQqLrijOealaVAGwd1U9hYSHHZUNdJUulYhoxoj8q5QbUdHJcp5x/WOhTw5gc0sd6FDfgDOfMJiaOmnAPeQ/4xustmDELt+SKaPLp8sByY3VtCqNO+OiqsiGkgnBUq7GieR+SwVpsmg+txZ1INdSxOCo31Mhraph2rOPHKjSp03NaP7hnwQFxSNN3dcXU+nRWxl9vRFQFwx4K40i1vUfsqDtIwiqF49rdpBWVO7/6FFFpfcvGQVfdXsZImUKym0S5XVaJe0RHUI5NO/oC63uhGqnu3keaOs63xGl0Z6JNVjTBbDkXZP0RnzWyaVWWvF2hgc425wBy+iZW90S0MGD9/wApRUzhv5d0XwuSZ9fP/C64s6XtGut3S3T4fOFOq7l4fZQ9u7EnH8dfqiagG60ZKQDcXWPkVVTqasoau3vEenp4/fJEW0eS5Zu2dEVQXSpQZRIZPOD8kMHKX4j7H3ss6NEz27dj6j6wreGUgc7oCvc9CM8k24KJBOxU1su6QZ8PG8LJdqWu1CQY+S21RuFm+0FPVIODHl/yFdHPkdwZ854rQ0DWBhHcC7RlzdFQSNmuP7FHOuGFhY6OaSuuKY7oURfF62ecNOKUZGo79f5SW1d34EomvUIAh0johLeodUqZNXaAIa6XjVtKsuqf9UObkRiOSvs7V1XU4MJA6IdgcHbQOitSlFb+wI3biRncId9SIICeCwL6RqHYJS6lE/JTKP6hUcy+MbL1DfGd/auWFP8AAsY8MAqVWMP6jv4JTxywH4h4aZLXR7K6y1MqAg7SRPkvLiqHkuiMmSuu6hoo62oiDrCM0tfTjc8j4JdRrwSN/FWMvmswQYTjTAutyBj7ldp0S1+5yEHUvtTjEQmddj6zWnSZAjYrO+MhA9NsmDidl1Rjqbi2cRjoVz7Soww9sY54wq2yYgT5oWuwL6dZhaJxyIUbmm5rQWGWyM/yrLex+OH40OYPQqmhTcxrRuCe8OX+E6/Ro8/GBlTTVEz8lXeO0v7klpUOPW4fXkHTgQvTLTLj3evipnG1SGuh3QcNIE/T3TO0gABu858lnLa6JdG/Qo61uyHafZdGF+NM3xu0ayncHbcxPoin1DAHjP380msKnQyTv9E6dHz+v+Fo02aJpAFemd4zP8ldSJ54++qaCgCENxQaGFZ8LL5kWuk4PmoOrTsMj0Sy1vJjP2MI6pXAbLYk7f5USVGkXZUWlzui1XA6UASsnbWxJkuIWu4SC1ozKUVsqXQ1qUp+/wB1ie1l8xj9L9Qk7co6ghbf4wDZJjz+q+S9s7k1Kh0kHRIjl6K8lVZxSk1FoQ8RrRXc5neBVVGDJI91H8VUYJEeOFOrdl7QHQPJZ9I5+wmpQbvOIyF1fiDNGmnTAPXmhG1u4RshuHU3DxnqsmrV/Y70NrS+dQaT8Q55LuHX4Lu8ZnmlV3qDtLx4hDVNUiNgcoUZNK2I1beKmmXMnuOyf8ICs4HI25JbRrh0k7BTs3GdR/LyCcpeNMYxZauImAuUDfO5bLlHFfn8k0CU6oGk6t8GVRUuSCYhzQY8/FDXteMlsz0Q5umHAkdV0paotpB7GPguDcK6tX1MbgAjBS+2uHt5nT44VlJhcTDgo4NXRNFLSHO/jqtJZcfuHdxzwWAQ0gAEHxWdDxTdkZ8FRfXOsk0zDuY2Wqdqg6NHc1n1XE1HF0YzyUPwpBmd1Xa3em1ipTILoaHxgx9UDbvLS4ajB/LP7KJxa6KirHllU+FUnZp3CKZT7z9MaDkHogbynobTkgl7ZidkRbaqZDqedjG/uOimpdMTsqurVsEueJ5BCVyWgACWneUfxS8bcO1Bnwqg3A2d4qLaRdseWQpv6QVoX0u68NH+ETchwdKg+k5u+QSjKXfGRjpzWmN6NsT3RbZ3rmjxJ3T204mXQ09Z+n7pHRtxO3p0+4TCvaOYNbeUY8ltHIumbuH4aOneaWpRxviGphHMykw43Mg9YVFSo55jqVrZBbZtkDPT6ppQaYgeiWwWxBBA+vRM6LIhw81yTezpgtB1h8UuAha23BEDwz/CU8GdqzEEJ5wynklPGgm6Be1fEhb2rid3Atjz8F8UpOLi57nHSDsOfh4rf9ufjXVUMY12lvjv6LIXHZ+4JaAwsaM/5KucW2lRwztsqp12vkRHgkvEHkOxyWns+zFSZD2g9J/dGXHYGpU73xG+UH91nHHOLqtGfB2Y5tZ50yU2o15jIBGyb0+wtUQdbf4RL+wzi2RUGrrH7JTwyl0N4xfe0/jBrnGSN4hI7i2Oo6JjngrZ8N7DVKYn4uT1CdUeAVG/rbHMFu6FjypjUGfKvgFuNgd0ypmG8o6lfQbjshTqHUcH2Hog3f8ATyjMuqVD5bJS9POb/BcHZiG1R/cuW9/9PKH97/kuWn9OyvbPmTKYe2Gkzyke0pd8KoDEQdoP0R1G40ggGeUpvw+zFWHVNx05qoxf0HEy9/TOCScclBtN5ALZnoF9Ho8Pp/2AlMKNg1v6QD5BaqH6VxPmfD6NSqQ3SZHNOHdkK73EtLAOhOVtKloyZyD1GAhHtcJLTgKlFIXBAfFuE13UKVEBsMEEzz6oej2YqOY0ODZHOStTQ4oNMOb9foovvx+gbpOKKUEhJV7MvwdUwBGJwvKfDix0lzhiIGE8F46PynPQqh9J7jhu3UpcIhxQv/CtkCJ8VOpRp03asyRHVXm0I/Ng+ijUp9XER5H9kKEV0h8UQZSY79E526KFagQDyTDhwbTY5xMyhb5pedLTJV8VQIosqgLgBsMnz2Tf4hczKEocLqMbOnGJiD+ytZUxB++q5ZKmdUdoyF7T/wDcQNpkp0+sIw4E7dPdLe0A0uMAyem6C4M9znHUCIG55/5W6+NmD+RpbcT0hN7SiJgJPbGYAHL+Fo+D0SXAQuV7Z0x6NPw6zJpwMSiLqn8GiTOeRyo8WqGnSOjcCfbJzyxKNsrgOpBxMiM/VdmPGq2cs5t7MKLjUTLmzOSCjbSseT+XMYQPH7BrLhwDQQTPociEuqBog0ySQeu0ck2I0r6Yd0kcw0KVvScRh8NHI4z4JVQpD+53pyRNSg+Bpqu67Az5zskAa5pBjRPkceqMp0xG7Wu6RPzSWu14DSyoD1Du6XeSvpsdGSWnm1xmUAEVKjxMxjbqh6N6/SZb3kXQZAwB6olkHBifZAAFC9H6iNXhP7K2pcmBpcR5iUWLhrT6eCkeItbuB7A/JAAQr1P7newXJk3iU/oP/iuTEfAR8Grp0ODXdNp9FuuEcMYGgfmMTK+eWdzSc9oYyDK3/BKj204iPNTEmA4oWoHIq+pTDRuECHOjvO9BhetcBEtnx6Ki6JXJ1QGiVFnDzMOGTywY6ZV9KoAZcM+GFB9yTt8o380gLKlhpaNLgeZbE+moclfUqU2gAAZGZxBS8uxO/XB9QFzdtgPU/PKQyb6ojDc84lU1KuPzR8lKlTcfr5TzPNSdYP5O25HPomIVVmTu4z5j67IRlONjnnt807p8PBdkRHLl7811Th9OodOkgjmIhACC8dULXNBAnaf8IvsmwifikOdOImIRruFiYdgRuut+FHLqbogkTuMeHNOxUbOjTbUYABpJB2MbYQNPhxeCagbIkcpiYBJSyzvLmk1o0tdp5gkSD4EeXsocQ4xcHDaYa489QI8vdS0myk6MT2tuBTr6Z2z6Jl2Yt21WazBA3890uuOz9as9z6hBdPp6JpwynUt26PhOcMnA5x0CaroVm74RRbIIaAI6DAiZK01vasgGPksJwnjcO79KoBpLTLDz3Wltu0OsDRScT490e5VKhO/or7bVKjaY+GAdUtMuiMdIzugOB3tX4LWFoaAZmZn2TbjFH4+giW6c7TMjYx4qqhZaWwTjpH8Ib3oF0C3lf4ji6ppAGMZmBvH3slVa0a4lze6eYB/N4weadvpN558QP3yoNpU5G48TmJ2PQe6kYso0Q2Dq824Hz3n0VN46tEMkgnI5+8J5To0zzl0yRGozmCXZj5Ks1Gl0lpnbYD3BIlFACUbGq+mNQAd6AAdFEcPq/qqAxgc8eJRte5c0x+Wev7Kl79X5iYPMDGOXUIoCYpMaQXunqQTA9j+6lbPp1CTIAbiSZJ6Y6Kh3wxuT5aiqqlZghrd5/tLuo906ALqXdJpipjluY9EQLiiMtAPpn5hKa1yZw0uP/Y1kDnvmFYyo4SBG/wDaHehn9wgBsL8cmH2XJe26f1H/AIvXIA+KdlaY/EswNjyX0Go4zuuXKY9EQ6LnnuHy+q9oHC9XJss9nB8x9FO3+/dcuQBZTG6vtmCDgb/RcuQBCcu80xpD8vovVyGIhVYJOB7Kuk0CCAJn6LlyQ0V3+/8AtP0RFo0BggfpB9YC5ckAQ1uClF/v/tcuXJgC0Pyz4n90yiGYxnl5LxcgY34RSaRJaCZ3ICN4iO6fP+Fy5UIMtx3B4AL0jB9Fy5AhRdHvxyx9VSHGf9oPr3l6uQhsJIl5nOCfWd0RTYPhbD9XJcuTEVvotIfLQcjkPBA37QDgR/SecYyNvZerkhifhomkJz+XfzK0DRkf9w/cLlypALb4f1B/3Ju2mIOBy5eK5cgQgusPPmuXLlI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SEhUUExQWFhUXFxoUGBgYGBUXGhoXGBcXFxcYFBQYHCggGBolHBQUITEhJSkrLi4uFx8zODMsNygtLisBCgoKDg0OGxAQGywkHyQsLCwsLCwsLCwsLC8sLCwsLCwsLCwsLCwsLCwsLCwsLCwsLCwsLCwsLCwsLCwsLCwsLP/AABEIAMIBAwMBIgACEQEDEQH/xAAbAAACAwEBAQAAAAAAAAAAAAAEBQIDBgABB//EADwQAAEDAwIDBgQFAwMDBQAAAAEAAhEDBCESMQVBUQYiYXGBkROhwfAUMkKx0SNS4RWC8QdykhckM0Ni/8QAGgEAAwEBAQEAAAAAAAAAAAAAAAECAwQFBv/EACcRAAICAgIBBQABBQAAAAAAAAABAhEDIRIxIgQTMkFRoRQjcYGR/9oADAMBAAIRAxEAPwD5zpRFFUh0qbXIZwyWgluVGtRjmq2tcVTcueN1hN/g4RoscF4DyRdhXY5sH2KhcUGjYrG/006B/wDTHu7zQosY9hzK1PZS6aTofH8pvxPgDHHUNj8ln7jumS5GVsrskQqa3Dnudq5Lr+madSGCUdTrP05ACJZFEfPQvFDSVXWaZR1K3LjKk+3IOyx57M+WwWz4e95mDAQvFSWHSF9M7PaaVME02vc4TDtgPEc/8BKu1nZZlRjrmgCC3NSnMwP72Hm3qNx4hXC+Vvo6l6eajzPn1o3mUY5WUbMyArrykGrZNNmDYG1kqbaLeaiwnkoVCqaY2XvsxuEZwerU1hhy1D8Oq8imbSG5G655ZJRfFmLk1o2LW27GZiSsjxbhjHuJak1e+eX5Jhbnspwj47C87KcilCmiXa2fNrm0LXQV7SpgLX9p+DOa46cws5ZWBeSNlrHLyjs6MU7Wyhg7whaOzbDciEpZwupTfkSE8p1O7CMjVCm19Gf41ucpPSaCnvFaWrkgKHD+ZW8H4lJpI0/Z7hoNNBcY4fD/AJJjwm40NAlUcQq6jKxctmSexIaQaUbbN14QtdiednuHktk+iU+i9g4soXJrVpEEhcseTFTPn+qFOjWyq3BQAXqctGrRpbVwIU6lMOSa2uITG3uZwuKUWmSFWHZ4VSYSzjHCX0XQCSPFavg1z8PdL+P1nPdMYRHJugsT8Ga41GjY9VuL+4LacE5KyVtXDXAq3inEy+I6KMkb6Ikgmk9pJJUK9cHwSb8ZpQ9S7Ltlm8PJ2yWmO6FeDhPrFmuMLI2lTmtR2b4mHPFPmflAmfkj21LQkvKjTAAExsMD0RllcaHA7g7g7EHBEc8EhKadbvn790yYJbzHphbcT39JUZjjXBvg13acsdD2H/8AB2B8QZHos1xGnlfTeJ2pr2ztOalIFzfEfqH19PFfLr6k4mVEbUjyfUYuE9dBfZ7Trh3PY/RE8Z4Pqdqp7FKLesR+USQtFwu/OiXb7QVpKTvRhbEP+mVKZktMJhQZMAphbdoabjpeIyQjLPhorO1Nw0HJ5enisslyJUJTlSWxhc9kqT6TTiUzsR+GokMg6RmDOOuFfSoYA5BevtoI8e76HCfFtbPRj6CPHyezIP4rrLtSzVe+FKtqbEc0fVYQ4rP8YpkvEczCzwblxZ5mN1KjdUq7KrJ8Etc3MKPDaelg8kTb0yTMIrYvsodpG4+Si6mx4wtNaUmVBECehUavCGsyBCv3KHzMReTS8lDhLxVdBKc8ZsNUjkkX+nfDyDBWilF9mio0zOCMOZ9E7osZTZiFleE1n83Eo7iN0Q3dZSW6QyFxXlx81yzNW+dJ3XI9uRpxE5KipEKuV3oouaUXw+4DHgnZABynKTRDRvaVZtRoIKpvnAtWRsuJuZicJtTv9QXK4NMKBnUiThSDOR3R1nUGvzV/F7cAagl2KjO3lIhRsqCtbdAggodtQjAVO2qFK3oaNpgBPuyXC3fFbWdtBj1BH1WdtA47r6H2XzTAx3R/wsoeMqHgj5oodU+HU7zefUBMKl1qbLQZG3X0MwfJIu0V04vggSD7oywuBTA077x6ch9F0yaR7BpOAu0ODycGMHl1Hl9CFTd8CouJbAEy4HwQttd65MQN/Ij6b/JWWt1/VIOwx9/Nc0nZooxa2im07K0Wk6XA8/DY/wCPZK+I9lHjLTjf79lpKdQfz64CldXBAAmXOMnyCi92RL0uKX0Yu07FE1jrdDBDjG58Atda0WtAY0aWtwB9/ur31YbEb5PVeMkcltF8ghhjj+IZAAXlEhxA8Qq6tVpbGyGrXHwLevWP/wBdNx/3FsNHuR7q2XJ1FsznaLh+n8oWOqs/qSeSd0O0prYcD6pVxYQdXIrnivM+aS2Mbe5GByTMXjQ3Cz1s3uyEXTeok66GrQYzi5pvla6yu2VqckjbC+e3FIlE2VyaYwVaTa2DiMeMv0uMJDVol5RdW41lQcY2TWjRBNozSEJxJznYCsp1TC5uTuJTj3ZSYPSsBAXI7QvUWFsw5VZCsLCDBXhC77NbK9K8JTdlh/TnmhKlmVKmmMXFp3RdlWIydkxuLKGggKihZk0/vqs/dTHYx4e+TKZVLoZDkr4awsaS7ktK3hlOvQ1A5iQptWSYm8Y0PkbFQbXEppV4IXkBStOA6CS7KTywq2J0e8IvWlxBWt4FWOp2naN1jafCZqGMLW8CBptIP/MKOEeXJMrDH+4mhle2Yd3icqijw8k7eCnUvzPXoETd1ajKPxR3CTDfYkn0AKpLk6PVulYdbWeidWMSJ5+R6qJt9TdQ31CPvyJWDocbq1Xn8O+pXim6rWY8QGta6DBnIy3vDbUPNfQuFGaVNwyHNn26+6qeFxWxRyqXQKzUXO07zA9efojatrodM6iAB9fqmHB+HySSOp+f8oG+4tSo1Xh7pO0ATp81ioN9GrlQI+sQUYahc0AHKrp0GVGa6bg4Hfr7KNCgZImAURfFjewChcS/JkBE9rqYZZ/CI/8Alh8+AII9zHsrrfg+l8xjlCUf9Urx3xKVJv6KYBzzJnbwwtbvo5vVyaxujEMoaXYRlalrYWnoqX25DQTmUdYtkHyXLkbjKzxK8xZw1xbgpkXhqCbRgnzUnScIaUnYLbJvvZwha7iVYyiibKDIPIrTkoo0SI2lNxGya2tkTuqLOsJLUS2q5rvAqJuVWCizw8Ozur6XC+hEpTf3rg8AE5VrPj/ma70P8q4XJWhUxmeGO6hclf8AqVYbr1LyFsE4jwtpZI3hIrK2/qAFaupSJKqoWgmYVPM0mjeiH4fBHKEJAnSR4JyEKLaXrCEpLsCN9w0mmC3KptrEiMck9oVNMA7Imu9oOBuq5Jx7GZXidudJDRumHDLV1OkBOTy8UXUoZn1VjqeQ6ZA3H1RDLSaYFNKGuyvatMSVO5pgmQqaOCSdlEnbJPbSymOqJNMiQArKNUDIXB+ouK0xyt0aYtSRRRadym9Kt8el8J+wyOoPUdR4FZ64fVmGgkepRFlSrlw0sIzvBhdCtO0eja+zm9hvhB72PDNYLSQTq0uyQ0TgGPFanhNVopsYNmDSPLl8gr/9LlumRqjrGY2SCy4i2k91J7HB7Tn+c4jHVXKcpLY4Rino3IuhTpO0QXxpb5wvjHFKlc1KTajappOe11YUmtFXUD/UDXuEgwTAJ07L6XaA1DrbOmcSCmvF+Gshr30m7bn9iN08WXhpoWTHy+zOdlLSobeo6MjTkiJdmdue3zRFtdknS4d7kr6l04gU2w1o/SMD79VXUtzgxt98isMsucrNcceMaZoeEtBIc4YGSsP2k4dqqvcQTqJM+ZW/tmhlEdXb/wAJJd0NUyFDlRE8fuJmEHDHOZEbIng1m0P09Vo6DhTdkS07+CFvKFMP10+WVjPcTyZwcWD8V7Nt3A9ksp8Ma0HqtLcX4LUse4OBMZUym+JnGJlSz+qWxhMWcLAEg7q65ttXeG4UKEjdJSbX+i6KqNkAZOD9UVb0pMHdXmuOiuDhILQqlJvGFAFzwsapjZdSoFpxsmrH6zlU3AzhY4cjiAvfbgnZeozUuXR7sf0KQGNP0UvhhjsjBQ5YQNkVfVg5jdO4hW1asooa5uvKuuKIGQl76ZmdirmVzsVnutASY+W+IVFSo7qpOqQ+BzCjQEkg7oSt0hFNO9ICJ4bxAGR1wha1IAHkocMptMgnKFFtsBnWOmOnVVk4IK9pd5ujmNlzqZjO6ia2FHraWhoJKOs3A/lifDf33VHwJACspW+jAOef8KsakpWVFbJXtqCZBz1n67+3uo2Bc1wMAAbEiT/tGT7k+8A2B2fAK6pkT6D6fuvUS+zqbfQ2HG/hgw53uTPpmf2SfiF38WqyoaZ7u7o5ctskZKop0yU34c07EJ8hxY64NxHVAbAHOPnuFo+IUW1qUOkAdPrCW8K4bTb3gMnJT4UmxCK0Ny2YG8sAydJx4En3G/qi+B0TUOR3Rmev8rQVuFM1T+37hFNY2mzEe37hc/t7N1k0LOIXAAgeURCCADgqeIVdT5gDl7fVX22y55O2dMVSFd7ShIadz3i04WuvKOFj76kJIG/VQluzz/WQ3yB7t0bFW8NuTMEJT+Jh0HcK1l3H5Vz5I+VVo4RtWAIMYKALCSCvHXEtJ5ry1uRCqLtLXQMIawTnmrntNPOCChn1Tupv1FmVcE6aGFWrtWZU6xEJO2ppnqrDckt2WCTTEEkrkG2phctuAj21q6mwdwovMCW+oQjqkd4bL2lWaXNk4nK3U+kyrC2PkSVBzDuNldxCm2m/UD3VIXQZDmiQeSTx1K0/8jYLdOiHIe2rS8nmmzrc3BIY3cSUku6RpvAbuDBQoq7EMGua+ZQtNoa4x5Kyo1pgtOTuqWS04GChppgPrJzAwuI7zUJUqjWS3IKu4e8FwadnIS4o/CqEfpn2Rk8orQMsoV3STGEdEwShKbdUgIu3aRuZjwTxSt0a4vkUPpku5oxtI+33/CtpuBdk/L5BHUKU5juj5lehHo3kU2NnMmMDb79k1p2BBHj/AIRVqwadUbbo41ANxt9Y/hVRJO2tnN5otzoAk7Ktl5Ayk91WJcc4WcpcTSEbDal9Jx7/AMhXG71N0nokzHRtmVeXExHn/wALmc2dMYIprUic7/fNXWhU3YaqrJ8nMrE2D69OW7L592louY+Z+i+k6fFYrtxby2W7jwVUcnqtwMqLY/mIJ8YVLjpT7slxhjXfDqgFrsAnkV5x7hJFUho7py0/RJ4042jzTN0q2d8I+jpIxuhqltpcZEHoVfSp6hIWbi29D4kKLnOdk7IupdkkDkqL0fDA8V7b021Dp2cnDE1LQqLrijOealaVAGwd1U9hYSHHZUNdJUulYhoxoj8q5QbUdHJcp5x/WOhTw5gc0sd6FDfgDOfMJiaOmnAPeQ/4xustmDELt+SKaPLp8sByY3VtCqNO+OiqsiGkgnBUq7GieR+SwVpsmg+txZ1INdSxOCo31Mhraph2rOPHKjSp03NaP7hnwQFxSNN3dcXU+nRWxl9vRFQFwx4K40i1vUfsqDtIwiqF49rdpBWVO7/6FFFpfcvGQVfdXsZImUKym0S5XVaJe0RHUI5NO/oC63uhGqnu3keaOs63xGl0Z6JNVjTBbDkXZP0RnzWyaVWWvF2hgc425wBy+iZW90S0MGD9/wApRUzhv5d0XwuSZ9fP/C64s6XtGut3S3T4fOFOq7l4fZQ9u7EnH8dfqiagG60ZKQDcXWPkVVTqasoau3vEenp4/fJEW0eS5Zu2dEVQXSpQZRIZPOD8kMHKX4j7H3ss6NEz27dj6j6wreGUgc7oCvc9CM8k24KJBOxU1su6QZ8PG8LJdqWu1CQY+S21RuFm+0FPVIODHl/yFdHPkdwZ854rQ0DWBhHcC7RlzdFQSNmuP7FHOuGFhY6OaSuuKY7oURfF62ecNOKUZGo79f5SW1d34EomvUIAh0johLeodUqZNXaAIa6XjVtKsuqf9UObkRiOSvs7V1XU4MJA6IdgcHbQOitSlFb+wI3biRncId9SIICeCwL6RqHYJS6lE/JTKP6hUcy+MbL1DfGd/auWFP8AAsY8MAqVWMP6jv4JTxywH4h4aZLXR7K6y1MqAg7SRPkvLiqHkuiMmSuu6hoo62oiDrCM0tfTjc8j4JdRrwSN/FWMvmswQYTjTAutyBj7ldp0S1+5yEHUvtTjEQmddj6zWnSZAjYrO+MhA9NsmDidl1Rjqbi2cRjoVz7Soww9sY54wq2yYgT5oWuwL6dZhaJxyIUbmm5rQWGWyM/yrLex+OH40OYPQqmhTcxrRuCe8OX+E6/Ro8/GBlTTVEz8lXeO0v7klpUOPW4fXkHTgQvTLTLj3evipnG1SGuh3QcNIE/T3TO0gABu858lnLa6JdG/Qo61uyHafZdGF+NM3xu0ayncHbcxPoin1DAHjP380msKnQyTv9E6dHz+v+Fo02aJpAFemd4zP8ldSJ54++qaCgCENxQaGFZ8LL5kWuk4PmoOrTsMj0Sy1vJjP2MI6pXAbLYk7f5USVGkXZUWlzui1XA6UASsnbWxJkuIWu4SC1ozKUVsqXQ1qUp+/wB1ie1l8xj9L9Qk7co6ghbf4wDZJjz+q+S9s7k1Kh0kHRIjl6K8lVZxSk1FoQ8RrRXc5neBVVGDJI91H8VUYJEeOFOrdl7QHQPJZ9I5+wmpQbvOIyF1fiDNGmnTAPXmhG1u4RshuHU3DxnqsmrV/Y70NrS+dQaT8Q55LuHX4Lu8ZnmlV3qDtLx4hDVNUiNgcoUZNK2I1beKmmXMnuOyf8ICs4HI25JbRrh0k7BTs3GdR/LyCcpeNMYxZauImAuUDfO5bLlHFfn8k0CU6oGk6t8GVRUuSCYhzQY8/FDXteMlsz0Q5umHAkdV0paotpB7GPguDcK6tX1MbgAjBS+2uHt5nT44VlJhcTDgo4NXRNFLSHO/jqtJZcfuHdxzwWAQ0gAEHxWdDxTdkZ8FRfXOsk0zDuY2Wqdqg6NHc1n1XE1HF0YzyUPwpBmd1Xa3em1ipTILoaHxgx9UDbvLS4ajB/LP7KJxa6KirHllU+FUnZp3CKZT7z9MaDkHogbynobTkgl7ZidkRbaqZDqedjG/uOimpdMTsqurVsEueJ5BCVyWgACWneUfxS8bcO1Bnwqg3A2d4qLaRdseWQpv6QVoX0u68NH+ETchwdKg+k5u+QSjKXfGRjpzWmN6NsT3RbZ3rmjxJ3T204mXQ09Z+n7pHRtxO3p0+4TCvaOYNbeUY8ltHIumbuH4aOneaWpRxviGphHMykw43Mg9YVFSo55jqVrZBbZtkDPT6ppQaYgeiWwWxBBA+vRM6LIhw81yTezpgtB1h8UuAha23BEDwz/CU8GdqzEEJ5wynklPGgm6Be1fEhb2rid3Atjz8F8UpOLi57nHSDsOfh4rf9ufjXVUMY12lvjv6LIXHZ+4JaAwsaM/5KucW2lRwztsqp12vkRHgkvEHkOxyWns+zFSZD2g9J/dGXHYGpU73xG+UH91nHHOLqtGfB2Y5tZ50yU2o15jIBGyb0+wtUQdbf4RL+wzi2RUGrrH7JTwyl0N4xfe0/jBrnGSN4hI7i2Oo6JjngrZ8N7DVKYn4uT1CdUeAVG/rbHMFu6FjypjUGfKvgFuNgd0ypmG8o6lfQbjshTqHUcH2Hog3f8ATyjMuqVD5bJS9POb/BcHZiG1R/cuW9/9PKH97/kuWn9OyvbPmTKYe2Gkzyke0pd8KoDEQdoP0R1G40ggGeUpvw+zFWHVNx05qoxf0HEy9/TOCScclBtN5ALZnoF9Ho8Pp/2AlMKNg1v6QD5BaqH6VxPmfD6NSqQ3SZHNOHdkK73EtLAOhOVtKloyZyD1GAhHtcJLTgKlFIXBAfFuE13UKVEBsMEEzz6oej2YqOY0ODZHOStTQ4oNMOb9foovvx+gbpOKKUEhJV7MvwdUwBGJwvKfDix0lzhiIGE8F46PynPQqh9J7jhu3UpcIhxQv/CtkCJ8VOpRp03asyRHVXm0I/Ng+ijUp9XER5H9kKEV0h8UQZSY79E526KFagQDyTDhwbTY5xMyhb5pedLTJV8VQIosqgLgBsMnz2Tf4hczKEocLqMbOnGJiD+ytZUxB++q5ZKmdUdoyF7T/wDcQNpkp0+sIw4E7dPdLe0A0uMAyem6C4M9znHUCIG55/5W6+NmD+RpbcT0hN7SiJgJPbGYAHL+Fo+D0SXAQuV7Z0x6NPw6zJpwMSiLqn8GiTOeRyo8WqGnSOjcCfbJzyxKNsrgOpBxMiM/VdmPGq2cs5t7MKLjUTLmzOSCjbSseT+XMYQPH7BrLhwDQQTPociEuqBog0ySQeu0ck2I0r6Yd0kcw0KVvScRh8NHI4z4JVQpD+53pyRNSg+Bpqu67Az5zskAa5pBjRPkceqMp0xG7Wu6RPzSWu14DSyoD1Du6XeSvpsdGSWnm1xmUAEVKjxMxjbqh6N6/SZb3kXQZAwB6olkHBifZAAFC9H6iNXhP7K2pcmBpcR5iUWLhrT6eCkeItbuB7A/JAAQr1P7newXJk3iU/oP/iuTEfAR8Grp0ODXdNp9FuuEcMYGgfmMTK+eWdzSc9oYyDK3/BKj204iPNTEmA4oWoHIq+pTDRuECHOjvO9BhetcBEtnx6Ki6JXJ1QGiVFnDzMOGTywY6ZV9KoAZcM+GFB9yTt8o380gLKlhpaNLgeZbE+moclfUqU2gAAZGZxBS8uxO/XB9QFzdtgPU/PKQyb6ojDc84lU1KuPzR8lKlTcfr5TzPNSdYP5O25HPomIVVmTu4z5j67IRlONjnnt807p8PBdkRHLl7811Th9OodOkgjmIhACC8dULXNBAnaf8IvsmwifikOdOImIRruFiYdgRuut+FHLqbogkTuMeHNOxUbOjTbUYABpJB2MbYQNPhxeCagbIkcpiYBJSyzvLmk1o0tdp5gkSD4EeXsocQ4xcHDaYa489QI8vdS0myk6MT2tuBTr6Z2z6Jl2Yt21WazBA3890uuOz9as9z6hBdPp6JpwynUt26PhOcMnA5x0CaroVm74RRbIIaAI6DAiZK01vasgGPksJwnjcO79KoBpLTLDz3Wltu0OsDRScT490e5VKhO/or7bVKjaY+GAdUtMuiMdIzugOB3tX4LWFoaAZmZn2TbjFH4+giW6c7TMjYx4qqhZaWwTjpH8Ib3oF0C3lf4ji6ppAGMZmBvH3slVa0a4lze6eYB/N4weadvpN558QP3yoNpU5G48TmJ2PQe6kYso0Q2Dq824Hz3n0VN46tEMkgnI5+8J5To0zzl0yRGozmCXZj5Ks1Gl0lpnbYD3BIlFACUbGq+mNQAd6AAdFEcPq/qqAxgc8eJRte5c0x+Wev7Kl79X5iYPMDGOXUIoCYpMaQXunqQTA9j+6lbPp1CTIAbiSZJ6Y6Kh3wxuT5aiqqlZghrd5/tLuo906ALqXdJpipjluY9EQLiiMtAPpn5hKa1yZw0uP/Y1kDnvmFYyo4SBG/wDaHehn9wgBsL8cmH2XJe26f1H/AIvXIA+KdlaY/EswNjyX0Go4zuuXKY9EQ6LnnuHy+q9oHC9XJss9nB8x9FO3+/dcuQBZTG6vtmCDgb/RcuQBCcu80xpD8vovVyGIhVYJOB7Kuk0CCAJn6LlyQ0V3+/8AtP0RFo0BggfpB9YC5ckAQ1uClF/v/tcuXJgC0Pyz4n90yiGYxnl5LxcgY34RSaRJaCZ3ICN4iO6fP+Fy5UIMtx3B4AL0jB9Fy5AhRdHvxyx9VSHGf9oPr3l6uQhsJIl5nOCfWd0RTYPhbD9XJcuTEVvotIfLQcjkPBA37QDgR/SecYyNvZerkhifhomkJz+XfzK0DRkf9w/cLlypALb4f1B/3Ju2mIOBy5eK5cgQgusPPmuXLlI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6677026" y="5010150"/>
            <a:ext cx="2466975" cy="1847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012" y="697057"/>
            <a:ext cx="9523755" cy="5558270"/>
          </a:xfrm>
          <a:prstGeom prst="rect">
            <a:avLst/>
          </a:prstGeom>
        </p:spPr>
      </p:pic>
    </p:spTree>
    <p:extLst>
      <p:ext uri="{BB962C8B-B14F-4D97-AF65-F5344CB8AC3E}">
        <p14:creationId xmlns:p14="http://schemas.microsoft.com/office/powerpoint/2010/main" val="169176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8927" y="621560"/>
            <a:ext cx="7741228" cy="6081546"/>
          </a:xfrm>
          <a:prstGeom prst="rect">
            <a:avLst/>
          </a:prstGeom>
        </p:spPr>
      </p:pic>
    </p:spTree>
    <p:extLst>
      <p:ext uri="{BB962C8B-B14F-4D97-AF65-F5344CB8AC3E}">
        <p14:creationId xmlns:p14="http://schemas.microsoft.com/office/powerpoint/2010/main" val="2393248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292" y="920461"/>
            <a:ext cx="9348141" cy="4669848"/>
          </a:xfrm>
          <a:prstGeom prst="rect">
            <a:avLst/>
          </a:prstGeom>
        </p:spPr>
      </p:pic>
    </p:spTree>
    <p:extLst>
      <p:ext uri="{BB962C8B-B14F-4D97-AF65-F5344CB8AC3E}">
        <p14:creationId xmlns:p14="http://schemas.microsoft.com/office/powerpoint/2010/main" val="67725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994" y="663719"/>
            <a:ext cx="8837562" cy="4968154"/>
          </a:xfrm>
          <a:prstGeom prst="rect">
            <a:avLst/>
          </a:prstGeom>
        </p:spPr>
      </p:pic>
    </p:spTree>
    <p:extLst>
      <p:ext uri="{BB962C8B-B14F-4D97-AF65-F5344CB8AC3E}">
        <p14:creationId xmlns:p14="http://schemas.microsoft.com/office/powerpoint/2010/main" val="427021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5512" y="1019175"/>
            <a:ext cx="4752975" cy="4819650"/>
          </a:xfrm>
          <a:prstGeom prst="rect">
            <a:avLst/>
          </a:prstGeom>
        </p:spPr>
      </p:pic>
    </p:spTree>
    <p:extLst>
      <p:ext uri="{BB962C8B-B14F-4D97-AF65-F5344CB8AC3E}">
        <p14:creationId xmlns:p14="http://schemas.microsoft.com/office/powerpoint/2010/main" val="1135040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736" y="727363"/>
            <a:ext cx="9071264" cy="5642264"/>
          </a:xfrm>
          <a:prstGeom prst="rect">
            <a:avLst/>
          </a:prstGeom>
        </p:spPr>
      </p:pic>
    </p:spTree>
    <p:extLst>
      <p:ext uri="{BB962C8B-B14F-4D97-AF65-F5344CB8AC3E}">
        <p14:creationId xmlns:p14="http://schemas.microsoft.com/office/powerpoint/2010/main" val="133437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Rectangle 2"/>
          <p:cNvSpPr/>
          <p:nvPr/>
        </p:nvSpPr>
        <p:spPr>
          <a:xfrm>
            <a:off x="1589809" y="1319645"/>
            <a:ext cx="8634845" cy="5016758"/>
          </a:xfrm>
          <a:prstGeom prst="rect">
            <a:avLst/>
          </a:prstGeom>
        </p:spPr>
        <p:txBody>
          <a:bodyPr wrap="square">
            <a:spAutoFit/>
          </a:bodyPr>
          <a:lstStyle/>
          <a:p>
            <a:r>
              <a:rPr lang="en-US" sz="1600" dirty="0">
                <a:latin typeface="AdvOTa110503e"/>
              </a:rPr>
              <a:t>The </a:t>
            </a:r>
            <a:r>
              <a:rPr lang="en-US" sz="1600" dirty="0" err="1">
                <a:latin typeface="AdvOTa110503e"/>
              </a:rPr>
              <a:t>aVR</a:t>
            </a:r>
            <a:r>
              <a:rPr lang="en-US" sz="1600" dirty="0">
                <a:latin typeface="AdvOTa110503e"/>
              </a:rPr>
              <a:t> lead </a:t>
            </a:r>
            <a:r>
              <a:rPr lang="en-US" sz="1600" dirty="0" err="1">
                <a:latin typeface="AdvOTa110503e"/>
              </a:rPr>
              <a:t>Vereckei</a:t>
            </a:r>
            <a:r>
              <a:rPr lang="en-US" sz="1600" dirty="0">
                <a:latin typeface="AdvOTa110503e"/>
              </a:rPr>
              <a:t> algorithm had a superior overall</a:t>
            </a:r>
          </a:p>
          <a:p>
            <a:r>
              <a:rPr lang="en-US" sz="1600" dirty="0">
                <a:latin typeface="AdvOTa110503e"/>
              </a:rPr>
              <a:t>test accuracy, sensitivity, and negative predictive value</a:t>
            </a:r>
          </a:p>
          <a:p>
            <a:r>
              <a:rPr lang="en-US" sz="1600" dirty="0">
                <a:latin typeface="AdvOTa110503e"/>
              </a:rPr>
              <a:t>for ventricular tachycardia diagnosis and inferior</a:t>
            </a:r>
          </a:p>
          <a:p>
            <a:r>
              <a:rPr lang="en-US" sz="1600" dirty="0">
                <a:latin typeface="AdvOTa110503e"/>
              </a:rPr>
              <a:t>speci</a:t>
            </a:r>
            <a:r>
              <a:rPr lang="en-US" sz="1600" dirty="0">
                <a:latin typeface="AdvOTa110503e+fb"/>
              </a:rPr>
              <a:t>fi</a:t>
            </a:r>
            <a:r>
              <a:rPr lang="en-US" sz="1600" dirty="0">
                <a:latin typeface="AdvOTa110503e"/>
              </a:rPr>
              <a:t>city and positive predictive value for ventricular</a:t>
            </a:r>
          </a:p>
          <a:p>
            <a:r>
              <a:rPr lang="en-US" sz="1600" dirty="0">
                <a:latin typeface="AdvOTa110503e"/>
              </a:rPr>
              <a:t>tachycardia diagnosis compared to those of the lead II</a:t>
            </a:r>
          </a:p>
          <a:p>
            <a:r>
              <a:rPr lang="en-US" sz="1600" dirty="0">
                <a:latin typeface="AdvOTa110503e"/>
              </a:rPr>
              <a:t>R-wave peak time criterion. The incorrect diagnoses</a:t>
            </a:r>
          </a:p>
          <a:p>
            <a:r>
              <a:rPr lang="en-US" sz="1600" dirty="0">
                <a:latin typeface="AdvOTa110503e"/>
              </a:rPr>
              <a:t>made by the </a:t>
            </a:r>
            <a:r>
              <a:rPr lang="en-US" sz="1600" dirty="0" err="1">
                <a:latin typeface="AdvOTa110503e"/>
              </a:rPr>
              <a:t>aVR</a:t>
            </a:r>
            <a:r>
              <a:rPr lang="en-US" sz="1600" dirty="0">
                <a:latin typeface="AdvOTa110503e"/>
              </a:rPr>
              <a:t> </a:t>
            </a:r>
            <a:r>
              <a:rPr lang="en-US" sz="1600" dirty="0" err="1">
                <a:latin typeface="AdvOTa110503e"/>
              </a:rPr>
              <a:t>Vereckei</a:t>
            </a:r>
            <a:r>
              <a:rPr lang="en-US" sz="1600" dirty="0">
                <a:latin typeface="AdvOTa110503e"/>
              </a:rPr>
              <a:t> algorithm were mainly due to</a:t>
            </a:r>
          </a:p>
          <a:p>
            <a:r>
              <a:rPr lang="en-US" sz="1600" dirty="0">
                <a:latin typeface="AdvOTa110503e"/>
              </a:rPr>
              <a:t>misdiagnosis of supraventricular tachycardia as ventricular</a:t>
            </a:r>
          </a:p>
          <a:p>
            <a:r>
              <a:rPr lang="en-US" sz="1600" dirty="0">
                <a:latin typeface="AdvOTa110503e"/>
              </a:rPr>
              <a:t>tachycardia, while the majority of incorrect diagnoses</a:t>
            </a:r>
          </a:p>
          <a:p>
            <a:r>
              <a:rPr lang="en-US" sz="1600" dirty="0">
                <a:latin typeface="AdvOTa110503e"/>
              </a:rPr>
              <a:t>made by the lead II R-wave peak time criterion were</a:t>
            </a:r>
          </a:p>
          <a:p>
            <a:r>
              <a:rPr lang="en-US" sz="1600" dirty="0">
                <a:latin typeface="AdvOTa110503e"/>
              </a:rPr>
              <a:t>mostly due to misdiagnosis of ventricular tachycardia as</a:t>
            </a:r>
          </a:p>
          <a:p>
            <a:r>
              <a:rPr lang="en-US" sz="1600" dirty="0">
                <a:latin typeface="AdvOTa110503e"/>
              </a:rPr>
              <a:t>supraventricular tachycardia, which is the more dangerous</a:t>
            </a:r>
          </a:p>
          <a:p>
            <a:r>
              <a:rPr lang="en-US" sz="1600" dirty="0">
                <a:latin typeface="AdvOTa110503e"/>
              </a:rPr>
              <a:t>error. We failed to reproduce the excellent overall</a:t>
            </a:r>
          </a:p>
          <a:p>
            <a:r>
              <a:rPr lang="en-US" sz="1600" dirty="0">
                <a:latin typeface="AdvOTa110503e"/>
              </a:rPr>
              <a:t>test accuracy, sensitivity, speci</a:t>
            </a:r>
            <a:r>
              <a:rPr lang="en-US" sz="1600" dirty="0">
                <a:latin typeface="AdvOTa110503e+fb"/>
              </a:rPr>
              <a:t>fi</a:t>
            </a:r>
            <a:r>
              <a:rPr lang="en-US" sz="1600" dirty="0">
                <a:latin typeface="AdvOTa110503e"/>
              </a:rPr>
              <a:t>city, and predictive values</a:t>
            </a:r>
          </a:p>
          <a:p>
            <a:r>
              <a:rPr lang="en-US" sz="1600" dirty="0">
                <a:latin typeface="AdvOTa110503e"/>
              </a:rPr>
              <a:t>reported originally for both electrocardiographic</a:t>
            </a:r>
          </a:p>
          <a:p>
            <a:r>
              <a:rPr lang="en-US" sz="1600" dirty="0">
                <a:latin typeface="AdvOTa110503e"/>
              </a:rPr>
              <a:t>methods. A post hoc analysis suggests that the two electrocardiographic</a:t>
            </a:r>
          </a:p>
          <a:p>
            <a:r>
              <a:rPr lang="en-US" sz="1600" dirty="0">
                <a:latin typeface="AdvOTa110503e"/>
              </a:rPr>
              <a:t>methods have similar diagnostic value</a:t>
            </a:r>
          </a:p>
          <a:p>
            <a:r>
              <a:rPr lang="en-US" sz="1600" dirty="0">
                <a:latin typeface="AdvOTa110503e"/>
              </a:rPr>
              <a:t>when applied by inexperienced physicians, and the diagnostic</a:t>
            </a:r>
          </a:p>
          <a:p>
            <a:r>
              <a:rPr lang="en-US" sz="1600" dirty="0">
                <a:latin typeface="AdvOTa110503e"/>
              </a:rPr>
              <a:t>value of the </a:t>
            </a:r>
            <a:r>
              <a:rPr lang="en-US" sz="1600" dirty="0" err="1">
                <a:latin typeface="AdvOTa110503e"/>
              </a:rPr>
              <a:t>aVR</a:t>
            </a:r>
            <a:r>
              <a:rPr lang="en-US" sz="1600" dirty="0">
                <a:latin typeface="AdvOTa110503e"/>
              </a:rPr>
              <a:t> </a:t>
            </a:r>
            <a:r>
              <a:rPr lang="en-US" sz="1600" dirty="0" err="1">
                <a:latin typeface="AdvOTa110503e"/>
              </a:rPr>
              <a:t>Vereckei</a:t>
            </a:r>
            <a:r>
              <a:rPr lang="en-US" sz="1600" dirty="0">
                <a:latin typeface="AdvOTa110503e"/>
              </a:rPr>
              <a:t> algorithm is superior in</a:t>
            </a:r>
          </a:p>
          <a:p>
            <a:r>
              <a:rPr lang="en-US" sz="1600" dirty="0">
                <a:latin typeface="AdvOTa110503e"/>
              </a:rPr>
              <a:t>the hands of experienced physicians.</a:t>
            </a:r>
            <a:endParaRPr lang="en-US" sz="1600" dirty="0"/>
          </a:p>
        </p:txBody>
      </p:sp>
      <p:sp>
        <p:nvSpPr>
          <p:cNvPr id="5" name="&quot;No&quot; Symbol 4"/>
          <p:cNvSpPr/>
          <p:nvPr/>
        </p:nvSpPr>
        <p:spPr>
          <a:xfrm>
            <a:off x="1433945" y="1319645"/>
            <a:ext cx="5559137" cy="479021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41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4005" y="667182"/>
            <a:ext cx="8822049" cy="5266027"/>
          </a:xfrm>
          <a:prstGeom prst="rect">
            <a:avLst/>
          </a:prstGeom>
        </p:spPr>
      </p:pic>
    </p:spTree>
    <p:extLst>
      <p:ext uri="{BB962C8B-B14F-4D97-AF65-F5344CB8AC3E}">
        <p14:creationId xmlns:p14="http://schemas.microsoft.com/office/powerpoint/2010/main" val="2121596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174" y="758536"/>
            <a:ext cx="9054288" cy="5777346"/>
          </a:xfrm>
          <a:prstGeom prst="rect">
            <a:avLst/>
          </a:prstGeom>
        </p:spPr>
      </p:pic>
    </p:spTree>
    <p:extLst>
      <p:ext uri="{BB962C8B-B14F-4D97-AF65-F5344CB8AC3E}">
        <p14:creationId xmlns:p14="http://schemas.microsoft.com/office/powerpoint/2010/main" val="1983668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None of them are good enough to reliably rule out VT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921" y="2445688"/>
            <a:ext cx="3755736" cy="3755736"/>
          </a:xfrm>
          <a:prstGeom prst="rect">
            <a:avLst/>
          </a:prstGeom>
        </p:spPr>
      </p:pic>
      <p:pic>
        <p:nvPicPr>
          <p:cNvPr id="11266" name="Picture 2" descr="http://www.blogcdn.com/slideshows/images/slides/128/587/2/S1285872/slug/l/confused-c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71" y="2042535"/>
            <a:ext cx="523875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60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pic>
        <p:nvPicPr>
          <p:cNvPr id="7172" name="Picture 4" descr="http://www.stylespalace.com/wp-content/uploads/2014/12/funny_cat_pictures_1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865" y="1498312"/>
            <a:ext cx="397192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32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2623" y="711343"/>
            <a:ext cx="8115300" cy="5476875"/>
          </a:xfrm>
          <a:prstGeom prst="rect">
            <a:avLst/>
          </a:prstGeom>
        </p:spPr>
      </p:pic>
      <p:sp>
        <p:nvSpPr>
          <p:cNvPr id="5" name="Rectangle 4"/>
          <p:cNvSpPr/>
          <p:nvPr/>
        </p:nvSpPr>
        <p:spPr>
          <a:xfrm>
            <a:off x="4156363" y="6366485"/>
            <a:ext cx="4572000" cy="338554"/>
          </a:xfrm>
          <a:prstGeom prst="rect">
            <a:avLst/>
          </a:prstGeom>
        </p:spPr>
        <p:txBody>
          <a:bodyPr>
            <a:spAutoFit/>
          </a:bodyPr>
          <a:lstStyle/>
          <a:p>
            <a:r>
              <a:rPr lang="en-US" sz="800" b="1" dirty="0">
                <a:latin typeface="Arial" panose="020B0604020202020204" pitchFamily="34" charset="0"/>
              </a:rPr>
              <a:t>Course: </a:t>
            </a:r>
            <a:r>
              <a:rPr lang="en-US" sz="800" b="1" dirty="0">
                <a:latin typeface="inherit"/>
              </a:rPr>
              <a:t>From Paper to Patient: Recent Advances in Emergency Electrocardiography That Will Save a </a:t>
            </a:r>
            <a:r>
              <a:rPr lang="en-US" sz="800" b="1" dirty="0" smtClean="0">
                <a:latin typeface="inherit"/>
              </a:rPr>
              <a:t>Life. ACEP SA 2014. Chicago, IL.</a:t>
            </a:r>
            <a:endParaRPr lang="en-US" sz="800" b="1" i="0" dirty="0">
              <a:effectLst/>
              <a:latin typeface="Arial" panose="020B0604020202020204" pitchFamily="34" charset="0"/>
            </a:endParaRPr>
          </a:p>
        </p:txBody>
      </p:sp>
    </p:spTree>
    <p:extLst>
      <p:ext uri="{BB962C8B-B14F-4D97-AF65-F5344CB8AC3E}">
        <p14:creationId xmlns:p14="http://schemas.microsoft.com/office/powerpoint/2010/main" val="3768099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Question 2 = What is the safest way to treat VT?</a:t>
            </a:r>
            <a:endParaRPr lang="en-US" sz="2800" dirty="0"/>
          </a:p>
        </p:txBody>
      </p:sp>
      <p:sp>
        <p:nvSpPr>
          <p:cNvPr id="5" name="AutoShape 2" descr="data:image/jpeg;base64,/9j/4AAQSkZJRgABAQAAAQABAAD/2wCEAAkGBxQTEhUSEhQWEhUVEBQUFBIQFhUYFxQVFBIWFxYWFRYaHCogGBslHRQUITEhJSkrLy4uFx8zODMsNygtLisBCgoKDgwOGhAPGi0cHCQsLiwsLCwsLCwsLCwsKywsLCwsLCssLCwsLCwsLCwsLCwrLCwsLCwsLCwsLCwsLCwsLP/AABEIAOEA4QMBIgACEQEDEQH/xAAcAAEAAQUBAQAAAAAAAAAAAAAABQECAwQGBwj/xABCEAACAQMCAgYGBgcHBQAAAAABAgADBBESIQUxBhMiQVFhBxQycZGxI1JzgaHRM0JTcpOywRUkY4KS4fBDRGKD8f/EABcBAQEBAQAAAAAAAAAAAAAAAAABAgP/xAAaEQEBAQEBAQEAAAAAAAAAAAAAARECEiED/9oADAMBAAIRAxEAPwD3GIiAiIgIiICIiAiIgIiWVKqqMsQo8SQPnAviag4lSPKqh9zLKf2nS+uIG5E0/wC06X1xH9p0f2qfewgbkTDRuUfdGVv3SD8pkMC6JbEC6IiAiIgIiICIiAiIgIiICIiAiIgIiICIiBjrthWPgpPwE8p6IA1apqVT1hLE5ffv856rdew37jfIzzbobSxn3/1hK7yg+MY227gJSvcsORP4TX64DvHLxmOrVB7xINildNndj+EyNUznO+/f7hNGnUHiJmFQeI+MDlumVBdOoKAfEAA/GT/o/uWeyQuxYhnXLHJwDsMyK6SJqQyT9Hy4tAP8V/nKR0sSsQqsREBERAREQEREBERAREQEREBERAREQERECjLkEHkRicH0q6NijSNS1TU+rcHUdK4yTjO+MfjO9kH00rhLK4J/YsP9W39YHnHC7O+qoHpqGU8mCJuPvMkk4PxPwPuHVD5ztOhoIsrcHn1Cc/3RJsrImPLa1hxIe1lR4t1J/AGadexv8dx/y0/znr4EtcymPLOhNm91UdLgdlQw1aGXDqQMc8HnPTeH2KUUFOmNKjfbxPMyE6JuQa9MndLup8KgDidJCxSJWUgViIgIiICIiAiIgIiICIiAiIgIiICIiAiJhu7lKaGpUYKqjJY8gIGVmxudvMzzLpFxCpxO5W1t8i2puDVq4JWoR3DblzH4zZvOMm/ZhqNO2ViNC+1Wx9c52HLbzktwLLNopLopKO4cyfMbbeA8pB01pS0qFHcAPhNjMsppgAS7EormWvKkS0wOH4yK1ldm7Qa6FTSK6jmuNtYHunbWlytRFdCGVhkEecw10BGCMgjBB75yt672D9bRGaBP0tIZwuf1lH6vygdtKTX4ffJWQVKZDKRtibMBERAREQEREBERAREQEREBERAREQEREBPIfSJ0nNesLaicorhTjk7scZ+6eh9LeKrb27M2e12ezz322895yHR7obQyl1Tp1GyuU6x1Iw3fp8ZEra6OdG8UlDMQPDbJPfk907e0oBFAUYAGwE0Feov/AEm+APyMyevOP1H/AITf0Mok8Ssif7Sf9m/8J5aeKP8Asqv8JvzhUvKGRdLiDscdXUXzakwHxzMhvG8VHvEDbcSOv6AZSpGQR3y5rw/XT4Gada4c57X4DeTU1xfC+Njh9wUcnqKhOD3I+dxjw/p7p6ha3C1EDqQVYZBHKcDxbgVKqGNVMqTrY9oDIHtbHaSPQDiVvg21u4ZUGpQCzAAnuY8++COziIlUiIgIiICIiAiIgIiICIiAiIgIiIHn/pZqnRSTxJPwnT8GAo0adI7lKaISORIAGR7zOX9KY3of5v6TNxq211SRSZjp0lghOWKkUjq5EBiP3CpJ55iRNdmLkeEqlyDgjcHkQdpz1da3XFlappFRcKMaSNVuD3Z5NX7+7yl9jVdbVAqurolNCrI2cgKGwDz79+Xzlw10BrCOu8pC1b6oCF6vdgdJ3O4HhjGdvdKm8raFbqSGJOVznADcuW2R3n8ow1M9d5S01h4SJpXtUsqmjgEgFsnYFc5wR4/8ztJAyDKaw8PlLTcDwmEzG0Kx8RIdGXxUjfzGJwfQLotWs7oMzoyEFewWyc4xsR752grqwJUggbbTWt66iuiFgGO4XvxnGYR1MREKREQEREBERAREQEREBERAREQEREDz/wBKQ7Vv+8fnNu9N2tSrUojWuyqjq7DanksoBGO0cbZzgjwmr6Uzj1f9+eT+kziNVeKXKpVqooNLCpUcAf3emTgA4HOb459XGOrj2SneX5bHUqBrYaijezrUAjt74BPhnBxyl1xc3/JaQA+lGoKCRoBCMMtjtFcgHucfd86txSvpJ66ryPOrU/OfQ9O1tVL0zRy1K0SuxycFWD7Dtc/o2+Im++PKc9azVLi+CsEpA4AKlgTnVVIxjXnKqpJ8nXHIzNxKldlw9MAaLeoQgNQo9QldGpQygn2tjkY7++Q4v7PUo9UfQy25arsVp+tAGmHGvVzIBIBAmWlcWbVxS9WIRq1Wilc40NVoqWqJgNqGArbkYOkzGNN6tcX4YhaaFRcBQ2k70u32va78U/dqP3dCVnGcNvLOqj1fVGp01tvWUeoBirR7WGUhjg9n2Tg7iX21xZvToVBbkdfUq0wrbMjUUqM4ff8AwmG3iIsNdaVMxsD4TiqXFbF6K1hbMQ1CrW08mApVUplD2saiai47pJGxtwlNqls1JqlZaQps51KXYhSxRyMbZ2PfJecNbC8PqKrgPgs4IIB2GN+fjNS1XF1RV1LMEA6zcD2jty59/wB5kR63ZsUxRrYemj6xUqAKah7KHFTOojLeG3POBJjgqFaqqrYVXqKFZmY4WvUA3bJO23PO0lI7iIiRoiIgIiICIiAiIgIiICIiAiIgIiIHAelT/t/tJwfTLombi8urguUzxCytUAAOeto0RUdvcGGPvne+lL/t/tR85xnSTiZo1uI1Tllo8U4U+jPctIMwXOwJC/Ka4tl+M9OI6UcAp21N2So1QNXC0WYAa6LWqVtTDHtfTUx4c57ld2dfr6rU6WtK3D6dAPrVdDqK3NTuR9Is836TcLS8s/WabGilG1apRoONTVFVADrYHCkUbeke/dp629WqrnTkrilzUkYGAwXfbnz8p0762RmRzy8BudqXVqEdeH66pdewLVVNQBRuxJXA7pmt+AV+uSmyqtKne3lz12oHWLlKoRAnMEGsc527O2ZK2/EaxHs4Xq6ZDaXbZhSy4+vjXV2znse+XtdVgzcyMjfqnwisLfJCg9r2qpxuRpPnM+quRBW3Cb71JbFkp00Shb25fUGLaamK1Ub+x1ajCnckmXpwC4WooOHVb24rhxpXIr2dRD2M7HrX5eeZP2d5V1A1QFUgDGhgQ5WjjfJ5tUcY7tPkZivXfXUUGovadtSKxxTNsFBXuY9Z+qDnIj1VxyFTolcDWAoZG4clPRrAxXJthVXPcCLcHPiT4yfuuE9bb0KXUmkq3NNnpGrllpq7EnrA2T3HY53m1YU6rVEbLoioCQ7VTrzUrjADY2I0HtAsAFHnJdpL1SRwNhwm6pU0odUNLUbU1H1KdLUMKaY3znYNncYB78Sb4a394UaSfpap174/T1Mjw8JM15C8L/TrhsHrauV33BuX38O4/GZt0dzERI0REQEREBERAREQEREBERAREQEREDg/ScN7f7UfMTyz0icVRa/E7YhtdW7s6ikAacUbcagTnY9oY2nqnpK9q2+0H8wniPpKIHFbvJA+kTmf8GnOn5zemOksOltBbS4ttLufVadG3cABd7NKFY1AdxuHIxznsXGekD29Vk6oFFsatwrlt3em1NdGB7K/SDefMutfEfET6d4pZW9w2pq6jNpVt8K9PlVamxYEnmDTXE3+nMmM821nsON4oVKlcBDQrtQfqQzKSrKqlF57612lF6WW2GJZ10q5Iak4J0VhRZVBG7CoQuB3kTCnDqPq70GuVY1K3XVKuqmCzmqrnsg4A7IGPCaHEOAUNDlKwdvpmVespL2q14tycMcjssoAB2IG/jOect/Upc9JqYRaqk6A9bri6OGSnbq3WkJzyH0L/mmvxXpdTSjWakG62nRrOq1abqpagFLKSQOWtDjwYSP4dwZWo1kuK9NTWp3CDS9MuguLh6jk4OnUR1Ww27M2OIdH7er1mbkDrFuQcNT29ZWkGxv3CkMe8y5zqbXTqcgHxAPxExV8428ZqWVylNAtS5SqR+uzUlOO4YXbaZH4lR/bUv4ifnOeNFeQfDP069jP0tQa99v7xU2zy8JI1uJUf21L+In5yK4WymshDjtVHIA3Dj1ipuCDy/OB30REKREQEREBERAREQEREBERAREQEREDhfSP+ktvtB/MJu177S5Xqg2CO0f1s4zjY8s4ml6Rf0tt9oP5hOipQiPtr7Lqj0QmSFJwCAcHO+nHMKPMtK0K9Nm0mjTQb9p1UZUDmOzz8pLCZBLoiLi4pKSBQVsFgdKLsQcYJ04B9o48BmXGtTChupp4JYE4XACsFBJ095b8JLiVEaYgReJvm3prjJGoLkjKjYac95+HnNnNPsg0qYLVGTYLgYOMk6eZyDjzElZaY0c43EaeSBbA41clGduWwT3e7fw3rVuqYC/QJkgEgKCRqJxjC9rODjHge4SfMxtGiJS2psqsaSDUoOCi7ZGccpqJUUXCJoG2ggjAwGYjAGNsY/GTFaa1EfSL+9IOliIhSIiAiIgIiICIiAiIgIiICIiAiIgcJ6Q/01t9ov8AOJ0lMTlvSPV03FsSCQGDHSCdgwJ2E6qmRjOQO/cgfHMIyiZBMYYeI+IMyoN4VUSj8j7jiXlZQwNQFyR7S8vq4x358/8AaU7e3M9nf2eeD/tM/rC5xqGc4xnv8JczQjSqGpgc/Z/Vxz8Tnl3be+WVdfn7XMYz7O2R4Zm7mCh8D8IETW16Rzzk5xjw2+6a1stTraec41HPLb3/AIyXrKR3GQtlxq3qV1pJVVn1EFRnIKncHbaB2UREKREQEREBERAREQEREBERAREQEREDnOlIOUIIBwd2APznnnEeKXfslhseTIoHwI3nrXErBay6WAPhmczecKB2cHPL2iRIzYhujVvWrU9dSjpOoaaibah34UeHjOgp8Hqdxqj/ANr/AC1TY4Y3VKEDAKowB3fn8JILf+YgaFHhFUf9aom3c2o/E5mvXtK6Ha6qkZ/WWn/UZkwb7I5493/3zmu+gkEjOeW5PLn3yiOa4uDjFbT70U5+Mz0K9c+22sfZgTc62n37b4Oy4z4c5Wlcoue0Bgb4Y7e8Z2kGi1Y53znfyG/lMl5fdUpZlGMA/R5z9+CJsvWVtySPDSx5TR4hU1KVUvy8dvcd8yiNqdKqLbLWKnuDqxGfvXP4yG6LdHlF6LhGzl3ZijhlyxJPZIDLz85StwSo2wSkoG45hvvKzsui/BhSXWQAxGwHzkSbXQREStkREBERAREQEREBERAREQEREBERA0uJXegeBPIyD9cXzJ9x/KSnF6AcgE8hneRdawfu5eAwPlCVv2yagMgbj/mfymyLXyH4Szh7hEVSQCBibXrSDv8AhAwiz8vlKGyHePwH4zY9cXz+4S310eDf6TA11tUPgfLCy/1Fd+yN+ecb++ZTc/8Ag33CVFwfqN94gYjaDwx8JpXVLT3be/f7hJE1T4THUpk8wIHKNdvn2hjzB5fCT/ALzPZPvGxlKnDF+rqPi2f6zVsah61RjABI8h7hIjpoiJWiIiAiIgIiICIiAiIgIiICIiAiIgaF9R1MJsgeUvZMyumBZpHgJUAS7EriBbiJdiMQLMSjrmX4jEDD1caPOZtMaYGuacotPBmxolNEDJERAREQEREBERAREQEREBERAREQEREBERAREQEREBKRECspEQERECsREBERAREQEREBER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307975" y="1650855"/>
            <a:ext cx="2143125" cy="2143125"/>
          </a:xfrm>
          <a:prstGeom prst="rect">
            <a:avLst/>
          </a:prstGeom>
        </p:spPr>
      </p:pic>
      <p:pic>
        <p:nvPicPr>
          <p:cNvPr id="1028" name="Picture 4" descr="http://www.hexal-elements.de/sandoz_ca/2/images/products/6820_v_procainamide_hcl_10-240x2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848" y="1417638"/>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rug3k.com/img2/amiodarone_12586_6_(big)_.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6435" y="3299620"/>
            <a:ext cx="3178711"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mtel.com.pl/tl_files/emtel/img/DefiMax%20biphasic/DefiMax%200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49804" y="3703639"/>
            <a:ext cx="3155142" cy="2773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pload.wikimedia.org/wikipedia/commons/3/3f/Magnesium_crystals.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05795" y="1504226"/>
            <a:ext cx="2034058" cy="121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9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irc.ahajournals.org/content/112/24_suppl/IV-67/F2.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7742" y="654627"/>
            <a:ext cx="7322249" cy="620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554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vs Unstable</a:t>
            </a:r>
            <a:endParaRPr lang="en-US" dirty="0"/>
          </a:p>
        </p:txBody>
      </p:sp>
      <p:pic>
        <p:nvPicPr>
          <p:cNvPr id="3074" name="Picture 2" descr="http://s2.hubimg.com/u/6995415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57" y="1338984"/>
            <a:ext cx="24765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2/20/Jugular_Venous_Distention_(JV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93324" y="1063612"/>
            <a:ext cx="2829674" cy="28296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demcurriculum.org/ssm/neurologic/meningitis/images/am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238" y="3969327"/>
            <a:ext cx="16097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funnyasduck.net/wp-content/uploads/2012/11/funny-cat-atonic-lying-down-play-dead-pic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90309" y="4082144"/>
            <a:ext cx="2988830" cy="238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Stable VT?</a:t>
            </a:r>
            <a:endParaRPr lang="en-US" dirty="0"/>
          </a:p>
        </p:txBody>
      </p:sp>
      <p:pic>
        <p:nvPicPr>
          <p:cNvPr id="4" name="Picture 3"/>
          <p:cNvPicPr>
            <a:picLocks noChangeAspect="1"/>
          </p:cNvPicPr>
          <p:nvPr/>
        </p:nvPicPr>
        <p:blipFill>
          <a:blip r:embed="rId3"/>
          <a:stretch>
            <a:fillRect/>
          </a:stretch>
        </p:blipFill>
        <p:spPr>
          <a:xfrm>
            <a:off x="203488" y="1321663"/>
            <a:ext cx="8737023" cy="1233633"/>
          </a:xfrm>
          <a:prstGeom prst="rect">
            <a:avLst/>
          </a:prstGeom>
        </p:spPr>
      </p:pic>
      <p:pic>
        <p:nvPicPr>
          <p:cNvPr id="5" name="Picture 4"/>
          <p:cNvPicPr>
            <a:picLocks noChangeAspect="1"/>
          </p:cNvPicPr>
          <p:nvPr/>
        </p:nvPicPr>
        <p:blipFill>
          <a:blip r:embed="rId4"/>
          <a:stretch>
            <a:fillRect/>
          </a:stretch>
        </p:blipFill>
        <p:spPr>
          <a:xfrm>
            <a:off x="611980" y="2987660"/>
            <a:ext cx="7920037" cy="1250532"/>
          </a:xfrm>
          <a:prstGeom prst="rect">
            <a:avLst/>
          </a:prstGeom>
        </p:spPr>
      </p:pic>
      <p:pic>
        <p:nvPicPr>
          <p:cNvPr id="6" name="Picture 5"/>
          <p:cNvPicPr>
            <a:picLocks noChangeAspect="1"/>
          </p:cNvPicPr>
          <p:nvPr/>
        </p:nvPicPr>
        <p:blipFill>
          <a:blip r:embed="rId5"/>
          <a:stretch>
            <a:fillRect/>
          </a:stretch>
        </p:blipFill>
        <p:spPr>
          <a:xfrm>
            <a:off x="2353540" y="4238192"/>
            <a:ext cx="3454977" cy="2591233"/>
          </a:xfrm>
          <a:prstGeom prst="rect">
            <a:avLst/>
          </a:prstGeom>
        </p:spPr>
      </p:pic>
    </p:spTree>
    <p:extLst>
      <p:ext uri="{BB962C8B-B14F-4D97-AF65-F5344CB8AC3E}">
        <p14:creationId xmlns:p14="http://schemas.microsoft.com/office/powerpoint/2010/main" val="682157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091046"/>
            <a:ext cx="9144000" cy="3688772"/>
          </a:xfrm>
          <a:prstGeom prst="rect">
            <a:avLst/>
          </a:prstGeom>
        </p:spPr>
      </p:pic>
    </p:spTree>
    <p:extLst>
      <p:ext uri="{BB962C8B-B14F-4D97-AF65-F5344CB8AC3E}">
        <p14:creationId xmlns:p14="http://schemas.microsoft.com/office/powerpoint/2010/main" val="3860864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304" y="1111827"/>
            <a:ext cx="9033304" cy="4696692"/>
          </a:xfrm>
          <a:prstGeom prst="rect">
            <a:avLst/>
          </a:prstGeom>
        </p:spPr>
      </p:pic>
    </p:spTree>
    <p:extLst>
      <p:ext uri="{BB962C8B-B14F-4D97-AF65-F5344CB8AC3E}">
        <p14:creationId xmlns:p14="http://schemas.microsoft.com/office/powerpoint/2010/main" val="3064377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475" y="1381991"/>
            <a:ext cx="8772379" cy="4021282"/>
          </a:xfrm>
          <a:prstGeom prst="rect">
            <a:avLst/>
          </a:prstGeom>
        </p:spPr>
      </p:pic>
    </p:spTree>
    <p:extLst>
      <p:ext uri="{BB962C8B-B14F-4D97-AF65-F5344CB8AC3E}">
        <p14:creationId xmlns:p14="http://schemas.microsoft.com/office/powerpoint/2010/main" val="2024664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37" y="859815"/>
            <a:ext cx="8754445" cy="3701794"/>
          </a:xfrm>
          <a:prstGeom prst="rect">
            <a:avLst/>
          </a:prstGeom>
        </p:spPr>
      </p:pic>
    </p:spTree>
    <p:extLst>
      <p:ext uri="{BB962C8B-B14F-4D97-AF65-F5344CB8AC3E}">
        <p14:creationId xmlns:p14="http://schemas.microsoft.com/office/powerpoint/2010/main" val="2104496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6519" y="1417638"/>
            <a:ext cx="6483927" cy="2677656"/>
          </a:xfrm>
          <a:prstGeom prst="rect">
            <a:avLst/>
          </a:prstGeom>
        </p:spPr>
        <p:txBody>
          <a:bodyPr wrap="square">
            <a:spAutoFit/>
          </a:bodyPr>
          <a:lstStyle/>
          <a:p>
            <a:r>
              <a:rPr lang="en-US" dirty="0">
                <a:latin typeface="Times New Roman" panose="02020603050405020304" pitchFamily="18" charset="0"/>
              </a:rPr>
              <a:t>The stable VT patients tended to </a:t>
            </a:r>
            <a:r>
              <a:rPr lang="en-US" dirty="0" smtClean="0">
                <a:latin typeface="Times New Roman" panose="02020603050405020304" pitchFamily="18" charset="0"/>
              </a:rPr>
              <a:t>have a </a:t>
            </a:r>
            <a:r>
              <a:rPr lang="en-US" dirty="0">
                <a:latin typeface="Times New Roman" panose="02020603050405020304" pitchFamily="18" charset="0"/>
              </a:rPr>
              <a:t>higher mortality (33.6% versus 27.6%) at 3 years, with a</a:t>
            </a:r>
          </a:p>
          <a:p>
            <a:r>
              <a:rPr lang="en-US" dirty="0">
                <a:latin typeface="Times New Roman" panose="02020603050405020304" pitchFamily="18" charset="0"/>
              </a:rPr>
              <a:t>relative risk (RR) of death of 1.22 (</a:t>
            </a:r>
            <a:r>
              <a:rPr lang="en-US" i="1" dirty="0">
                <a:latin typeface="Times New Roman" panose="02020603050405020304" pitchFamily="18" charset="0"/>
              </a:rPr>
              <a:t>P</a:t>
            </a:r>
            <a:r>
              <a:rPr lang="en-US" dirty="0">
                <a:latin typeface="Universal-GreekwithMathPi"/>
              </a:rPr>
              <a:t>5</a:t>
            </a:r>
            <a:r>
              <a:rPr lang="en-US" dirty="0">
                <a:latin typeface="Times New Roman" panose="02020603050405020304" pitchFamily="18" charset="0"/>
              </a:rPr>
              <a:t>0.07). After </a:t>
            </a:r>
            <a:r>
              <a:rPr lang="en-US" dirty="0" smtClean="0">
                <a:latin typeface="Times New Roman" panose="02020603050405020304" pitchFamily="18" charset="0"/>
              </a:rPr>
              <a:t>adjustment for </a:t>
            </a:r>
            <a:r>
              <a:rPr lang="en-US" dirty="0">
                <a:latin typeface="Times New Roman" panose="02020603050405020304" pitchFamily="18" charset="0"/>
              </a:rPr>
              <a:t>predictors of mortality (Figure 2), the trend </a:t>
            </a:r>
            <a:r>
              <a:rPr lang="en-US" dirty="0" smtClean="0">
                <a:latin typeface="Times New Roman" panose="02020603050405020304" pitchFamily="18" charset="0"/>
              </a:rPr>
              <a:t>toward increased </a:t>
            </a:r>
            <a:r>
              <a:rPr lang="en-US" dirty="0">
                <a:latin typeface="Times New Roman" panose="02020603050405020304" pitchFamily="18" charset="0"/>
              </a:rPr>
              <a:t>mortality in stable VT persisted (RR</a:t>
            </a:r>
            <a:r>
              <a:rPr lang="en-US" dirty="0">
                <a:latin typeface="Universal-GreekwithMathPi"/>
              </a:rPr>
              <a:t>5</a:t>
            </a:r>
            <a:r>
              <a:rPr lang="en-US" dirty="0">
                <a:latin typeface="Times New Roman" panose="02020603050405020304" pitchFamily="18" charset="0"/>
              </a:rPr>
              <a:t>1.25; </a:t>
            </a:r>
            <a:r>
              <a:rPr lang="en-US" dirty="0" smtClean="0">
                <a:latin typeface="Times New Roman" panose="02020603050405020304" pitchFamily="18" charset="0"/>
              </a:rPr>
              <a:t>95% </a:t>
            </a:r>
            <a:r>
              <a:rPr lang="pl-PL" dirty="0" smtClean="0">
                <a:latin typeface="Times New Roman" panose="02020603050405020304" pitchFamily="18" charset="0"/>
              </a:rPr>
              <a:t>CI</a:t>
            </a:r>
            <a:r>
              <a:rPr lang="pl-PL" dirty="0">
                <a:latin typeface="Times New Roman" panose="02020603050405020304" pitchFamily="18" charset="0"/>
              </a:rPr>
              <a:t>, 0.99 to 1.59; </a:t>
            </a:r>
            <a:r>
              <a:rPr lang="pl-PL" i="1" dirty="0">
                <a:latin typeface="Times New Roman" panose="02020603050405020304" pitchFamily="18" charset="0"/>
              </a:rPr>
              <a:t>P</a:t>
            </a:r>
            <a:r>
              <a:rPr lang="pl-PL" dirty="0">
                <a:latin typeface="Universal-GreekwithMathPi"/>
              </a:rPr>
              <a:t>5</a:t>
            </a:r>
            <a:r>
              <a:rPr lang="pl-PL" dirty="0">
                <a:latin typeface="Times New Roman" panose="02020603050405020304" pitchFamily="18" charset="0"/>
              </a:rPr>
              <a:t>0.06).</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6854" y="3823854"/>
            <a:ext cx="3034145" cy="3034145"/>
          </a:xfrm>
          <a:prstGeom prst="rect">
            <a:avLst/>
          </a:prstGeom>
        </p:spPr>
      </p:pic>
      <p:sp>
        <p:nvSpPr>
          <p:cNvPr id="5" name="AutoShape 2" descr="data:image/jpeg;base64,/9j/4AAQSkZJRgABAQAAAQABAAD/2wCEAAkGBhQSERQUEhQUFRQVFxYVGBQXFxgVFRUVFRUVFBUUFRUYHCYeFxokGRQVHy8gIygpLCwsFR4xNTAqNSYsLCkBCQoKDgwOGg8PGiwcHyQpLCksKSwsLCksLCksLCwsLCwpLCkpKSwpLCkpKSwsLCkpLCwpKSwpKSwsLCwsLCkpLP/AABEIALYBFgMBIgACEQEDEQH/xAAcAAABBQEBAQAAAAAAAAAAAAAAAwQFBgcCAQj/xABOEAABAwIDBAUGBw0GBgMAAAABAAIDBBESITEFE0FRBgciYXEUMlSBkaEjdJKjs9PwCBUWJDVSU7HBw9HS4RcYNEJE8TNicnOCsmOTwv/EABkBAAIDAQAAAAAAAAAAAAAAAAIDAAEEBf/EACgRAAIBAgYCAgIDAQAAAAAAAAABAgMRBBIhMUFRExQyMyJSQnGBYf/aAAwDAQACEQMRAD8A3FCFAdL+l0ez42SSMe8PfgAZhvfC51ziIFrNKptJXYUYuTstyfQs0PXrTej1PzX869PXpTW/w9T81/Ol+WHY71qv6mlIWaN69aY/6ep+a/nXX9uNN6PU/NfzqeaHZPVq/qaShZs7ryph/p6n5r+dc/27U3o9T819Yp5Ydk9aqv4mloWev65qcNDvJ6jPh8HfS/56ajr2pvR6n5r+dE6kVuyvXq9GmIWaf2603o9T81/OuT180vo9T819Yq8sOyetV/U01CzL+3il9Hqfmv50mfugKS9vJqr5r6xX5Ivkp0Ki3RqKFlrvugaQf6aq+a+sXjfug6Q6U1V8z9YrzLsBwkt0amhZeOv6l9GqvmfrF7/b5S+jVXzP1irPHsmSXRp6Fm8fXhTEf4epH/1fWLsddlN6PUfNfzoPPTX8ieOXRoqFnY66af8AQVHzf866HXPT/oKj5v8AnVexS/Ynjl0aEhZw/rvpgbeT1PzX1iQk6+aVt701V8z9YiVaD2ZPHLo05Cyg/dFUfo1V7IvrF5/eMovR6r2RfWJlwcr6NYQsn/vF0Xo1V7IvrEf3jaL0eq9kX1ilyWZrCFmdJ17UsmlPUjx3X7JE+PXDT/oJ/m/50p16cXZsjTW5fkLOpeuynaP8PUHw3X86ZO+6BpRrTVfzP1iKNWEtmUakhZb/AHgaX0Wr+Z+sWibE2q2qp4ahgLWzRtkaHWxAPAcAbZXzRp3JcfIQhWQFm3XifxWn+MfuZVpKzTr1/wAJT/GP3MqVW+DNGF+2JRHdG6f7w+XYHeU+UYN5vJLYPKt1bd4sHmZeb36pzSbDoIti0+0KqGWQmd7ZcEsrS9gnmia1rRI1oyazS2i4ftqD8GjTb6LyjyjFucbd7byzHfBfFbD2r20zUz0V2vRO2TQU9RVQRuZVmWRjpGNc0R1M87cbSbhrrM14PHNRRV/8JOUrPXkiutvo1SUEdP5LG6KWRsr3AyyyWY1jdd49wBD3DTkVcdq9V1Bu5GxxTRyCndK2YTzODXgZAte8tOedjwBVG65J4Z6jyiCsp6nHHuRDEWudEyNrn4nOa84sT3u/yjUDhnLdbPTgyNiioawOjdTyiVsD2Pu7sBrXlty24LsgRfNTRNton5NRSfY36edDaanqNmRU7HMFWQyQGWV+K8tKzIvcS3KV/m217gpXp50G2dRsp5mQuEQrIoam9RPbcyNdiOIyHDhJYbi2lr2upbbG0Nn1NTs6pO0qRvkeImPexkv3gjHnY+zhLL6G/cozp/0noavZm0YoZ4RJvmuaDM1xndGKdxfC3Fm0gFgDcsTXd6PKkKc5Oyudbe6v6Olwtex7jUV9PBADPUWZA/dOlabSZ5NqLONyMTRfIJV3VVRyS7Riijc18bIxA7fTERyPhLgSC/tDHY2ddRvSnpVBNNsRwqYnthLJJ3CRpET8VKMUpBsw23utv8ynp+sCkhl2lMypgefxZ0bWSsc6bAwY2Ri/aOrcuJV2RLyXJHwdWNE7aO6LJBCyiinfFvZe3LJLKy5eX42gCM9kEAm3LOh9OKegENNUbPka100ZdLSibfGBxYJATclzCCS0g5ZCwGd9QPTmhG13u8qg3UtDHGJhI0xNkjnncWPeDZri2S4B5HuvTOtXbkM9BQxR1UNVNEHtldE5pu5sOBz8I0aXA2NrG+SGUVYZTlLOtS2QdWWzHOp4dxK2SamfPvW1E3Z3Zp2u7LnkXJqAdLdk5KBq+g9DTbJZUSUdRVTuD43PgdOSHgS/DvjbIGsjBjF8rC4Vwpelmzw+lqHV9KNzSyQuj3rC8mU0r7gA3y8nIta/a7lA1PSCnqtkRxRbUgo5Tjc8OezeFjt9eBzC8FpONvhZFZCsz7Gr+rCjOxd9uXeW+Q+UYt7Kfhd0H3wY8HnZWtZSOyeq7Zb4aMOp37yopxIZGzzCzhHG5xw47Zl/K2Wim/w12ZvRD5VTW8mLN7v2brDiDN351sRvfnYJtsLpXQMgoHPr6QGnpQx7N8wuxOiiaRYHUFhyUsVdlY6M9ENlSUtY+WnlJoXTRSzumlaJHQ4yXNayWw7IabWHnLJqN1w2+thfxWyTVVBPsianj2lS07qqWWokc57RJaSczbt0eNrg7CGMN+AtZY1sxuhPG2Sz4jSI2k9SahGSVC4YlQuK3qakASjEmu2lAyxtOO0o+r0KkKg5qOqdCtVLgF7kBIkg5LSBN3BdiIqZ25y5aVwV00IgL3ZaNiHJT50Ve2IVYhouFiPsJMZ1Lciq9U+crJVDJVur1TqG4C2OuC+n+rv8lUPxaH6Nq+XxovqDq7/JVD8Wh+jaupTER3ZYkIQmhgs069j+KU/xj9zKtLWU/dDk+Q01svxkfQyoJq8WhtGWWomYxI9dudn3aKKGLmuxUPAtdZPE+DrqsuUSTD2k7AUB5Q9dtrXoJUW+S1XiuCWnekmO1Ud5S6+aeROuqdNxRampPQlY3dgJnfNLRHshJYdUo0aA4pN66K5kKiKYkCkHapQOSL3Zp6M1Q9k0XMDmgEkaAn2Imd2Se5WaLq2lcxv41s8bwC16h124onS9obvLJtvEgd6dTi2jFXkkTVR1MyiJ0vlMVm03lNt27TC52C+PXs6r2o6m54TI59VE2OOGObemN2Ah7nte09vLAGBxPJ4V/qeldIdlvnFRCWu2fug3G3eb3duG7wXviuQLJTph0pp5Nn18AmiL20gLbPacQljeA1ufadijdcDPNvMLRlRhzMpv9l7wado2hSuNTnDaN15GhuMvZ8J2gGkHL84KL2p0Slp6cVD5Y3NNTNS4Gsc12KGSeMyYi4ixMBNrZYtclZabakIn6MfCxWjppQ8422YfI4hZ5v2TcEZ8kp0plZNsmTdzU5dDXV1SWOlAc+NtTWm0YF8TnB7S0ZA31SJ4eDi7LUONSV9yF2H1eT1UMErZ4mCd0jWtdG5xbuzICSQ4Xvuzy1STOgk/kM9ZvYsMPlJMeF2J4pXyRvIdis25jJ0NrjVXzq86QQxUFEx00LSX1AeHPYHNs+dw1N25ge1OqPadGGRU5qIwZYKw2D4t38LLG5+N17h95OyOIx30Ciw1O3xLdSV9zMqnoJN5XQ0++ixV0ckjX4HWjEcW9LXNxdokZXBCQ2F1eS1ZqbzxQsp6g0hkc1z95NvBE0NYCMLSXszJPn24XWgSGJ1bsSp8ppgyCKSJ7TK3GHSUj7G2lgWEG5GZCS6OiKE11MaqkMsm0ItoNtKMPk7qmGQ9ogAvDYX3aL2Jbn2gUao01sgfJLsoo6kai8bXTxhz6h9OQGOIbhjllEl7i4LYwbZWx9y6Z1FSl2F1VG29Q6nb8G44i2N0mLzssmuy7lo+x+mNK87SnE8REVS+WImRoxYaGKElgJzbdsliMjdONr9I6Z1RsssnhIfUvmcRIyzb0VQ0Ys8vPAzTbIrMzKqfqWa+SpaNo0+Cla0yyYCWscTKHsf2+yWbq5v+cjZ/UhJM2neyqiMdQZQHhjiBuw8tPnZhwY438NVpmz66021A6fZu8lYx1PZ43LmF1UIvKR/mkv59r5EJ10U6UQxR0tPNLTYzHUuc5j2CJskUzWlrLnstcJXlt7dlpUsVdmUQ9BDDs5teyqhlj+BDo2sdiD5XxsdHjxWxMMmeX+U6KcoOglTLSMqGSQ4pIXVEVOQ/G+NoaQTL5rXEPZ2bHNwz1sr0jpGxbDoIoZ6dzYjHLUME15XyzENsxgBxASTucbkWDBa/C09G+klNHs+klfPEBTULqeRmMb0TWpwIxH5xcTE4ADW7bXukSo05S1Rd3YqNb1cTt3pdPCI4qYVRlLHBrmne3jtjyIEd8RNu2Mkw2j1RPbVwUvltOZpi44BG4OZGIpZN6W47lpMWDxcrdXdJIG9Gy50zN8aBlMWYgZMeHcEFl8V8Tjf2qZ2vtJh2tRS7+h8mbjbiEjfKBKaeo892m5tawv5xCONGEdkVcx3pf0Jk2dusUsczJg8skYHNsYy0Pa5p084WzzsdLZ791d/kqh+LQ/RtWUdcFdHPHQvZIx7x5SxzWPBa1uJlnYGmzScIzyv7FrHV3+SqH4tD9G1GlZgLdlhQhCIIFlf3QjQaKmv6SPoZVqiyz7oMfiVN8ZH0MqGWzGUvmjBnUo4IbADldK4e9e4RzWXMzrZUJilHNApRzXZZyK8wlXd9kyroTfFbil6M3K5LLpSljIchk7qxUVZ3JJosQOeS5YMn91v1he1LMwlJRYSnmGu9rm395KzJGq+o3tdczNXTX2bfiTYeq1z7wknlSxdxAhNgc04Kat84rREy1eBZ4yTVrA05gexO1JU1M14zRwdjLWV7ERG9pdewvzUvQxADID2JvNQBrsk9p9Fnry00FpDatjDTewz1yT+nsQDYexIVlPjFkrRRYW2WaTvDfUJLUdYAeA9i9EY5D2BeBKBZm2MGdXEL6D2KLqIxpYW8ApisURUFa6DYMtyGeBdcOaOQSj9SuHLqIBo4wjkFzhXa8CIW0ia2HGAQbC/Oys4aMjYX58VWdjO0VlYclxsU3nI9hGoYNbC/NVuthbiPZHsCss+irm0n2KZh27gcHkDABkAPBfUPV3+SqH4tD9G1fKcVWvqzq7/JVD8Wh+jaurBWM0d2WJCEJgYLL+v5t6Kn+MfuZVqCzDr8P4nT/GP3MqCp8WOofYjC8K5IXeJckrGdmx5mvM10SvLqyrHBevBLb7Z+pdOXu6B458jl7CjVgGrikdS4EXNxwPNT7WY6eU5XAb62hgm/Y/2KBiABwuyB17jwd6veLq1bFgD2FjhmREPWWVNM73XKHKm9Cr5Vcga1mERjmxrvlFzv2+5NnFPtojtQnnBGbfLNvcmMnHuy9iXJWYyLuhIpq8Zp24ptI1MgxdXYUByT6iqAAmLWGybtiffuVxRlq7Il/Kw4pxAoOCNwOYKm6Q5LPXVhadx0AlAk2pRqwsajoBKNXAXYSwhCsUPUqYq9FD1Wq1UAJEO89opNxXc3nFIucuuhb0PQV4VyXry6IC5N7GKtMeiqexnZq1xHJcbF/It7HE4yVY2zxVmlOSrW2QiwvyA4INjs19fdXf5Kofi0P0bV8gtX191d/kqh+LQ/RtXaEcliQhChAWXdf/8Agqf4x+5lWorL+v8A/wAFT/GB9DKgn8WOofYjDLIwoIXixnZPLL0xlEcbnEBoJJNgBmSeS1jor1UMY1slacTjY7kGwaCNJDxN+StJsTUqxgtTKWU7r2sfYpmk6C1soDmU7y0m17WGfHPgt62dQUsDexFE22YAaL92ZzXFTttzvNYcuQvZNydmN4t/xRisPV3XOGF8JbY5EluhuHAG/gbcb+sTOw+jtSwFr43gsuL4bhzbtdcH/pje0d8i0CTbDr2Nwc8iLLn76ONiASBfQZgjTIa6q8oDrze5RdpdCZ5JmObGcmFpvkB23uyv3SW/8UjS9VVQ7J2BoyzLvG+netCiq32OoAuRxFibgt5+Hemse0Xtc4OeLXFuZ46euyGULjaU6k/xiVwdT4tnML25cU4h6p4x5zr+CsU20bWBIvbTmFzDtm1iTlpb1KKMRc51U7MYDq+p2i2A5D7FN5eriEjI2VjO2rkgatsPWRdp8CE5jrWv1yFrHxRWQpzfJnW0urlwuWEHl/FQH4Iztv2TYLY4qhhaHB2Rvr3GxSr6e4zA8UqVJSLVRmIfeyQatK8NM4atPsWyybMb+aPYm7tlxHUBZ5YW/IaqmRBhXeFak/o9A7gFG1/ROMjsmxSpYWXAarIzer0UPVK77X6JyNHZFwqbtGmcw2cCPFSlFx0YTaexBVHnFNnFOKkdopsV1o7Cps5QEWQAjE6kvsY5q2RHshVHY+qtsDhhXGxnyHcHkirm2BqrHIVXtsZqsN8gbFfAzX1/1d/kqh+LQ/RtXyCRmvr7q7/JVD8Wh+jau2Z2iwoQhQgLMevofidP8Y/cyrTll/X661HT/GP3MqCp8WOw/wBiMTMa8dGEk6VWLo70UfM4OnDo4rXA0fITo1o1aLC5cfVmVhUWdlySLH1WbLYxzqqUNIzjivn2xYvcORAsL95V6n2tcHCb2Ps8VQPL3OeGQtwxxaNFgBwt4959qmdmkkdrK50zuCnxVlY5tW8pXY/qJZHjI/19q92g5+4c50kwZHZojgGKWR5LRl4l2XC2d+XQiJFuA10skocUb7seG4tWnNp5G3q9yGrncfwBgop6noifHgineXCUEsLrF7HNAJaSNcr+xdUdQY7jXXTlcZ38E4j2W1zhNO8SPbk0aNaCCCA3vBOt1G7bjZE0uaddbHkSSioqcYfnuBVyt6CG1NtyMeMADm9+trcs7+CR2PGal7ai7Q1ji0svc5EE56d3qUG/boeSACcrXtoedypno5s58ELr2s5xI1wjGAbH/wAj705FxmqeqO9pbd3tcQGuY0dnPj/zd4zt6ikPvoCbHx9Y+3vSm6xEuLe025zzItk4G2lj+zmoKtYWyXFy12h1HuSpbjM+Z3ZaItpgm4sSeye463/WE8jrMTXZ4cQGf5r72uPtyVOp6otIOlznccRexPjkFJx1XA6a+soLsmVMln1vZYL27d/Xe7h7Tb1KX2PtN7n3c7s6WPIKl1tScJdxFzbiDax8cwD60jSdJ7xvA1OJvf2nAZepyK4DijT6WubIC5h7IJHiRyTiWnDhnrzVT2VtAAMY24A18ctSrJFWX45WyHrz/YjWoiSyvQaSN3d78eKjX1eIqWqiLZ6cVEVmzbNxwguA1GtvDigknwMg09xTy0qK2lsyGfJ4APNeCoxBJSRPOmqVe43KVra/VsDnE5V3aPQSSJhdr3LRTVSRi7gbLpm0GyZGyNSa2BsYtLRlpsRZcCFaxtnozHM0lvnDkqpS9Enl9nCwCLyMqxW6V+EqVj2gQFZX9FY2i3FRtTsINSKtnqy0RjtoEphVSEqa+9aaVFGAlwnBPQhCbhfWnV3+SqH4tD9G1fLJiX1N1d/kqh+LQ/RtXQpyuJqFiQhCaLBZ1117OfNS07WWynuSTZrW7qQXJ8SPatFVO6zJmtghDnAF0oDQTYOOBxw+NgT6kMtUHTbjJNGXbE6Lxx9sDE4Z7x44/wDxs4eJufBSz2hpvdwJvnbnxJ1So2lYWFsk2nqw69x/ugcopWRtzNu5GQAsc4WzJzINh68vcFOUL7gWy7v9lHUwGInK+R529SfxyZHI5d1r+HFKWoEySjmwtOp+2ibyDtF5y5LneE29R07v1aphWVJLbuNm2yHE5IhQlWbaLBlnc2HK9k1FSZAGyHU/7pJsOJ1yMzezc9OF7aG66fCGEOOqiIOZKCESMjZq7O2XayJt7lOzVm6bu3NuDwGWveAqmNmU7pZaiskeyOFoLSCQ65IFwW53zaLdwVj2TXiSN7SXPDMBa57S1xY8Bwa4EA3HeoqqcsqKlTsrnbHsJBde2hePDI2529thyUXtjYnZLT2mnNkg17ibj1Z5+0Eysj7XaRqD67HTuNwCP91G7N2lgJY67ojp3d4vkM+Cki4FWpnOaS03yyzHDTgpKOSwy8LHRebcomsmJzwk+cMwCQDmNWmx7xyTRocL2zHjw/YkyTNEWrE3SSA5j2a+rvHvUPtzZwh+FYOy43NuDrg+w4QE6hmva+RGXd6l0XNc0tJJGYtwPcqTaLauJU20CHgtuWmxv3OJNvcrRQ7WxBtj/XLNUeKMQvDR5h07V7dw7lPUFiLDhl/X2lMixMkWllZci5uBz0N+fPP9ic082FzXNsOY5eHPVQLHHLifsNOYXbZTiJcey3QaXNsj4DP3JlxWUsFdRMmF24Q/mMr9xH7VB1MMkJAe219ORTinkzuHHn3f1Kk5KtrmWcMYJtY63PLiEDjctScdCq1e1L5EXCKSCNxyBv3Kz0mzWAuDXdrk6xt3XCWhcYxqASM7Wz8CNR/FBZoPMnsVgUrmnsuS1NQuJu4gBTlPtsNyc0G+lxy7l3tGjiqYyW/ByC+bdPWOP60eVMW5NEJNTwjvKI9mwOGYuo+t2DJE/C9xI4O/O70MgLBqravuirD5nRiB+QJBSVZ1exAEuJ8VzT1BxXU3tGvPk5Lih8Ud7A630Zm+2ugkkd3R9pq3jq+YRsuhB1FNCD4hjVkFb0qAiIDr3WxdBZMWzaM84Ij7WBHSerSCnFpXZOoQhaBQKhdb+zGz00DXaCbF828ftV9VM60JsMEOV7y//h5S6rtFjaN86sZZHs4tFg51u8koNP8AbMftTp1b/wAq4Nb3LD5bHU8Te4tslrA8Y8XK+oA9t1NzUobca2PvJv8AqCrwruWSmKXaol1tiAzHMcxyTadRS0ZlrUZR/JC+QaXHwHvH7CoqpbfXUi3HJpJupOaUFmWg4eo5+39qjQ8BuInLO3eRxP25J9jMncbxygO48vb+s6Zd6RkYZTxDc/X4csgkd+XXdewuCP16+z2I++djyAsPAHEL5Ktix/PSgFttQO8tNuBtmCpTYTw4PBwtkucTRe3Ido+ce/wVeirhj7Th3i97i5zPPP8AUlqV/ZLge1jsT3HPMeooVTjmzchOby5SQrKnta88vbrb1qLppbuy8ffqPYlKWhkndcnC3iTlfwAzt7u9SD6amiHakOLg1tjY/wDMcxqjlFAxkQFdtEiRzSARkLcCMsj4XPhfxTVjLOxM0z8R3eI/gmm0ZLzPIcCL2FuIPD9Y9S7oprOw6i47jzBB42F1Vgkx2Ku+hv8Ar0RJV5HS1j6vtdDSGkkkC+Q9V7kdyi6moviwjXK3D7aIXFBpsbVQ7WFpzPDkeQ5DvS+zdoOgeACX6A3Otzw8EiGlvAuc7Im2g5JxTU9nB1jk4HQ5i1kEHZl1ItotEu3GluQINswdM8v6pamrcYsD2jwzuMtVAR1YFwWuJ0JwH+HindPtRsbg7C7I5gNPfpl3ptr6mfM1o0WifsjK/Dhb2lFFVPHatlfO2drW9V8uH9UvQ1UMoGF2K+dgLG/eNRxuu3MDDa4A5Hjl9vYFVwrC01e5182ewX48UtV3kgwsDRIPNyIAPeOGV/aoiVjRm3jyPuOlipakrmgAFzTqbaEW1/WFe6B2IWi2q112S5PYSMLTlkeeqew17sd2EgcOFu8+3jyVCl2+DWSuObXPNi25BF8irLBtuMC7WvLjnoTz0y119qpBSjYsVVC58Vy7S7r999P1+xQ0xJAzTNu2pDkQ63ABtgEtHPfgUipUyuyNFOknHUWYDhIFr8CkarZ8j4y18hw8k4jkHh7UtLM3Dr+tLdZtBqjFPYrR6OxNbxNluXQtgbs+kA0EMYHgGhZFK9ltT71sPRO3kVNbTdM/9Qm4Z3k/6F4lWiiWQmddtNsdhqeQ4DvXi2OSRz3NIeqj9a1vJ4b/AKX929XhUbrZH4vB/wB7929Lr/WzVhvtiZmXjkUm4ng1dYD3LrcrlHct/wBGMkTjo33riGGRrg5rTiCkxAVI0dHxTIsVNKwRVr92Mcbmm2dhcHw4ppLJ2cw++g7Lj7RZTZjySBiyWlVrGB4dNkU9gOjXaEjI/wAPt6kyk2diIBYbAA6WuVPELjdqnXfQSw67IFmyQBlFJdowg3YLjIg6+GvIpKi2ZURl2Bgdc/5n5W4ZC6sjYkrDEBdV55F+tEgZ6WsdkBGBxAeRc99m3Kj6nonUTANe9rRfMNJz7tFcwAvcIuo60i1QgVKHoRgsMV7eKdw9FRe+p8FOSNzQ1qS6knyPUIrgYDYXrXn3j7lIhouvS37XQuTCskRrdlH7WSsdC4cL+xOiD9iloxzQotjQ0DkNozxUoRl/VexlHcAaxNDcwM+Yb/RcTUzHm5A9YUqHLgtke+OKFrXySEhoc7AwBrS9znuDXECzbZNOZHiCi3J2QEssVdkQ2giGjQNP8vJO4NmxDPdtv/0jkktjTzVkjooW0mNrcXbqHtEjTJKwPg+ALpGWixYrDJ48VIUOy6qUyBraP4N+6xipe6N8paxwjaRDe4x2NxkchfOzVTqCXVpEMaZoebN9ydst+b9vYl6LY9VMXFsUUdpHwATzGN0k0YcXtiDI3XbZjiHG18JIFs0jRF8xeIxGwwtc+oM8m7ZA1j3xvDnNa7E4Oil07PwZOLS4qlNcBOtTfIOksDYe4JkypPL3KVbsardLLC6OGMwYDJK+U7kiW+73TgzE4m1iHNbbvyulRbBrZJ5oGRQB9OI94ZJnNYTKHFm6c2FxeLNvchutraqpUKj4Iq9PsYmc8vckJ6g209yktk7LrKmMPYykaDLJAGyVD2vdLCXh7WgQEH/hvIz0bewzSEey6yRrXCKmDHRzyFzp32i8me2OWOUtgIEgc4iwJHYfnlmKw9Torz0+yJdMte6P12GhpgwXfuWG3IYRnbj4LKKOKeWIysiYWtLGvjDyZ48eABzo8Abhu/UP0BNlqGyQIqeE4D5gFyRjbkbg2yxa2cOCdRUovXoy4qrGUbREnOJNzmTxQvEJhyC4Kk9ajrQQ/wDd/dvV2TWu2XFOAJo2SAG4DgCAbWuL8bEp9WGeLijpUpqE1JmGhw5L0BbKOidJ6ND8gL38FaT0eH5AWL1JdnQ96PTMcYM1JxBaiOi9L6PF8gLsdHab9BH8kIlhZLkGWMi+DMACkjG5ar+D1P8AoY/khefg9T/oY/khF68uwfaj0ZMWFJPmstdPRym/QR/JC5PRelP+ni+QFXrS7L9uPRkflCWgqe5ar+C1J6PF8gL0dF6X0eL5AV+tLsntx6MtM4uvRMFqP4MUvo8XyQj8GKX0eL5IUeGl2T249GVyuF14LLVT0XpfR4vkhH4MUvo8XyQh9WXZfuQ6Zlgsg2Wp/gxS+jxfJCPwXpfR4vkhV6suy/cj0ZUGhOI4gtOHRml/QRfJC6HR6n/Qx/JCv1ZdlPGR6M03K83S037w0/6GP5IR94Kf9DH8kKerLsr249GZlic9H6lsdfTF7g0EytBcbDEYnEC542afYtDOwKf9DH8kJOXoxSuBa6nic06gsBB8QdUVPDyjJO4upiIzi42Mx6umGOpo2Sdl0TZonAkdl8bCxzbgkHNpzBspbq8mDoqmO7Q+PacsxaXNB3LpA5soBObTZwvzY4cFcn9C6EsDDSU5YNGGJhaPBtrDU+1eTdCaF4aH0dM4NFmgxMIaOTQRkMuC1RTiZpSUtSD2PtSKpLXwyMc2GvnkecTRaMw1DGyZntMcXts4XBBuMgSql0Vq3msq5IHxHeCrligfhw17HVU8jYw9zgGWD2EOzAE5JBC0mo6FUMlsdJTvtkMUTHWHIXGS7n6IUbxhfSwObydG1w9hCt30BVtSpU2zKVj9pUdE9rHvEEmBj2/Bud2XCPFkMIa12HRuMZAEBONhyxQ+VOfWumvW00O/eGuc9zRTARXjAbbePLCQOz2r6FWF3QagLQ00dMWjMNMTC0HmBawXJ6BbP9Cpb2t/wWaWtbTS2SvUrQjdnNbTlkYwEP2hUuu6xLN9HUz4mH/Ke1hvyJHFUfZW1XHZu0aXeNudoTU7XSED4GaePe3cBq8ukHK7+ACvtV0L2a0hgoaPE7nBHYd5y15BM5OjVE0hjqSHCzNtmMxsNgDY2yuAAQMvYgnIXKaRWTPHS0lQ4mYh80DWi7GSNmZKxr2ht73aLEg9l7RxaVcdiRAU8chDc2NJYwAswu4sz83w0K4rNhU4c2V1PA5zmhmItaTuwMo2nUgZdrmnsEDGtaxrcMTc8JNiLjIuto22Qt79ClRs/wDAJSTGclrnDe3C+vrQlqsG4JAH/tbgXC+v8EKmIZaEIQtZtBCEKEBCEKEBCEKEBCEKEBCEKEBCEKEBCEKEBCEKEBCEKEBCEKEBCEKEBCEKEBCEKEBM9p1u7bkMzkOQ714hDJ2QM3aJXXOJNzmTxXskpcbk3Ol/DmvULMYzzeG1r5XvbkUr5Vd2JwztqOfO2l/43QhS5dxKSQuNz/sOS9QhQ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1643496" y="4151023"/>
            <a:ext cx="3635086" cy="2379805"/>
          </a:xfrm>
          <a:prstGeom prst="rect">
            <a:avLst/>
          </a:prstGeom>
        </p:spPr>
      </p:pic>
    </p:spTree>
    <p:extLst>
      <p:ext uri="{BB962C8B-B14F-4D97-AF65-F5344CB8AC3E}">
        <p14:creationId xmlns:p14="http://schemas.microsoft.com/office/powerpoint/2010/main" val="736509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 phone rings…</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Resus</a:t>
            </a:r>
            <a:r>
              <a:rPr lang="en-US" dirty="0" smtClean="0"/>
              <a:t>, this is Ed. I have a cardiac patient for you…</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5723" b="880"/>
          <a:stretch/>
        </p:blipFill>
        <p:spPr>
          <a:xfrm rot="5400000">
            <a:off x="2231070" y="-121715"/>
            <a:ext cx="4681860" cy="9144000"/>
          </a:xfrm>
          <a:prstGeom prst="rect">
            <a:avLst/>
          </a:prstGeom>
        </p:spPr>
      </p:pic>
    </p:spTree>
    <p:extLst>
      <p:ext uri="{BB962C8B-B14F-4D97-AF65-F5344CB8AC3E}">
        <p14:creationId xmlns:p14="http://schemas.microsoft.com/office/powerpoint/2010/main" val="1434699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do we do?</a:t>
            </a:r>
            <a:endParaRPr lang="en-US" dirty="0"/>
          </a:p>
        </p:txBody>
      </p:sp>
      <p:sp>
        <p:nvSpPr>
          <p:cNvPr id="4" name="TextBox 3"/>
          <p:cNvSpPr txBox="1"/>
          <p:nvPr/>
        </p:nvSpPr>
        <p:spPr>
          <a:xfrm>
            <a:off x="1132609" y="3688773"/>
            <a:ext cx="1058303" cy="461665"/>
          </a:xfrm>
          <a:prstGeom prst="rect">
            <a:avLst/>
          </a:prstGeom>
          <a:noFill/>
        </p:spPr>
        <p:txBody>
          <a:bodyPr wrap="none" rtlCol="0">
            <a:spAutoFit/>
          </a:bodyPr>
          <a:lstStyle/>
          <a:p>
            <a:r>
              <a:rPr lang="en-US" dirty="0" smtClean="0"/>
              <a:t>Stable</a:t>
            </a:r>
            <a:endParaRPr lang="en-US" dirty="0"/>
          </a:p>
        </p:txBody>
      </p:sp>
      <p:sp>
        <p:nvSpPr>
          <p:cNvPr id="5" name="TextBox 4"/>
          <p:cNvSpPr txBox="1"/>
          <p:nvPr/>
        </p:nvSpPr>
        <p:spPr>
          <a:xfrm>
            <a:off x="5891646" y="3688772"/>
            <a:ext cx="1401346" cy="461665"/>
          </a:xfrm>
          <a:prstGeom prst="rect">
            <a:avLst/>
          </a:prstGeom>
          <a:noFill/>
        </p:spPr>
        <p:txBody>
          <a:bodyPr wrap="none" rtlCol="0">
            <a:spAutoFit/>
          </a:bodyPr>
          <a:lstStyle/>
          <a:p>
            <a:r>
              <a:rPr lang="en-US" dirty="0" smtClean="0"/>
              <a:t>Unstable</a:t>
            </a:r>
            <a:endParaRPr lang="en-US" dirty="0"/>
          </a:p>
        </p:txBody>
      </p:sp>
      <p:cxnSp>
        <p:nvCxnSpPr>
          <p:cNvPr id="7" name="Straight Arrow Connector 6"/>
          <p:cNvCxnSpPr/>
          <p:nvPr/>
        </p:nvCxnSpPr>
        <p:spPr>
          <a:xfrm flipH="1">
            <a:off x="2057400" y="1319645"/>
            <a:ext cx="1943100" cy="206779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4218709" y="1319645"/>
            <a:ext cx="2192482" cy="236912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13314" name="Picture 2" descr="http://assets.nydailynews.com/polopoly_fs/1.1594269.1390943041!/img/httpImage/image.jpg_gen/derivatives/gallery_1200/puppy-bowl-201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75864" y="4260272"/>
            <a:ext cx="3485690" cy="2326698"/>
          </a:xfrm>
          <a:prstGeom prst="rect">
            <a:avLst/>
          </a:prstGeom>
          <a:noFill/>
          <a:extLst>
            <a:ext uri="{909E8E84-426E-40DD-AFC4-6F175D3DCCD1}">
              <a14:hiddenFill xmlns:a14="http://schemas.microsoft.com/office/drawing/2010/main">
                <a:solidFill>
                  <a:srgbClr val="FFFFFF"/>
                </a:solidFill>
              </a14:hiddenFill>
            </a:ext>
          </a:extLst>
        </p:spPr>
      </p:pic>
      <p:sp>
        <p:nvSpPr>
          <p:cNvPr id="10" name="Down Arrow 9"/>
          <p:cNvSpPr/>
          <p:nvPr/>
        </p:nvSpPr>
        <p:spPr>
          <a:xfrm>
            <a:off x="3616037" y="2127683"/>
            <a:ext cx="1184564" cy="20227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027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7675" y="1052512"/>
            <a:ext cx="8248650" cy="4752975"/>
          </a:xfrm>
          <a:prstGeom prst="rect">
            <a:avLst/>
          </a:prstGeom>
        </p:spPr>
      </p:pic>
    </p:spTree>
    <p:extLst>
      <p:ext uri="{BB962C8B-B14F-4D97-AF65-F5344CB8AC3E}">
        <p14:creationId xmlns:p14="http://schemas.microsoft.com/office/powerpoint/2010/main" val="2599972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Amiodarone</a:t>
            </a:r>
            <a:endParaRPr lang="en-US" dirty="0"/>
          </a:p>
        </p:txBody>
      </p:sp>
      <p:sp>
        <p:nvSpPr>
          <p:cNvPr id="3" name="Content Placeholder 2"/>
          <p:cNvSpPr>
            <a:spLocks noGrp="1"/>
          </p:cNvSpPr>
          <p:nvPr>
            <p:ph idx="1"/>
          </p:nvPr>
        </p:nvSpPr>
        <p:spPr/>
        <p:txBody>
          <a:bodyPr/>
          <a:lstStyle/>
          <a:p>
            <a:r>
              <a:rPr lang="en-US" sz="1000" b="1" dirty="0"/>
              <a:t>ALERT: U.S. Boxed </a:t>
            </a:r>
            <a:r>
              <a:rPr lang="en-US" sz="1000" b="1" dirty="0" err="1"/>
              <a:t>WarningLife</a:t>
            </a:r>
            <a:r>
              <a:rPr lang="en-US" sz="1000" b="1" dirty="0"/>
              <a:t>-threatening </a:t>
            </a:r>
            <a:r>
              <a:rPr lang="en-US" sz="1000" b="1" dirty="0" err="1"/>
              <a:t>arrhythmias:</a:t>
            </a:r>
            <a:r>
              <a:rPr lang="en-US" sz="1000" dirty="0" err="1"/>
              <a:t>Amiodarone</a:t>
            </a:r>
            <a:r>
              <a:rPr lang="en-US" sz="1000" dirty="0"/>
              <a:t> is intended for use only in patients with indicated life-threatening arrhythmias because its use is accompanied by substantial toxicity.</a:t>
            </a:r>
          </a:p>
          <a:p>
            <a:r>
              <a:rPr lang="en-US" sz="1000" b="1" dirty="0"/>
              <a:t>Potentially fatal </a:t>
            </a:r>
            <a:r>
              <a:rPr lang="en-US" sz="1000" b="1" dirty="0" err="1"/>
              <a:t>toxicities:</a:t>
            </a:r>
            <a:r>
              <a:rPr lang="en-US" sz="1000" dirty="0" err="1"/>
              <a:t>Amiodarone</a:t>
            </a:r>
            <a:r>
              <a:rPr lang="en-US" sz="1000" dirty="0"/>
              <a:t> has several potentially fatal toxicities, the most important of which is pulmonary toxicity (hypersensitivity pneumonitis or interstitial/alveolar pneumonitis) that has resulted in clinically manifest disease at rates as high as 10% to 17% in some series of patients with ventricular arrhythmias given doses of approximately 400 mg/day, and as abnormal diffusion capacity without symptoms in a much higher percentage of patients. Pulmonary toxicity has been fatal approximately 10% of the time. Liver injury is common with amiodarone, but is usually mild and evidenced only by abnormal liver enzymes. However, overt liver disease can occur and has been fatal in a few cases. Like other </a:t>
            </a:r>
            <a:r>
              <a:rPr lang="en-US" sz="1000" dirty="0" err="1"/>
              <a:t>antiarrhythmics</a:t>
            </a:r>
            <a:r>
              <a:rPr lang="en-US" sz="1000" dirty="0"/>
              <a:t>, amiodarone can exacerbate the arrhythmia (</a:t>
            </a:r>
            <a:r>
              <a:rPr lang="en-US" sz="1000" dirty="0" err="1"/>
              <a:t>eg</a:t>
            </a:r>
            <a:r>
              <a:rPr lang="en-US" sz="1000" dirty="0"/>
              <a:t>, by making the arrhythmia less well tolerated or more difficult to reverse). This has occurred in 2% to 5% of patients in various series, and significant heart block or sinus bradycardia has been seen in 2% to 5%. In most cases, all of these events should be manageable in the proper clinical setting. Although the frequency of such </a:t>
            </a:r>
            <a:r>
              <a:rPr lang="en-US" sz="1000" dirty="0" err="1"/>
              <a:t>proarrhythmic</a:t>
            </a:r>
            <a:r>
              <a:rPr lang="en-US" sz="1000" dirty="0"/>
              <a:t> events does not appear greater with amiodarone than with many other agents used in this population, the effects are prolonged when they occur.</a:t>
            </a:r>
          </a:p>
          <a:p>
            <a:r>
              <a:rPr lang="en-US" sz="1000" b="1" dirty="0"/>
              <a:t>High-risk </a:t>
            </a:r>
            <a:r>
              <a:rPr lang="en-US" sz="1000" b="1" dirty="0" err="1"/>
              <a:t>patients:</a:t>
            </a:r>
            <a:r>
              <a:rPr lang="en-US" sz="1000" dirty="0" err="1"/>
              <a:t>Even</a:t>
            </a:r>
            <a:r>
              <a:rPr lang="en-US" sz="1000" dirty="0"/>
              <a:t> in patients at high risk of arrhythmic death in whom the toxicity of amiodarone is an acceptable risk, amiodarone poses major management problems that could be life-threatening in a population at risk of sudden death; therefore, make every effort to utilize alternative agents first.</a:t>
            </a:r>
          </a:p>
          <a:p>
            <a:r>
              <a:rPr lang="en-US" sz="1000" dirty="0"/>
              <a:t>The difficulty of using amiodarone effectively and safely poses a significant risk to patients. Patients with the indicated arrhythmias must be hospitalized while the loading dose of amiodarone is given, and a response generally requires at least 1 week, usually 2 weeks or more. Because absorption and elimination are variable, maintenance dose selection is difficult, and it is not unusual to require dosage decrease or discontinuation of treatment. In a retrospective survey of 192 patients with ventricular </a:t>
            </a:r>
            <a:r>
              <a:rPr lang="en-US" sz="1000" dirty="0" err="1"/>
              <a:t>tachyarrhythmias</a:t>
            </a:r>
            <a:r>
              <a:rPr lang="en-US" sz="1000" dirty="0"/>
              <a:t>, 84 patients required dose reduction and 18 required at least temporary discontinuation because of adverse reactions, and several series have reported 15% to 20% overall frequencies of discontinuation because of adverse reactions. The time at which a previously controlled life-threatening arrhythmia will recur after discontinuation or dose adjustment is unpredictable, ranging from weeks to months. The patient is obviously at great risk during this time and may need prolonged hospitalization. Attempts to substitute other antiarrhythmic agents when amiodarone must be stopped will be made difficult by the gradually, but unpredictably, changing amiodarone body burden. A similar problem exists when amiodarone is not effective; it still poses the risk of an interaction with whatever subsequent treatment is tried.</a:t>
            </a:r>
          </a:p>
          <a:p>
            <a:endParaRPr lang="en-US" sz="1000" dirty="0"/>
          </a:p>
        </p:txBody>
      </p:sp>
      <p:sp>
        <p:nvSpPr>
          <p:cNvPr id="4" name="Rectangle 3"/>
          <p:cNvSpPr/>
          <p:nvPr/>
        </p:nvSpPr>
        <p:spPr>
          <a:xfrm>
            <a:off x="5278582" y="6519446"/>
            <a:ext cx="4572000" cy="338554"/>
          </a:xfrm>
          <a:prstGeom prst="rect">
            <a:avLst/>
          </a:prstGeom>
        </p:spPr>
        <p:txBody>
          <a:bodyPr>
            <a:spAutoFit/>
          </a:bodyPr>
          <a:lstStyle/>
          <a:p>
            <a:r>
              <a:rPr lang="en-US" sz="800" dirty="0"/>
              <a:t>http://www.uptodate.com/contents/amiodarone-drug-information?source=search_result&amp;search=amiodarone&amp;selectedTitle=1~150</a:t>
            </a:r>
          </a:p>
        </p:txBody>
      </p:sp>
    </p:spTree>
    <p:extLst>
      <p:ext uri="{BB962C8B-B14F-4D97-AF65-F5344CB8AC3E}">
        <p14:creationId xmlns:p14="http://schemas.microsoft.com/office/powerpoint/2010/main" val="1439337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more…</a:t>
            </a:r>
            <a:endParaRPr lang="en-US" dirty="0"/>
          </a:p>
        </p:txBody>
      </p:sp>
      <p:sp>
        <p:nvSpPr>
          <p:cNvPr id="3" name="Content Placeholder 2"/>
          <p:cNvSpPr>
            <a:spLocks noGrp="1"/>
          </p:cNvSpPr>
          <p:nvPr>
            <p:ph idx="1"/>
          </p:nvPr>
        </p:nvSpPr>
        <p:spPr/>
        <p:txBody>
          <a:bodyPr/>
          <a:lstStyle/>
          <a:p>
            <a:r>
              <a:rPr lang="en-US" sz="800" b="1" dirty="0"/>
              <a:t>Adverse Reactions Significant</a:t>
            </a:r>
            <a:r>
              <a:rPr lang="en-US" sz="800" dirty="0"/>
              <a:t> In a recent meta-analysis, adult patients taking lower doses of amiodarone (152 to 330 mg daily for at least 12 months) were more likely to develop thyroid, neurologic, skin, ocular, and </a:t>
            </a:r>
            <a:r>
              <a:rPr lang="en-US" sz="800" dirty="0" err="1"/>
              <a:t>bradycardic</a:t>
            </a:r>
            <a:r>
              <a:rPr lang="en-US" sz="800" dirty="0"/>
              <a:t> abnormalities than those taking placebo (</a:t>
            </a:r>
            <a:r>
              <a:rPr lang="en-US" sz="800" dirty="0" err="1"/>
              <a:t>Vorperian</a:t>
            </a:r>
            <a:r>
              <a:rPr lang="en-US" sz="800" dirty="0"/>
              <a:t>, 1997). Pulmonary toxicity was similar in both the low-dose amiodarone group and in the placebo group, but there was a trend towards increased toxicity in the amiodarone group. Gastrointestinal and hepatic events were seen to a similar extent in both the low-dose amiodarone group and placebo group. As the frequency of adverse events varies considerably across studies as a function of route and dose, a consolidation of adverse event rates is provided by </a:t>
            </a:r>
            <a:r>
              <a:rPr lang="en-US" sz="800" dirty="0" err="1"/>
              <a:t>Goldschlager</a:t>
            </a:r>
            <a:r>
              <a:rPr lang="en-US" sz="800" dirty="0"/>
              <a:t>, 2000.</a:t>
            </a:r>
          </a:p>
          <a:p>
            <a:r>
              <a:rPr lang="en-US" sz="800" dirty="0"/>
              <a:t>&gt;10%:</a:t>
            </a:r>
          </a:p>
          <a:p>
            <a:r>
              <a:rPr lang="en-US" sz="800" dirty="0"/>
              <a:t>Cardiovascular: Hypotension (IV 16%, refractory in rare cases)</a:t>
            </a:r>
          </a:p>
          <a:p>
            <a:r>
              <a:rPr lang="en-US" sz="800" dirty="0"/>
              <a:t>Central nervous system (3% to 40%): Abnormal gait, ataxia, dizziness, fatigue, malaise, memory impairment, involuntary body movements, peripheral neuropathy</a:t>
            </a:r>
          </a:p>
          <a:p>
            <a:r>
              <a:rPr lang="en-US" sz="800" dirty="0"/>
              <a:t>Gastrointestinal: Nausea (oral: 10% to 33%; IV: 4%), vomiting (10% to 33%), anorexia (≤25%) constipation (≤25%)</a:t>
            </a:r>
          </a:p>
          <a:p>
            <a:r>
              <a:rPr lang="en-US" sz="800" dirty="0"/>
              <a:t>Hepatic: Increased transaminases (oral: 3% to 9%; IV: &lt;2%)</a:t>
            </a:r>
          </a:p>
          <a:p>
            <a:r>
              <a:rPr lang="en-US" sz="800" dirty="0"/>
              <a:t>Neuromuscular &amp; skeletal: Tremor (3% to 40%)</a:t>
            </a:r>
          </a:p>
          <a:p>
            <a:r>
              <a:rPr lang="en-US" sz="800" dirty="0"/>
              <a:t>Ophthalmic: Corneal deposits (&gt;90%; causes visual disturbance in &lt;10%), photophobia</a:t>
            </a:r>
          </a:p>
          <a:p>
            <a:r>
              <a:rPr lang="en-US" sz="800" dirty="0"/>
              <a:t>1% to 10%:</a:t>
            </a:r>
          </a:p>
          <a:p>
            <a:r>
              <a:rPr lang="en-US" sz="800" dirty="0"/>
              <a:t>Cardiovascular: Atrioventricular block (5%), bradycardia (3% to 5%), CHF (3%), sinus node dysfunction (1% to 3%), cardiac arrhythmia, cardiac conduction disturbance, cardiac failure, flushing, edema, phlebitis (IV, with concentrations &gt;3 mg/mL). Additional effects associated with IV administration include </a:t>
            </a:r>
            <a:r>
              <a:rPr lang="en-US" sz="800" dirty="0" err="1"/>
              <a:t>torsades</a:t>
            </a:r>
            <a:r>
              <a:rPr lang="en-US" sz="800" dirty="0"/>
              <a:t> de pointes (rare) (&lt;2%), ventricular fibrillation (&lt;2%), asystole, atrial fibrillation, cardiac arrest, atrioventricular dissociation, pulseless electrical activity (PEA), ventricular tachycardia, and cardiogenic shock.</a:t>
            </a:r>
          </a:p>
          <a:p>
            <a:r>
              <a:rPr lang="en-US" sz="800" dirty="0"/>
              <a:t>Central nervous system: Altered sense of smell (1% to 3%), headache (1% to 3%), insomnia (1% to 3%), sleep disorder (1% to 3%)</a:t>
            </a:r>
          </a:p>
          <a:p>
            <a:r>
              <a:rPr lang="en-US" sz="800" dirty="0"/>
              <a:t>Dermatologic: Blue-gray skin pigmentation (oral: ≤15% with prolonged exposure to amiodarone)</a:t>
            </a:r>
          </a:p>
          <a:p>
            <a:r>
              <a:rPr lang="en-US" sz="800" dirty="0"/>
              <a:t>Endocrine &amp; metabolic: Hyperthyroidism (3% to 10%; more common in iodine-deficient regions of the world), hypothyroidism (1% to 10%), decreased libido (1% to 3%)</a:t>
            </a:r>
          </a:p>
          <a:p>
            <a:r>
              <a:rPr lang="en-US" sz="800" dirty="0"/>
              <a:t>Gastrointestinal: Altered salivation (1% to 3%), </a:t>
            </a:r>
            <a:r>
              <a:rPr lang="en-US" sz="800" dirty="0" err="1"/>
              <a:t>dysgeusia</a:t>
            </a:r>
            <a:r>
              <a:rPr lang="en-US" sz="800" dirty="0"/>
              <a:t> (1% to 3%), diarrhea(&lt;2%), abdominal pain</a:t>
            </a:r>
          </a:p>
          <a:p>
            <a:r>
              <a:rPr lang="en-US" sz="800" dirty="0"/>
              <a:t>Hematologic &amp; oncologic: Blood coagulation disorder (1% to 3%)</a:t>
            </a:r>
          </a:p>
          <a:p>
            <a:r>
              <a:rPr lang="en-US" sz="800" dirty="0"/>
              <a:t>Ophthalmic: Visual halos (≤10%), visual disturbance (2% to 9%), optic neuritis (1%)</a:t>
            </a:r>
          </a:p>
          <a:p>
            <a:r>
              <a:rPr lang="en-US" sz="800" dirty="0"/>
              <a:t>Respiratory: Pulmonary toxicity has been estimated to occur at a frequency between 2% and 7% of patients (some reports indicate a frequency as high as 17%). Toxicity may present as hypersensitivity pneumonitis; pulmonary fibrosis (cough, fever, malaise); pulmonary edema (IV: &lt;2%), pneumonitis; interstitial pneumonitis; or alveolar pneumonitis.</a:t>
            </a:r>
          </a:p>
          <a:p>
            <a:r>
              <a:rPr lang="en-US" sz="800" dirty="0"/>
              <a:t>&lt;1% (Limited to important or life-threatening): Acute renal failure, agranulocytosis, alopecia, anaphylactic shock, angioedema, aplastic anemia, brain disease, bronchiolitis obliterans organizing pneumonia, bronchospasm, </a:t>
            </a:r>
            <a:r>
              <a:rPr lang="en-US" sz="800" dirty="0" err="1"/>
              <a:t>cholestatic</a:t>
            </a:r>
            <a:r>
              <a:rPr lang="en-US" sz="800" dirty="0"/>
              <a:t> hepatitis, confusion, delirium, demyelinating polyneuropathy, disorientation, DRESS syndrome, drug-induced Parkinson’s disease, dyskinesia, dyspnea, eosinophilic pneumonia, epididymitis (noninfectious), erythema </a:t>
            </a:r>
            <a:r>
              <a:rPr lang="en-US" sz="800" dirty="0" err="1"/>
              <a:t>multiforme</a:t>
            </a:r>
            <a:r>
              <a:rPr lang="en-US" sz="800" dirty="0"/>
              <a:t>, </a:t>
            </a:r>
            <a:r>
              <a:rPr lang="en-US" sz="800" dirty="0" err="1"/>
              <a:t>exfoliative</a:t>
            </a:r>
            <a:r>
              <a:rPr lang="en-US" sz="800" dirty="0"/>
              <a:t> dermatitis, fever, gynecomastia, hallucination, hemolytic anemia, hemoptysis, hepatic cirrhosis, hepatitis, hypotension, hypoxia, impotence, injection site reaction, intracranial hypertension (IV), </a:t>
            </a:r>
            <a:r>
              <a:rPr lang="en-US" sz="800" dirty="0" err="1"/>
              <a:t>leukocytoclastic</a:t>
            </a:r>
            <a:r>
              <a:rPr lang="en-US" sz="800" dirty="0"/>
              <a:t> vasculitis, malignant neoplasm of skin, mass (pulmonary), muscle weakness, myopathy, optic neuropathy, pancreatitis, pancytopenia, pleural effusion, pleurisy, </a:t>
            </a:r>
            <a:r>
              <a:rPr lang="en-US" sz="800" dirty="0" err="1"/>
              <a:t>pseudotumor</a:t>
            </a:r>
            <a:r>
              <a:rPr lang="en-US" sz="800" dirty="0"/>
              <a:t> </a:t>
            </a:r>
            <a:r>
              <a:rPr lang="en-US" sz="800" dirty="0" err="1"/>
              <a:t>cerebri</a:t>
            </a:r>
            <a:r>
              <a:rPr lang="en-US" sz="800" dirty="0"/>
              <a:t>, pulmonary alveolar hemorrhage, pulmonary infiltrates, prolonged Q-T interval on ECG (associated with worsening of arrhythmia), renal insufficiency, respiratory failure, rhabdomyolysis, SIADH, sinoatrial arrest, skin granuloma, skin rash, spontaneous ecchymosis, Stevens-Johnson syndrome, thrombocytopenia, thyroid cancer, thyroid nodule, thyrotoxicosis, toxic epidermal </a:t>
            </a:r>
            <a:r>
              <a:rPr lang="en-US" sz="800" dirty="0" err="1"/>
              <a:t>necrolysis</a:t>
            </a:r>
            <a:r>
              <a:rPr lang="en-US" sz="800" dirty="0"/>
              <a:t>, vasculitis, wheezing</a:t>
            </a:r>
          </a:p>
          <a:p>
            <a:r>
              <a:rPr lang="en-US" sz="800" b="1" dirty="0"/>
              <a:t>Contraindications</a:t>
            </a:r>
            <a:r>
              <a:rPr lang="en-US" sz="800" dirty="0"/>
              <a:t> Hypersensitivity to amiodarone, iodine, or any component of the formulation; severe sinus-node dysfunction causing marked sinus bradycardia; second- and third-degree heart block (except in patients with a functioning artificial pacemaker); bradycardia causing syncope (except in patients with a functioning artificial pacemaker); cardiogenic shock</a:t>
            </a:r>
          </a:p>
          <a:p>
            <a:endParaRPr lang="en-US" sz="800" dirty="0"/>
          </a:p>
        </p:txBody>
      </p:sp>
      <p:sp>
        <p:nvSpPr>
          <p:cNvPr id="4" name="Rectangle 3"/>
          <p:cNvSpPr/>
          <p:nvPr/>
        </p:nvSpPr>
        <p:spPr>
          <a:xfrm>
            <a:off x="5278582" y="6519446"/>
            <a:ext cx="4572000" cy="338554"/>
          </a:xfrm>
          <a:prstGeom prst="rect">
            <a:avLst/>
          </a:prstGeom>
        </p:spPr>
        <p:txBody>
          <a:bodyPr>
            <a:spAutoFit/>
          </a:bodyPr>
          <a:lstStyle/>
          <a:p>
            <a:r>
              <a:rPr lang="en-US" sz="800" dirty="0"/>
              <a:t>http://www.uptodate.com/contents/amiodarone-drug-information?source=search_result&amp;search=amiodarone&amp;selectedTitle=1~150</a:t>
            </a:r>
          </a:p>
        </p:txBody>
      </p:sp>
    </p:spTree>
    <p:extLst>
      <p:ext uri="{BB962C8B-B14F-4D97-AF65-F5344CB8AC3E}">
        <p14:creationId xmlns:p14="http://schemas.microsoft.com/office/powerpoint/2010/main" val="2567625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more</a:t>
            </a:r>
            <a:endParaRPr lang="en-US" dirty="0"/>
          </a:p>
        </p:txBody>
      </p:sp>
      <p:sp>
        <p:nvSpPr>
          <p:cNvPr id="3" name="Content Placeholder 2"/>
          <p:cNvSpPr>
            <a:spLocks noGrp="1"/>
          </p:cNvSpPr>
          <p:nvPr>
            <p:ph idx="1"/>
          </p:nvPr>
        </p:nvSpPr>
        <p:spPr/>
        <p:txBody>
          <a:bodyPr/>
          <a:lstStyle/>
          <a:p>
            <a:r>
              <a:rPr lang="en-US" sz="500" b="1" dirty="0"/>
              <a:t>Warnings/</a:t>
            </a:r>
            <a:r>
              <a:rPr lang="en-US" sz="500" b="1" dirty="0" err="1"/>
              <a:t>Precautions</a:t>
            </a:r>
            <a:r>
              <a:rPr lang="en-US" sz="500" b="1" i="1" dirty="0" err="1"/>
              <a:t>Concerns</a:t>
            </a:r>
            <a:r>
              <a:rPr lang="en-US" sz="500" b="1" i="1" dirty="0"/>
              <a:t> related to adverse effects:</a:t>
            </a:r>
            <a:endParaRPr lang="en-US" sz="500" dirty="0"/>
          </a:p>
          <a:p>
            <a:r>
              <a:rPr lang="en-US" sz="500" dirty="0"/>
              <a:t>• Bradycardia/hypotension: May cause hypotension and bradycardia (infusion-rate related). Hypotension with rapid administration has been attributed to the emulsifier </a:t>
            </a:r>
            <a:r>
              <a:rPr lang="en-US" sz="500" dirty="0" err="1"/>
              <a:t>polysorbate</a:t>
            </a:r>
            <a:r>
              <a:rPr lang="en-US" sz="500" dirty="0"/>
              <a:t> 80. Commercially-prepared premixed solutions do not contain </a:t>
            </a:r>
            <a:r>
              <a:rPr lang="en-US" sz="500" dirty="0" err="1"/>
              <a:t>polysorbate</a:t>
            </a:r>
            <a:r>
              <a:rPr lang="en-US" sz="500" dirty="0"/>
              <a:t> 80 and may have a lower incidence of hypotension.</a:t>
            </a:r>
          </a:p>
          <a:p>
            <a:r>
              <a:rPr lang="en-US" sz="500" dirty="0"/>
              <a:t>• Dermatologic toxicity: May cause life-threatening or fatal cutaneous reactions, including Stevens-Johnson syndrome and toxic epidermal </a:t>
            </a:r>
            <a:r>
              <a:rPr lang="en-US" sz="500" dirty="0" err="1"/>
              <a:t>necrolysis</a:t>
            </a:r>
            <a:r>
              <a:rPr lang="en-US" sz="500" dirty="0"/>
              <a:t> (TEN). If symptoms or signs (</a:t>
            </a:r>
            <a:r>
              <a:rPr lang="en-US" sz="500" dirty="0" err="1"/>
              <a:t>eg</a:t>
            </a:r>
            <a:r>
              <a:rPr lang="en-US" sz="500" dirty="0"/>
              <a:t>, progressive skin rash often with blisters or mucosal lesions) occur, immediately discontinue.</a:t>
            </a:r>
          </a:p>
          <a:p>
            <a:r>
              <a:rPr lang="en-US" sz="500" dirty="0"/>
              <a:t>• Hepatotoxicity:</a:t>
            </a:r>
            <a:r>
              <a:rPr lang="en-US" sz="500" b="1" dirty="0"/>
              <a:t> [U.S. Boxed Warning]: Liver toxicity is common, but usually mild with evidence of only increased liver enzymes; severe liver toxicity can occur and has been fatal in a few cases.</a:t>
            </a:r>
            <a:r>
              <a:rPr lang="en-US" sz="500" dirty="0"/>
              <a:t> Hepatic enzyme levels are frequently elevated in patients exposed to amiodarone; most cases are asymptomatic. If increases &gt;3x ULN (or ≥2x baseline in patients with preexisting elevations), consider dose reduction or discontinuation. Monitor hepatic enzymes regularly in patients on relatively high maintenance doses.</a:t>
            </a:r>
          </a:p>
          <a:p>
            <a:r>
              <a:rPr lang="en-US" sz="500" dirty="0"/>
              <a:t>• Neurotoxicity: Peripheral neuropathy has been reported rarely with chronic administration; may resolve when amiodarone is discontinued, but resolution may be slow and incomplete.</a:t>
            </a:r>
          </a:p>
          <a:p>
            <a:r>
              <a:rPr lang="en-US" sz="500" dirty="0"/>
              <a:t>• Ocular effects: Regular ophthalmic examination (including slit lamp and </a:t>
            </a:r>
            <a:r>
              <a:rPr lang="en-US" sz="500" dirty="0" err="1"/>
              <a:t>fundoscopy</a:t>
            </a:r>
            <a:r>
              <a:rPr lang="en-US" sz="500" dirty="0"/>
              <a:t>) is recommended. May cause optic neuropathy and/or optic neuritis resulting in visual impairment (peripheral vision loss, changes in acuity) at any time during therapy; permanent blindness has occurred. If symptoms of optic neuropathy and/or optic neuritis occur, prompt ophthalmic evaluation is recommended. If diagnosis of optic neuropathy and/or optic neuritis is confirmed, reevaluate amiodarone therapy. Corneal </a:t>
            </a:r>
            <a:r>
              <a:rPr lang="en-US" sz="500" dirty="0" err="1"/>
              <a:t>microdeposits</a:t>
            </a:r>
            <a:r>
              <a:rPr lang="en-US" sz="500" dirty="0"/>
              <a:t> occur in a majority of adults and may cause visual disturbances in up to 10% of patients (blurred vision, halos); asymptomatic </a:t>
            </a:r>
            <a:r>
              <a:rPr lang="en-US" sz="500" dirty="0" err="1"/>
              <a:t>microdeposits</a:t>
            </a:r>
            <a:r>
              <a:rPr lang="en-US" sz="500" dirty="0"/>
              <a:t> may be reversible and are not generally considered a reason to discontinue treatment. Corneal refractive laser surgery is generally contraindicated in amiodarone users (from manufacturers of surgical devices).</a:t>
            </a:r>
          </a:p>
          <a:p>
            <a:r>
              <a:rPr lang="en-US" sz="500" dirty="0"/>
              <a:t>• Photosensitivity: Avoid excessive exposure to sunlight; may cause photosensitivity. During long-term treatment, a blue-gray discoloration of exposed skin may occur; risk increased in patients with fair complexion or excessive sun exposure; may be related to cumulative dose and duration of therapy.</a:t>
            </a:r>
          </a:p>
          <a:p>
            <a:r>
              <a:rPr lang="en-US" sz="500" dirty="0"/>
              <a:t>• </a:t>
            </a:r>
            <a:r>
              <a:rPr lang="en-US" sz="500" dirty="0" err="1"/>
              <a:t>Proarrhythmic</a:t>
            </a:r>
            <a:r>
              <a:rPr lang="en-US" sz="500" dirty="0"/>
              <a:t> effects: </a:t>
            </a:r>
            <a:r>
              <a:rPr lang="en-US" sz="500" b="1" dirty="0"/>
              <a:t>[U.S. Boxed Warning]: Amiodarone can exacerbate arrhythmias, by making them more difficult to tolerate or reverse;</a:t>
            </a:r>
            <a:r>
              <a:rPr lang="en-US" sz="500" dirty="0"/>
              <a:t> other types of arrhythmias have occurred, including significant heart block, sinus bradycardia, new ventricular fibrillation, incessant ventricular tachycardia, increased resistance to cardioversion, and polymorphic ventricular tachycardia associated with </a:t>
            </a:r>
            <a:r>
              <a:rPr lang="en-US" sz="500" dirty="0" err="1"/>
              <a:t>QTc</a:t>
            </a:r>
            <a:r>
              <a:rPr lang="en-US" sz="500" dirty="0"/>
              <a:t> prolongation (</a:t>
            </a:r>
            <a:r>
              <a:rPr lang="en-US" sz="500" dirty="0" err="1"/>
              <a:t>torsades</a:t>
            </a:r>
            <a:r>
              <a:rPr lang="en-US" sz="500" dirty="0"/>
              <a:t> de pointes [</a:t>
            </a:r>
            <a:r>
              <a:rPr lang="en-US" sz="500" dirty="0" err="1"/>
              <a:t>TdP</a:t>
            </a:r>
            <a:r>
              <a:rPr lang="en-US" sz="500" dirty="0"/>
              <a:t>]). Risk may be increased with concomitant use of other antiarrhythmic agents or drugs that prolong the </a:t>
            </a:r>
            <a:r>
              <a:rPr lang="en-US" sz="500" dirty="0" err="1"/>
              <a:t>QTc</a:t>
            </a:r>
            <a:r>
              <a:rPr lang="en-US" sz="500" dirty="0"/>
              <a:t> interval. </a:t>
            </a:r>
            <a:r>
              <a:rPr lang="en-US" sz="500" dirty="0" err="1"/>
              <a:t>Proarrhythmic</a:t>
            </a:r>
            <a:r>
              <a:rPr lang="en-US" sz="500" dirty="0"/>
              <a:t> effects may be prolonged.</a:t>
            </a:r>
          </a:p>
          <a:p>
            <a:r>
              <a:rPr lang="en-US" sz="500" dirty="0"/>
              <a:t>• Pulmonary toxicity: </a:t>
            </a:r>
            <a:r>
              <a:rPr lang="en-US" sz="500" b="1" dirty="0"/>
              <a:t>[U.S. Boxed Warning]: Pulmonary toxicity (hypersensitivity pneumonitis or interstitial/alveolar pneumonitis and abnormal diffusion capacity without symptoms) may occur.</a:t>
            </a:r>
            <a:r>
              <a:rPr lang="en-US" sz="500" dirty="0"/>
              <a:t> Reports of acute-onset pulmonary injury (pulmonary infiltrates and/or mass on X-ray, pulmonary alveolar hemorrhage, pleural effusion, bronchospasm, wheezing, fever, dyspnea, cough, hemoptysis, hypoxia) have occurred; some cases have progressed to respiratory failure and/or death. Fatalities due to pulmonary toxicity occur in ~10% of cases; most fatalities due to sudden cardiac death occurred when amiodarone was discontinued; rule out other causes of respiratory impairment before discontinuing amiodarone in patients with life-threatening arrhythmias; use extreme caution if dose is decreased or discontinued. If hypersensitivity pneumonitis occurs, discontinue amiodarone and institute steroid therapy; if interstitial/alveolar pneumonitis occurs, institute steroid therapy and reduce amiodarone dose or preferably, discontinue. Some cases of interstitial/alveolar pneumonitis may resolve following dosage reduction and steroid therapy; </a:t>
            </a:r>
            <a:r>
              <a:rPr lang="en-US" sz="500" dirty="0" err="1"/>
              <a:t>rechallenge</a:t>
            </a:r>
            <a:r>
              <a:rPr lang="en-US" sz="500" dirty="0"/>
              <a:t> at a lower dose has not resulted in return of interstitial/alveolar pneumonitis in some patients; however, in some patients the pulmonary lesions have not been reversible. Educate patients about monitoring for symptoms (</a:t>
            </a:r>
            <a:r>
              <a:rPr lang="en-US" sz="500" dirty="0" err="1"/>
              <a:t>eg</a:t>
            </a:r>
            <a:r>
              <a:rPr lang="en-US" sz="500" dirty="0"/>
              <a:t>, nonproductive cough, dyspnea, pleuritic pain, hemoptysis, wheezing, weight loss, fever, malaise). Evaluate new respiratory symptoms; preexisting pulmonary disease does not increase risk of developing pulmonary toxicity, but if pulmonary toxicity develops then the prognosis is worse. Use of lower doses may be associated with a decreased incidence, but pulmonary toxicity has been reported in patients treated with low doses. The lowest effective dose should be used as appropriate for the acuity/severity of the arrhythmia being treated.</a:t>
            </a:r>
          </a:p>
          <a:p>
            <a:r>
              <a:rPr lang="en-US" sz="500" dirty="0"/>
              <a:t>• Thyroid effects: May cause hyper- or hypothyroidism; hyperthyroidism may result in thyrotoxicosis (including fatalities) and/or the possibility of arrhythmia breakthrough or aggravation. If any new signs of arrhythmia appear, consider the possibility of hyperthyroidism. If hyper- or hypothyroidism occurs, reduce dose or discontinue amiodarone. Thyroid nodules and/or thyroid cancer have also been reported. Use caution in patients with thyroid disease; thyroid function should be monitored prior to treatment and periodically thereafter, particularly in the elderly and in patients with underlying thyroid dysfunction.</a:t>
            </a:r>
          </a:p>
          <a:p>
            <a:r>
              <a:rPr lang="en-US" sz="500" b="1" i="1" dirty="0"/>
              <a:t>Disease-related concerns:</a:t>
            </a:r>
            <a:endParaRPr lang="en-US" sz="500" dirty="0"/>
          </a:p>
          <a:p>
            <a:r>
              <a:rPr lang="en-US" sz="500" dirty="0"/>
              <a:t>• Arrhythmias: Appropriate use:</a:t>
            </a:r>
            <a:r>
              <a:rPr lang="en-US" sz="500" b="1" dirty="0"/>
              <a:t> [U.S. Boxed Warnings]: Only indicated for patients with life-threatening arrhythmias because of risk of substantial toxicity. Alternative therapies should be tried first before using amiodarone. Patients should be hospitalized when amiodarone is initiated.</a:t>
            </a:r>
            <a:r>
              <a:rPr lang="en-US" sz="500" dirty="0"/>
              <a:t> Currently, the 2010 ACLS guidelines recommend IV amiodarone as the preferred antiarrhythmic for the treatment of pulseless VT/VF. In patients with non-life-threatening arrhythmias (</a:t>
            </a:r>
            <a:r>
              <a:rPr lang="en-US" sz="500" dirty="0" err="1"/>
              <a:t>eg</a:t>
            </a:r>
            <a:r>
              <a:rPr lang="en-US" sz="500" dirty="0"/>
              <a:t>, atrial fibrillation), amiodarone should be used only if the use of other </a:t>
            </a:r>
            <a:r>
              <a:rPr lang="en-US" sz="500" dirty="0" err="1"/>
              <a:t>antiarrhythmics</a:t>
            </a:r>
            <a:r>
              <a:rPr lang="en-US" sz="500" dirty="0"/>
              <a:t> has proven ineffective or are contraindicated.</a:t>
            </a:r>
          </a:p>
          <a:p>
            <a:r>
              <a:rPr lang="en-US" sz="500" dirty="0"/>
              <a:t>• Cardiac devices (</a:t>
            </a:r>
            <a:r>
              <a:rPr lang="en-US" sz="500" dirty="0" err="1"/>
              <a:t>eg</a:t>
            </a:r>
            <a:r>
              <a:rPr lang="en-US" sz="500" dirty="0"/>
              <a:t>, implanted defibrillators, pacemakers): Chronic administration of antiarrhythmic drugs may affect defibrillation or pacing thresholds. Assess when initiating amiodarone and during therapy.</a:t>
            </a:r>
          </a:p>
          <a:p>
            <a:r>
              <a:rPr lang="en-US" sz="500" dirty="0"/>
              <a:t>• Electrolyte imbalance: Correct electrolyte disturbances, especially hypokalemia or </a:t>
            </a:r>
            <a:r>
              <a:rPr lang="en-US" sz="500" dirty="0" err="1"/>
              <a:t>hypomagnesemia</a:t>
            </a:r>
            <a:r>
              <a:rPr lang="en-US" sz="500" dirty="0"/>
              <a:t>, prior to use and throughout therapy.</a:t>
            </a:r>
          </a:p>
          <a:p>
            <a:r>
              <a:rPr lang="en-US" sz="500" dirty="0"/>
              <a:t>• Myocardial infarction: In the setting of acute myocardial infarction, beta-blocker therapy should still be initiated even though concomitant amiodarone therapy provides beta-blockade.</a:t>
            </a:r>
          </a:p>
          <a:p>
            <a:r>
              <a:rPr lang="en-US" sz="500" dirty="0"/>
              <a:t>• Wolff-Parkinson-White (WPW) syndrome: Amiodarone should not be used in patients with WPW syndrome and </a:t>
            </a:r>
            <a:r>
              <a:rPr lang="en-US" sz="500" dirty="0" err="1"/>
              <a:t>preexcited</a:t>
            </a:r>
            <a:r>
              <a:rPr lang="en-US" sz="500" dirty="0"/>
              <a:t> atrial fibrillation/flutter since ventricular fibrillation may result (AHA/ACC/HRS [January, 2014]).</a:t>
            </a:r>
          </a:p>
          <a:p>
            <a:r>
              <a:rPr lang="en-US" sz="500" b="1" i="1" dirty="0"/>
              <a:t>Concurrent drug therapy issues:</a:t>
            </a:r>
            <a:endParaRPr lang="en-US" sz="500" dirty="0"/>
          </a:p>
          <a:p>
            <a:r>
              <a:rPr lang="en-US" sz="500" dirty="0"/>
              <a:t>• Drug-drug interactions: Potentially significant interactions may exist, requiring dose or frequency adjustment, additional monitoring, and/or selection of alternative therapy. Consult drug interactions database for more detailed information.</a:t>
            </a:r>
          </a:p>
          <a:p>
            <a:r>
              <a:rPr lang="en-US" sz="500" dirty="0"/>
              <a:t>• Drugs metabolized by CYP enzymes: Amiodarone is a potent inhibitor of CYP enzymes and transport proteins (including p-glycoprotein), which may lead to increased serum concentrations/toxicity of a number of medications.</a:t>
            </a:r>
          </a:p>
          <a:p>
            <a:r>
              <a:rPr lang="en-US" sz="500" dirty="0"/>
              <a:t>• Drugs with QT prolongation potential: Particular caution must be used when a drug with </a:t>
            </a:r>
            <a:r>
              <a:rPr lang="en-US" sz="500" dirty="0" err="1"/>
              <a:t>QTc</a:t>
            </a:r>
            <a:r>
              <a:rPr lang="en-US" sz="500" dirty="0"/>
              <a:t>-prolonging potential relies on metabolism via enzymes amiodarone inhibits, since the effect of elevated concentrations may be additive with the effect of amiodarone. Carefully assess </a:t>
            </a:r>
            <a:r>
              <a:rPr lang="en-US" sz="500" dirty="0" err="1"/>
              <a:t>risk:benefit</a:t>
            </a:r>
            <a:r>
              <a:rPr lang="en-US" sz="500" dirty="0"/>
              <a:t> of </a:t>
            </a:r>
            <a:r>
              <a:rPr lang="en-US" sz="500" dirty="0" err="1"/>
              <a:t>coadministration</a:t>
            </a:r>
            <a:r>
              <a:rPr lang="en-US" sz="500" dirty="0"/>
              <a:t> of other drugs which may prolong </a:t>
            </a:r>
            <a:r>
              <a:rPr lang="en-US" sz="500" dirty="0" err="1"/>
              <a:t>QTc</a:t>
            </a:r>
            <a:r>
              <a:rPr lang="en-US" sz="500" dirty="0"/>
              <a:t> interval.</a:t>
            </a:r>
          </a:p>
          <a:p>
            <a:r>
              <a:rPr lang="en-US" sz="500" dirty="0"/>
              <a:t>• Warfarin: Use caution when initiating amiodarone in patients on warfarin. Cases of increased INR with or without bleeding have occurred in patients treated with warfarin; monitor INR closely after initiating amiodarone in these patients.</a:t>
            </a:r>
          </a:p>
          <a:p>
            <a:r>
              <a:rPr lang="en-US" sz="500" b="1" i="1" dirty="0"/>
              <a:t>Special populations:</a:t>
            </a:r>
            <a:endParaRPr lang="en-US" sz="500" dirty="0"/>
          </a:p>
          <a:p>
            <a:r>
              <a:rPr lang="en-US" sz="500" dirty="0"/>
              <a:t>• Elderly: Use is associated with thyroid disease, pulmonary abnormalities, and QT-interval prolongation. In the treatment of atrial fibrillation, avoid </a:t>
            </a:r>
            <a:r>
              <a:rPr lang="en-US" sz="500" dirty="0" err="1"/>
              <a:t>antiarrhythmics</a:t>
            </a:r>
            <a:r>
              <a:rPr lang="en-US" sz="500" dirty="0"/>
              <a:t> as first-line treatment. In older adults, data suggests rate control may provide more benefits than risks compared to rhythm control for most patients (Beers Criteria).</a:t>
            </a:r>
          </a:p>
          <a:p>
            <a:r>
              <a:rPr lang="en-US" sz="500" dirty="0"/>
              <a:t>• Surgical patients: Use caution and close perioperative monitoring in surgical patients; may enhance myocardial depressant and conduction effects of halogenated inhalational anesthetics; adult respiratory distress syndrome (ARDS) has been reported postoperatively (fatal in rare cases). Hypotension upon discontinuation of cardiopulmonary bypass during open-heart surgery have been reported (rare); relationship to amiodarone is unknown.</a:t>
            </a:r>
          </a:p>
          <a:p>
            <a:r>
              <a:rPr lang="en-US" sz="500" b="1" i="1" dirty="0"/>
              <a:t>Dosage form specific issues:</a:t>
            </a:r>
            <a:endParaRPr lang="en-US" sz="500" dirty="0"/>
          </a:p>
          <a:p>
            <a:r>
              <a:rPr lang="en-US" sz="500" dirty="0"/>
              <a:t>• Commercially-prepared premixed infusion: Contains the excipient </a:t>
            </a:r>
            <a:r>
              <a:rPr lang="en-US" sz="500" dirty="0" err="1"/>
              <a:t>cyclodextrin</a:t>
            </a:r>
            <a:r>
              <a:rPr lang="en-US" sz="500" dirty="0"/>
              <a:t> (</a:t>
            </a:r>
            <a:r>
              <a:rPr lang="en-US" sz="500" dirty="0" err="1"/>
              <a:t>sulfobutyl</a:t>
            </a:r>
            <a:r>
              <a:rPr lang="en-US" sz="500" dirty="0"/>
              <a:t> ether beta-</a:t>
            </a:r>
            <a:r>
              <a:rPr lang="en-US" sz="500" dirty="0" err="1"/>
              <a:t>cyclodextrin</a:t>
            </a:r>
            <a:r>
              <a:rPr lang="en-US" sz="500" dirty="0"/>
              <a:t>), which may accumulate in patients with renal insufficiency.</a:t>
            </a:r>
          </a:p>
          <a:p>
            <a:r>
              <a:rPr lang="en-US" sz="500" dirty="0"/>
              <a:t>• Long-term use: There has been limited experience in patients receiving IV amiodarone for &gt;3 weeks.</a:t>
            </a:r>
          </a:p>
          <a:p>
            <a:r>
              <a:rPr lang="en-US" sz="500" b="1" i="1" dirty="0"/>
              <a:t>Other warnings/precautions:</a:t>
            </a:r>
            <a:endParaRPr lang="en-US" sz="500" dirty="0"/>
          </a:p>
          <a:p>
            <a:r>
              <a:rPr lang="en-US" sz="500" dirty="0"/>
              <a:t>• CAST trial: In the Cardiac Arrhythmia Suppression Trial (CAST), recent (&gt;6 days but &lt;2 years ago) myocardial infarction patients with asymptomatic, nonlife-threatening ventricular arrhythmias did not benefit and may have been harmed by attempts to suppress the arrhythmia with </a:t>
            </a:r>
            <a:r>
              <a:rPr lang="en-US" sz="500" dirty="0" err="1"/>
              <a:t>flecainide</a:t>
            </a:r>
            <a:r>
              <a:rPr lang="en-US" sz="500" dirty="0"/>
              <a:t> or </a:t>
            </a:r>
            <a:r>
              <a:rPr lang="en-US" sz="500" dirty="0" err="1"/>
              <a:t>encainide</a:t>
            </a:r>
            <a:r>
              <a:rPr lang="en-US" sz="500" dirty="0"/>
              <a:t>. An increased mortality or nonfatal cardiac arrest rate (7.7%) was seen in the active treatment group compared with patients in the placebo group (3%). The applicability of the CAST results to other populations is unknown. Use of amiodarone post-MI was not associated with an increase in mortality in two post-MI trials. Antiarrhythmic agents should be reserved for patients with life-threatening ventricular arrhythmias.</a:t>
            </a:r>
          </a:p>
          <a:p>
            <a:r>
              <a:rPr lang="en-US" sz="500" dirty="0"/>
              <a:t>• Discontinuation of therapy: Patients may still be at risk for amiodarone–related drug interactions after the drug has been discontinued. The pharmacokinetics are complex (due to prolonged duration of action and half-life) and difficult to predict.</a:t>
            </a:r>
          </a:p>
          <a:p>
            <a:endParaRPr lang="en-US" sz="500" dirty="0"/>
          </a:p>
        </p:txBody>
      </p:sp>
      <p:sp>
        <p:nvSpPr>
          <p:cNvPr id="5" name="Rectangle 4"/>
          <p:cNvSpPr/>
          <p:nvPr/>
        </p:nvSpPr>
        <p:spPr>
          <a:xfrm>
            <a:off x="5278582" y="6519446"/>
            <a:ext cx="4572000" cy="338554"/>
          </a:xfrm>
          <a:prstGeom prst="rect">
            <a:avLst/>
          </a:prstGeom>
        </p:spPr>
        <p:txBody>
          <a:bodyPr>
            <a:spAutoFit/>
          </a:bodyPr>
          <a:lstStyle/>
          <a:p>
            <a:r>
              <a:rPr lang="en-US" sz="800" dirty="0"/>
              <a:t>http://www.uptodate.com/contents/amiodarone-drug-information?source=search_result&amp;search=amiodarone&amp;selectedTitle=1~150</a:t>
            </a:r>
          </a:p>
        </p:txBody>
      </p:sp>
    </p:spTree>
    <p:extLst>
      <p:ext uri="{BB962C8B-B14F-4D97-AF65-F5344CB8AC3E}">
        <p14:creationId xmlns:p14="http://schemas.microsoft.com/office/powerpoint/2010/main" val="426028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Lastly …</a:t>
            </a:r>
            <a:endParaRPr lang="en-US" dirty="0"/>
          </a:p>
        </p:txBody>
      </p:sp>
      <p:sp>
        <p:nvSpPr>
          <p:cNvPr id="3" name="Rectangle 1"/>
          <p:cNvSpPr>
            <a:spLocks noChangeArrowheads="1"/>
          </p:cNvSpPr>
          <p:nvPr/>
        </p:nvSpPr>
        <p:spPr bwMode="auto">
          <a:xfrm>
            <a:off x="145948" y="1112690"/>
            <a:ext cx="8852103"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1" i="0" u="none" strike="noStrike" cap="none" normalizeH="0" baseline="0" dirty="0" smtClean="0">
                <a:ln>
                  <a:noFill/>
                </a:ln>
                <a:solidFill>
                  <a:srgbClr val="000000"/>
                </a:solidFill>
                <a:effectLst/>
                <a:cs typeface="Arial" panose="020B0604020202020204" pitchFamily="34" charset="0"/>
              </a:rPr>
              <a:t>Drug Interactions</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smtClean="0">
                <a:ln>
                  <a:noFill/>
                </a:ln>
                <a:solidFill>
                  <a:schemeClr val="tx1"/>
                </a:solidFill>
                <a:effectLst/>
              </a:rPr>
              <a:t/>
            </a:r>
            <a:br>
              <a:rPr kumimoji="0" lang="en-US" altLang="en-US" sz="300" b="0" i="0" u="none" strike="noStrike" cap="none" normalizeH="0" baseline="0" dirty="0" smtClean="0">
                <a:ln>
                  <a:noFill/>
                </a:ln>
                <a:solidFill>
                  <a:schemeClr val="tx1"/>
                </a:solidFill>
                <a:effectLst/>
              </a:rPr>
            </a:br>
            <a:r>
              <a:rPr kumimoji="0" lang="en-US" altLang="en-US" sz="300" b="0" i="0" u="none" strike="noStrike" cap="none" normalizeH="0" baseline="0" dirty="0" smtClean="0">
                <a:ln>
                  <a:noFill/>
                </a:ln>
                <a:solidFill>
                  <a:schemeClr val="tx1"/>
                </a:solidFill>
                <a:effectLst/>
              </a:rPr>
              <a:t/>
            </a:r>
            <a:br>
              <a:rPr kumimoji="0" lang="en-US" altLang="en-US" sz="300" b="0" i="0" u="none" strike="noStrike" cap="none" normalizeH="0" baseline="0" dirty="0" smtClean="0">
                <a:ln>
                  <a:noFill/>
                </a:ln>
                <a:solidFill>
                  <a:schemeClr val="tx1"/>
                </a:solidFill>
                <a:effectLst/>
              </a:rPr>
            </a:b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(For additional information: </a:t>
            </a:r>
            <a:r>
              <a:rPr kumimoji="0" lang="en-US" altLang="en-US" sz="300" b="0" i="0" u="sng" strike="noStrike" cap="none" normalizeH="0" baseline="0" dirty="0" smtClean="0">
                <a:ln>
                  <a:noFill/>
                </a:ln>
                <a:solidFill>
                  <a:srgbClr val="336633"/>
                </a:solidFill>
                <a:effectLst/>
                <a:cs typeface="Arial" panose="020B0604020202020204" pitchFamily="34" charset="0"/>
                <a:hlinkClick r:id="rId2"/>
              </a:rPr>
              <a:t>Launch Lexi-Interact™ Drug Interactions Program</a:t>
            </a:r>
            <a:r>
              <a:rPr kumimoji="0" lang="en-US" altLang="en-US" sz="300" b="0" i="0" u="none" strike="noStrike" cap="none" normalizeH="0" baseline="0" dirty="0" smtClean="0">
                <a:ln>
                  <a:noFill/>
                </a:ln>
                <a:solidFill>
                  <a:srgbClr val="000000"/>
                </a:solidFill>
                <a:effectLst/>
                <a:cs typeface="Arial" panose="020B0604020202020204" pitchFamily="34" charset="0"/>
              </a:rPr>
              <a:t>)</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  </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Afatinib</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Afatinib</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Per US labeling: reduce </a:t>
            </a:r>
            <a:r>
              <a:rPr kumimoji="0" lang="en-US" altLang="en-US" sz="300" b="0" i="0" u="none" strike="noStrike" cap="none" normalizeH="0" baseline="0" dirty="0" err="1" smtClean="0">
                <a:ln>
                  <a:noFill/>
                </a:ln>
                <a:solidFill>
                  <a:srgbClr val="000000"/>
                </a:solidFill>
                <a:effectLst/>
                <a:cs typeface="Arial" panose="020B0604020202020204" pitchFamily="34" charset="0"/>
              </a:rPr>
              <a:t>afatinib</a:t>
            </a:r>
            <a:r>
              <a:rPr kumimoji="0" lang="en-US" altLang="en-US" sz="300" b="0" i="0" u="none" strike="noStrike" cap="none" normalizeH="0" baseline="0" dirty="0" smtClean="0">
                <a:ln>
                  <a:noFill/>
                </a:ln>
                <a:solidFill>
                  <a:srgbClr val="000000"/>
                </a:solidFill>
                <a:effectLst/>
                <a:cs typeface="Arial" panose="020B0604020202020204" pitchFamily="34" charset="0"/>
              </a:rPr>
              <a:t> by 10mg if not tolerated. Per Canadian labeling: avoid combination if possible; if used, administer the P-</a:t>
            </a:r>
            <a:r>
              <a:rPr kumimoji="0" lang="en-US" altLang="en-US" sz="300" b="0" i="0" u="none" strike="noStrike" cap="none" normalizeH="0" baseline="0" dirty="0" err="1" smtClean="0">
                <a:ln>
                  <a:noFill/>
                </a:ln>
                <a:solidFill>
                  <a:srgbClr val="000000"/>
                </a:solidFill>
                <a:effectLst/>
                <a:cs typeface="Arial" panose="020B0604020202020204" pitchFamily="34" charset="0"/>
              </a:rPr>
              <a:t>gp</a:t>
            </a:r>
            <a:r>
              <a:rPr kumimoji="0" lang="en-US" altLang="en-US" sz="300" b="0" i="0" u="none" strike="noStrike" cap="none" normalizeH="0" baseline="0" dirty="0" smtClean="0">
                <a:ln>
                  <a:noFill/>
                </a:ln>
                <a:solidFill>
                  <a:srgbClr val="000000"/>
                </a:solidFill>
                <a:effectLst/>
                <a:cs typeface="Arial" panose="020B0604020202020204" pitchFamily="34" charset="0"/>
              </a:rPr>
              <a:t> inhibitor simultaneously with or after the dose of </a:t>
            </a:r>
            <a:r>
              <a:rPr kumimoji="0" lang="en-US" altLang="en-US" sz="300" b="0" i="0" u="none" strike="noStrike" cap="none" normalizeH="0" baseline="0" dirty="0" err="1" smtClean="0">
                <a:ln>
                  <a:noFill/>
                </a:ln>
                <a:solidFill>
                  <a:srgbClr val="000000"/>
                </a:solidFill>
                <a:effectLst/>
                <a:cs typeface="Arial" panose="020B0604020202020204" pitchFamily="34" charset="0"/>
              </a:rPr>
              <a:t>afatinib</a:t>
            </a:r>
            <a:r>
              <a:rPr kumimoji="0" lang="en-US" altLang="en-US" sz="300" b="0" i="0" u="none" strike="noStrike" cap="none" normalizeH="0" baseline="0" dirty="0" smtClean="0">
                <a:ln>
                  <a:noFill/>
                </a:ln>
                <a:solidFill>
                  <a:srgbClr val="000000"/>
                </a:solidFill>
                <a:effectLst/>
                <a:cs typeface="Arial" panose="020B0604020202020204" pitchFamily="34" charset="0"/>
              </a:rPr>
              <a:t>.</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Agalsidase</a:t>
            </a:r>
            <a:r>
              <a:rPr kumimoji="0" lang="en-US" altLang="en-US" sz="300" b="0" i="0" u="none" strike="noStrike" cap="none" normalizeH="0" baseline="0" dirty="0" smtClean="0">
                <a:ln>
                  <a:noFill/>
                </a:ln>
                <a:solidFill>
                  <a:srgbClr val="000000"/>
                </a:solidFill>
                <a:effectLst/>
                <a:cs typeface="Arial" panose="020B0604020202020204" pitchFamily="34" charset="0"/>
              </a:rPr>
              <a:t> Alfa: Amiodarone may diminish the therapeutic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Agalsidase</a:t>
            </a:r>
            <a:r>
              <a:rPr kumimoji="0" lang="en-US" altLang="en-US" sz="300" b="0" i="0" u="none" strike="noStrike" cap="none" normalizeH="0" baseline="0" dirty="0" smtClean="0">
                <a:ln>
                  <a:noFill/>
                </a:ln>
                <a:solidFill>
                  <a:srgbClr val="000000"/>
                </a:solidFill>
                <a:effectLst/>
                <a:cs typeface="Arial" panose="020B0604020202020204" pitchFamily="34" charset="0"/>
              </a:rPr>
              <a:t> Alfa.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Agalsidase</a:t>
            </a:r>
            <a:r>
              <a:rPr kumimoji="0" lang="en-US" altLang="en-US" sz="300" b="0" i="0" u="none" strike="noStrike" cap="none" normalizeH="0" baseline="0" dirty="0" smtClean="0">
                <a:ln>
                  <a:noFill/>
                </a:ln>
                <a:solidFill>
                  <a:srgbClr val="000000"/>
                </a:solidFill>
                <a:effectLst/>
                <a:cs typeface="Arial" panose="020B0604020202020204" pitchFamily="34" charset="0"/>
              </a:rPr>
              <a:t> Beta: Amiodarone may diminish the therapeutic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Agalsidase</a:t>
            </a:r>
            <a:r>
              <a:rPr kumimoji="0" lang="en-US" altLang="en-US" sz="300" b="0" i="0" u="none" strike="noStrike" cap="none" normalizeH="0" baseline="0" dirty="0" smtClean="0">
                <a:ln>
                  <a:noFill/>
                </a:ln>
                <a:solidFill>
                  <a:srgbClr val="000000"/>
                </a:solidFill>
                <a:effectLst/>
                <a:cs typeface="Arial" panose="020B0604020202020204" pitchFamily="34" charset="0"/>
              </a:rPr>
              <a:t> Beta.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Antiarrhythmic Agents (Class </a:t>
            </a:r>
            <a:r>
              <a:rPr kumimoji="0" lang="en-US" altLang="en-US" sz="300" b="0" i="0" u="none" strike="noStrike" cap="none" normalizeH="0" baseline="0" dirty="0" err="1" smtClean="0">
                <a:ln>
                  <a:noFill/>
                </a:ln>
                <a:solidFill>
                  <a:srgbClr val="000000"/>
                </a:solidFill>
                <a:effectLst/>
                <a:cs typeface="Arial" panose="020B0604020202020204" pitchFamily="34" charset="0"/>
              </a:rPr>
              <a:t>Ia</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Antiarrhythmic Agents (Class </a:t>
            </a:r>
            <a:r>
              <a:rPr kumimoji="0" lang="en-US" altLang="en-US" sz="300" b="0" i="0" u="none" strike="noStrike" cap="none" normalizeH="0" baseline="0" dirty="0" err="1" smtClean="0">
                <a:ln>
                  <a:noFill/>
                </a:ln>
                <a:solidFill>
                  <a:srgbClr val="000000"/>
                </a:solidFill>
                <a:effectLst/>
                <a:cs typeface="Arial" panose="020B0604020202020204" pitchFamily="34" charset="0"/>
              </a:rPr>
              <a:t>Ia</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increase the serum concentration of Antiarrhythmic Agents (Class </a:t>
            </a:r>
            <a:r>
              <a:rPr kumimoji="0" lang="en-US" altLang="en-US" sz="300" b="0" i="0" u="none" strike="noStrike" cap="none" normalizeH="0" baseline="0" dirty="0" err="1" smtClean="0">
                <a:ln>
                  <a:noFill/>
                </a:ln>
                <a:solidFill>
                  <a:srgbClr val="000000"/>
                </a:solidFill>
                <a:effectLst/>
                <a:cs typeface="Arial" panose="020B0604020202020204" pitchFamily="34" charset="0"/>
              </a:rPr>
              <a:t>Ia</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Avoid whenever possible. While considered contraindicated in some places, amiodarone U.S. prescribing information suggests that use could be considered under some circumstances, with careful monitoring. Reduce quinidine or procainamide dose by one third.</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Aprepitant</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Azithromycin (Systemic):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Amiodarone. Management: The concomitant use of amiodarone, which has a high risk for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 prolongation, with azithromycin, which may also prolong the QT interval, should be avoided.</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Beta-Blockers: Amiodarone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bradycardic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Beta-Blockers. Possibly to the point of cardiac arrest. Amiodarone may increase the serum concentration of Beta-Blockers. </a:t>
            </a:r>
            <a:r>
              <a:rPr kumimoji="0" lang="en-US" altLang="en-US" sz="300" b="1" i="0" u="none" strike="noStrike" cap="none" normalizeH="0" baseline="0" dirty="0" smtClean="0">
                <a:ln>
                  <a:noFill/>
                </a:ln>
                <a:solidFill>
                  <a:srgbClr val="000000"/>
                </a:solidFill>
                <a:effectLst/>
                <a:cs typeface="Arial" panose="020B0604020202020204" pitchFamily="34" charset="0"/>
              </a:rPr>
              <a:t>Exceptions: </a:t>
            </a:r>
            <a:r>
              <a:rPr kumimoji="0" lang="en-US" altLang="en-US" sz="300" b="0" i="0" u="none" strike="noStrike" cap="none" normalizeH="0" baseline="0" dirty="0" err="1" smtClean="0">
                <a:ln>
                  <a:noFill/>
                </a:ln>
                <a:solidFill>
                  <a:srgbClr val="000000"/>
                </a:solidFill>
                <a:effectLst/>
                <a:cs typeface="Arial" panose="020B0604020202020204" pitchFamily="34" charset="0"/>
              </a:rPr>
              <a:t>Levobunolol</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err="1" smtClean="0">
                <a:ln>
                  <a:noFill/>
                </a:ln>
                <a:solidFill>
                  <a:srgbClr val="000000"/>
                </a:solidFill>
                <a:effectLst/>
                <a:cs typeface="Arial" panose="020B0604020202020204" pitchFamily="34" charset="0"/>
              </a:rPr>
              <a:t>Metipranolol</a:t>
            </a:r>
            <a:r>
              <a:rPr kumimoji="0" lang="en-US" altLang="en-US" sz="300" b="0" i="0" u="none" strike="noStrike" cap="none" normalizeH="0" baseline="0" dirty="0" smtClean="0">
                <a:ln>
                  <a:noFill/>
                </a:ln>
                <a:solidFill>
                  <a:srgbClr val="000000"/>
                </a:solidFill>
                <a:effectLst/>
                <a:cs typeface="Arial" panose="020B0604020202020204" pitchFamily="34" charset="0"/>
              </a:rPr>
              <a:t>.</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Bile Acid </a:t>
            </a:r>
            <a:r>
              <a:rPr kumimoji="0" lang="en-US" altLang="en-US" sz="300" b="0" i="0" u="none" strike="noStrike" cap="none" normalizeH="0" baseline="0" dirty="0" err="1" smtClean="0">
                <a:ln>
                  <a:noFill/>
                </a:ln>
                <a:solidFill>
                  <a:srgbClr val="000000"/>
                </a:solidFill>
                <a:effectLst/>
                <a:cs typeface="Arial" panose="020B0604020202020204" pitchFamily="34" charset="0"/>
              </a:rPr>
              <a:t>Sequestrants</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bioavailability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Boceprevir</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Bosentan</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Bosentan</a:t>
            </a:r>
            <a:r>
              <a:rPr kumimoji="0" lang="en-US" altLang="en-US" sz="300" b="0" i="0" u="none" strike="noStrike" cap="none" normalizeH="0" baseline="0" dirty="0" smtClean="0">
                <a:ln>
                  <a:noFill/>
                </a:ln>
                <a:solidFill>
                  <a:srgbClr val="000000"/>
                </a:solidFill>
                <a:effectLst/>
                <a:cs typeface="Arial" panose="020B0604020202020204" pitchFamily="34" charset="0"/>
              </a:rPr>
              <a:t>: CYP2C9 Inhibitors (Moderate)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Bosentan</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Concomitant use of both a CYP2C9 inhibitor and a CYP3A inhibitor or a single agent that inhibits both enzymes with </a:t>
            </a:r>
            <a:r>
              <a:rPr kumimoji="0" lang="en-US" altLang="en-US" sz="300" b="0" i="0" u="none" strike="noStrike" cap="none" normalizeH="0" baseline="0" dirty="0" err="1" smtClean="0">
                <a:ln>
                  <a:noFill/>
                </a:ln>
                <a:solidFill>
                  <a:srgbClr val="000000"/>
                </a:solidFill>
                <a:effectLst/>
                <a:cs typeface="Arial" panose="020B0604020202020204" pitchFamily="34" charset="0"/>
              </a:rPr>
              <a:t>bosentan</a:t>
            </a:r>
            <a:r>
              <a:rPr kumimoji="0" lang="en-US" altLang="en-US" sz="300" b="0" i="0" u="none" strike="noStrike" cap="none" normalizeH="0" baseline="0" dirty="0" smtClean="0">
                <a:ln>
                  <a:noFill/>
                </a:ln>
                <a:solidFill>
                  <a:srgbClr val="000000"/>
                </a:solidFill>
                <a:effectLst/>
                <a:cs typeface="Arial" panose="020B0604020202020204" pitchFamily="34" charset="0"/>
              </a:rPr>
              <a:t> is likely to cause a large increase in serum concentrations of </a:t>
            </a:r>
            <a:r>
              <a:rPr kumimoji="0" lang="en-US" altLang="en-US" sz="300" b="0" i="0" u="none" strike="noStrike" cap="none" normalizeH="0" baseline="0" dirty="0" err="1" smtClean="0">
                <a:ln>
                  <a:noFill/>
                </a:ln>
                <a:solidFill>
                  <a:srgbClr val="000000"/>
                </a:solidFill>
                <a:effectLst/>
                <a:cs typeface="Arial" panose="020B0604020202020204" pitchFamily="34" charset="0"/>
              </a:rPr>
              <a:t>bosentan</a:t>
            </a:r>
            <a:r>
              <a:rPr kumimoji="0" lang="en-US" altLang="en-US" sz="300" b="0" i="0" u="none" strike="noStrike" cap="none" normalizeH="0" baseline="0" dirty="0" smtClean="0">
                <a:ln>
                  <a:noFill/>
                </a:ln>
                <a:solidFill>
                  <a:srgbClr val="000000"/>
                </a:solidFill>
                <a:effectLst/>
                <a:cs typeface="Arial" panose="020B0604020202020204" pitchFamily="34" charset="0"/>
              </a:rPr>
              <a:t> and is not recommended. See monograph for details.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Bosutinib</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Bosutinib</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Bradycardia-Causing Agents: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bradycardic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other Bradycardia-Causing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Brentuximab</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err="1" smtClean="0">
                <a:ln>
                  <a:noFill/>
                </a:ln>
                <a:solidFill>
                  <a:srgbClr val="000000"/>
                </a:solidFill>
                <a:effectLst/>
                <a:cs typeface="Arial" panose="020B0604020202020204" pitchFamily="34" charset="0"/>
              </a:rPr>
              <a:t>Vedotin</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Brentuximab</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err="1" smtClean="0">
                <a:ln>
                  <a:noFill/>
                </a:ln>
                <a:solidFill>
                  <a:srgbClr val="000000"/>
                </a:solidFill>
                <a:effectLst/>
                <a:cs typeface="Arial" panose="020B0604020202020204" pitchFamily="34" charset="0"/>
              </a:rPr>
              <a:t>Vedotin</a:t>
            </a:r>
            <a:r>
              <a:rPr kumimoji="0" lang="en-US" altLang="en-US" sz="300" b="0" i="0" u="none" strike="noStrike" cap="none" normalizeH="0" baseline="0" dirty="0" smtClean="0">
                <a:ln>
                  <a:noFill/>
                </a:ln>
                <a:solidFill>
                  <a:srgbClr val="000000"/>
                </a:solidFill>
                <a:effectLst/>
                <a:cs typeface="Arial" panose="020B0604020202020204" pitchFamily="34" charset="0"/>
              </a:rPr>
              <a:t>. Specifically, concentrations of the active </a:t>
            </a:r>
            <a:r>
              <a:rPr kumimoji="0" lang="en-US" altLang="en-US" sz="300" b="0" i="0" u="none" strike="noStrike" cap="none" normalizeH="0" baseline="0" dirty="0" err="1" smtClean="0">
                <a:ln>
                  <a:noFill/>
                </a:ln>
                <a:solidFill>
                  <a:srgbClr val="000000"/>
                </a:solidFill>
                <a:effectLst/>
                <a:cs typeface="Arial" panose="020B0604020202020204" pitchFamily="34" charset="0"/>
              </a:rPr>
              <a:t>monomethyl</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err="1" smtClean="0">
                <a:ln>
                  <a:noFill/>
                </a:ln>
                <a:solidFill>
                  <a:srgbClr val="000000"/>
                </a:solidFill>
                <a:effectLst/>
                <a:cs typeface="Arial" panose="020B0604020202020204" pitchFamily="34" charset="0"/>
              </a:rPr>
              <a:t>auristatin</a:t>
            </a:r>
            <a:r>
              <a:rPr kumimoji="0" lang="en-US" altLang="en-US" sz="300" b="0" i="0" u="none" strike="noStrike" cap="none" normalizeH="0" baseline="0" dirty="0" smtClean="0">
                <a:ln>
                  <a:noFill/>
                </a:ln>
                <a:solidFill>
                  <a:srgbClr val="000000"/>
                </a:solidFill>
                <a:effectLst/>
                <a:cs typeface="Arial" panose="020B0604020202020204" pitchFamily="34" charset="0"/>
              </a:rPr>
              <a:t> E (MMAE) component may be increased.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Bretylium</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bradycardic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Bradycardia-Causing Agents. </a:t>
            </a:r>
            <a:r>
              <a:rPr kumimoji="0" lang="en-US" altLang="en-US" sz="300" b="0" i="0" u="none" strike="noStrike" cap="none" normalizeH="0" baseline="0" dirty="0" err="1" smtClean="0">
                <a:ln>
                  <a:noFill/>
                </a:ln>
                <a:solidFill>
                  <a:srgbClr val="000000"/>
                </a:solidFill>
                <a:effectLst/>
                <a:cs typeface="Arial" panose="020B0604020202020204" pitchFamily="34" charset="0"/>
              </a:rPr>
              <a:t>Bretylium</a:t>
            </a:r>
            <a:r>
              <a:rPr kumimoji="0" lang="en-US" altLang="en-US" sz="300" b="0" i="0" u="none" strike="noStrike" cap="none" normalizeH="0" baseline="0" dirty="0" smtClean="0">
                <a:ln>
                  <a:noFill/>
                </a:ln>
                <a:solidFill>
                  <a:srgbClr val="000000"/>
                </a:solidFill>
                <a:effectLst/>
                <a:cs typeface="Arial" panose="020B0604020202020204" pitchFamily="34" charset="0"/>
              </a:rPr>
              <a:t> may also enhance atrioventricular (AV) blockade in patients receiving AV blocking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Calcium Channel Blockers (</a:t>
            </a:r>
            <a:r>
              <a:rPr kumimoji="0" lang="en-US" altLang="en-US" sz="300" b="0" i="0" u="none" strike="noStrike" cap="none" normalizeH="0" baseline="0" dirty="0" err="1" smtClean="0">
                <a:ln>
                  <a:noFill/>
                </a:ln>
                <a:solidFill>
                  <a:srgbClr val="000000"/>
                </a:solidFill>
                <a:effectLst/>
                <a:cs typeface="Arial" panose="020B0604020202020204" pitchFamily="34" charset="0"/>
              </a:rPr>
              <a:t>Nondihydropyridine</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bradycardic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Amiodarone. Sinus arrest has been reported.</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Cannabis: CYP2C9 Inhibitors (Moderate) may increase the serum concentration of Cannabis. More specifically, tetrahydrocannabinol serum concentrations may be increased.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Cardiac Glycosides: Amiodarone may increase the serum concentration of Cardiac Glycosides. Management: Reduce the dose of cardiac glycosides by 30% to 50% or reduce the frequency of administration when initiating concomitant amiodarone therapy. Monitor for increased serum concentrations and toxic effects of cardiac glycosides.</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Carvedilol: CYP2C9 Inhibitors (Moderate) may increase the serum concentration of Carvedilol. Specifically, concentrations of the S-carvedilol enantiomer may be increased.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Ceritinib</a:t>
            </a:r>
            <a:r>
              <a:rPr kumimoji="0" lang="en-US" altLang="en-US" sz="300" b="0" i="0" u="none" strike="noStrike" cap="none" normalizeH="0" baseline="0" dirty="0" smtClean="0">
                <a:ln>
                  <a:noFill/>
                </a:ln>
                <a:solidFill>
                  <a:srgbClr val="000000"/>
                </a:solidFill>
                <a:effectLst/>
                <a:cs typeface="Arial" panose="020B0604020202020204" pitchFamily="34" charset="0"/>
              </a:rPr>
              <a:t>: Bradycardia-Causing Agents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bradycardic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Ceritinib</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If this combination cannot be avoided, monitor patients for evidence of symptomatic bradycardia, and closely monitor blood pressure and heart rate during </a:t>
            </a:r>
            <a:r>
              <a:rPr kumimoji="0" lang="en-US" altLang="en-US" sz="300" b="0" i="0" u="none" strike="noStrike" cap="none" normalizeH="0" baseline="0" dirty="0" err="1" smtClean="0">
                <a:ln>
                  <a:noFill/>
                </a:ln>
                <a:solidFill>
                  <a:srgbClr val="000000"/>
                </a:solidFill>
                <a:effectLst/>
                <a:cs typeface="Arial" panose="020B0604020202020204" pitchFamily="34" charset="0"/>
              </a:rPr>
              <a:t>therapy.</a:t>
            </a:r>
            <a:r>
              <a:rPr kumimoji="0" lang="en-US" altLang="en-US" sz="300" b="0" i="1" u="none" strike="noStrike" cap="none" normalizeH="0" baseline="0" dirty="0" err="1" smtClean="0">
                <a:ln>
                  <a:noFill/>
                </a:ln>
                <a:solidFill>
                  <a:srgbClr val="000000"/>
                </a:solidFill>
                <a:effectLst/>
                <a:cs typeface="Arial" panose="020B0604020202020204" pitchFamily="34" charset="0"/>
              </a:rPr>
              <a:t>Risk</a:t>
            </a:r>
            <a:r>
              <a:rPr kumimoji="0" lang="en-US" altLang="en-US" sz="300" b="0" i="1" u="none" strike="noStrike" cap="none" normalizeH="0" baseline="0" dirty="0" smtClean="0">
                <a:ln>
                  <a:noFill/>
                </a:ln>
                <a:solidFill>
                  <a:srgbClr val="000000"/>
                </a:solidFill>
                <a:effectLst/>
                <a:cs typeface="Arial" panose="020B0604020202020204" pitchFamily="34" charset="0"/>
              </a:rPr>
              <a:t>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Cimetidine: May increase the serum concentration of Amiodarone. Management: Consider alternatives to cimetidine. If this combination cannot be avoided, monitor for increased amiodarone concentrations/effects with cimetidine initiation/dose increase or decreased concentrations/effects with cimetidine discontinuation/dose decrease.</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Clopidogrel</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decrease serum concentrations of the active metabolite(s) of </a:t>
            </a:r>
            <a:r>
              <a:rPr kumimoji="0" lang="en-US" altLang="en-US" sz="300" b="0" i="0" u="none" strike="noStrike" cap="none" normalizeH="0" baseline="0" dirty="0" err="1" smtClean="0">
                <a:ln>
                  <a:noFill/>
                </a:ln>
                <a:solidFill>
                  <a:srgbClr val="000000"/>
                </a:solidFill>
                <a:effectLst/>
                <a:cs typeface="Arial" panose="020B0604020202020204" pitchFamily="34" charset="0"/>
              </a:rPr>
              <a:t>Clopidogrel</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Codeine: CYP2D6 Inhibitors (Moderate) may diminish the therapeutic effect of Codeine. These CYP2D6 inhibitors may prevent the metabolic conversion of codeine to its active metabolite morphine.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Colchicine: P-glycoprotein/ABCB1 Inhibitors may increase the serum concentration of Colchicine. Colchicine distribution into certain tissues (e.g., brain) may also be increased. Management: Colchicine is contraindicated in patients with impaired renal or hepatic function who are also receiving a p-glycoprotein inhibitor. In those with normal renal and hepatic function, reduce colchicine dose as directed.</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Conivaptan</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Cyclophosphamide: May enhance the adverse/toxic effect of Amiodarone. Specifically, the risk of pulmonary toxicity may be enhanced.</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CycloSPORINE</a:t>
            </a:r>
            <a:r>
              <a:rPr kumimoji="0" lang="en-US" altLang="en-US" sz="300" b="0" i="0" u="none" strike="noStrike" cap="none" normalizeH="0" baseline="0" dirty="0" smtClean="0">
                <a:ln>
                  <a:noFill/>
                </a:ln>
                <a:solidFill>
                  <a:srgbClr val="000000"/>
                </a:solidFill>
                <a:effectLst/>
                <a:cs typeface="Arial" panose="020B0604020202020204" pitchFamily="34" charset="0"/>
              </a:rPr>
              <a:t> (Systemic): Amiodarone may decrease the metabolism of </a:t>
            </a:r>
            <a:r>
              <a:rPr kumimoji="0" lang="en-US" altLang="en-US" sz="300" b="0" i="0" u="none" strike="noStrike" cap="none" normalizeH="0" baseline="0" dirty="0" err="1" smtClean="0">
                <a:ln>
                  <a:noFill/>
                </a:ln>
                <a:solidFill>
                  <a:srgbClr val="000000"/>
                </a:solidFill>
                <a:effectLst/>
                <a:cs typeface="Arial" panose="020B0604020202020204" pitchFamily="34" charset="0"/>
              </a:rPr>
              <a:t>CycloSPORINE</a:t>
            </a:r>
            <a:r>
              <a:rPr kumimoji="0" lang="en-US" altLang="en-US" sz="300" b="0" i="0" u="none" strike="noStrike" cap="none" normalizeH="0" baseline="0" dirty="0" smtClean="0">
                <a:ln>
                  <a:noFill/>
                </a:ln>
                <a:solidFill>
                  <a:srgbClr val="000000"/>
                </a:solidFill>
                <a:effectLst/>
                <a:cs typeface="Arial" panose="020B0604020202020204" pitchFamily="34" charset="0"/>
              </a:rPr>
              <a:t> (Systemic). </a:t>
            </a:r>
            <a:r>
              <a:rPr kumimoji="0" lang="en-US" altLang="en-US" sz="300" b="0" i="1" u="none" strike="noStrike" cap="none" normalizeH="0" baseline="0" dirty="0" smtClean="0">
                <a:ln>
                  <a:noFill/>
                </a:ln>
                <a:solidFill>
                  <a:srgbClr val="000000"/>
                </a:solidFill>
                <a:effectLst/>
                <a:cs typeface="Arial" panose="020B0604020202020204" pitchFamily="34" charset="0"/>
              </a:rPr>
              <a:t>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CYP2A6 Substrates: CYP2A6 Inhibitors (Moderate) may decrease the metabolism of CYP2A6 Substrates.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CYP2C8 Inducers (Strong): May increase the metabolism of CYP2C8 Substrates. Management: Consider an alternative for one of the interacting drugs. Some combinations may be specifically contraindicated. Consult appropriate manufacturer labeling.</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CYP2C8 Inhibitors (Moderate): May decrease the metabolism of CYP2C8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CYP2C8 Inhibitors (Strong): May decrease the metabolism of CYP2C8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CYP2C9 Substrates: CYP2C9 Inhibitors (Moderate) may decrease the metabolism of CYP2C9 Substrates.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CYP2D6 Substrates: CYP2D6 Inhibitors (Moderate) may decrease the metabolism of CYP2D6 Substrates. </a:t>
            </a:r>
            <a:r>
              <a:rPr kumimoji="0" lang="en-US" altLang="en-US" sz="300" b="1" i="0" u="none" strike="noStrike" cap="none" normalizeH="0" baseline="0" dirty="0" smtClean="0">
                <a:ln>
                  <a:noFill/>
                </a:ln>
                <a:solidFill>
                  <a:srgbClr val="000000"/>
                </a:solidFill>
                <a:effectLst/>
                <a:cs typeface="Arial" panose="020B0604020202020204" pitchFamily="34" charset="0"/>
              </a:rPr>
              <a:t>Exceptions: </a:t>
            </a:r>
            <a:r>
              <a:rPr kumimoji="0" lang="en-US" altLang="en-US" sz="300" b="0" i="0" u="none" strike="noStrike" cap="none" normalizeH="0" baseline="0" dirty="0" err="1" smtClean="0">
                <a:ln>
                  <a:noFill/>
                </a:ln>
                <a:solidFill>
                  <a:srgbClr val="000000"/>
                </a:solidFill>
                <a:effectLst/>
                <a:cs typeface="Arial" panose="020B0604020202020204" pitchFamily="34" charset="0"/>
              </a:rPr>
              <a:t>Tamoxifen</a:t>
            </a:r>
            <a:r>
              <a:rPr kumimoji="0" lang="en-US" altLang="en-US" sz="300" b="0" i="0" u="none" strike="noStrike" cap="none" normalizeH="0" baseline="0" dirty="0" smtClean="0">
                <a:ln>
                  <a:noFill/>
                </a:ln>
                <a:solidFill>
                  <a:srgbClr val="000000"/>
                </a:solidFill>
                <a:effectLst/>
                <a:cs typeface="Arial" panose="020B0604020202020204" pitchFamily="34" charset="0"/>
              </a:rPr>
              <a:t>.</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CYP3A4 Inducers (Moderate): May decrease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CYP3A4 Inducers (Strong): May increase the metabolism of CYP3A4 Substrates. Management: Consider an alternative for one of the interacting drugs. Some combinations may be specifically contraindicated. Consult appropriate manufacturer labeling.</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CYP3A4 Inhibitors (Moderate): May decrease the metabolism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CYP3A4 Inhibitors (Strong): May decrease the metabolism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Dabigatran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err="1" smtClean="0">
                <a:ln>
                  <a:noFill/>
                </a:ln>
                <a:solidFill>
                  <a:srgbClr val="000000"/>
                </a:solidFill>
                <a:effectLst/>
                <a:cs typeface="Arial" panose="020B0604020202020204" pitchFamily="34" charset="0"/>
              </a:rPr>
              <a:t>Etexilate</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Dabigatran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0" u="none" strike="noStrike" cap="none" normalizeH="0" baseline="0" dirty="0" err="1" smtClean="0">
                <a:ln>
                  <a:noFill/>
                </a:ln>
                <a:solidFill>
                  <a:srgbClr val="000000"/>
                </a:solidFill>
                <a:effectLst/>
                <a:cs typeface="Arial" panose="020B0604020202020204" pitchFamily="34" charset="0"/>
              </a:rPr>
              <a:t>Etexilate</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Dose reductions and/or avoidance of this combination may be necessary. Specific recommendations vary by U.S. vs. Canadian labeling, renal function, and indication for </a:t>
            </a:r>
            <a:r>
              <a:rPr kumimoji="0" lang="en-US" altLang="en-US" sz="300" b="0" i="0" u="none" strike="noStrike" cap="none" normalizeH="0" baseline="0" dirty="0" err="1" smtClean="0">
                <a:ln>
                  <a:noFill/>
                </a:ln>
                <a:solidFill>
                  <a:srgbClr val="000000"/>
                </a:solidFill>
                <a:effectLst/>
                <a:cs typeface="Arial" panose="020B0604020202020204" pitchFamily="34" charset="0"/>
              </a:rPr>
              <a:t>dabigatran</a:t>
            </a:r>
            <a:r>
              <a:rPr kumimoji="0" lang="en-US" altLang="en-US" sz="300" b="0" i="0" u="none" strike="noStrike" cap="none" normalizeH="0" baseline="0" dirty="0" smtClean="0">
                <a:ln>
                  <a:noFill/>
                </a:ln>
                <a:solidFill>
                  <a:srgbClr val="000000"/>
                </a:solidFill>
                <a:effectLst/>
                <a:cs typeface="Arial" panose="020B0604020202020204" pitchFamily="34" charset="0"/>
              </a:rPr>
              <a:t>. Refer to full monograph or </a:t>
            </a:r>
            <a:r>
              <a:rPr kumimoji="0" lang="en-US" altLang="en-US" sz="300" b="0" i="0" u="none" strike="noStrike" cap="none" normalizeH="0" baseline="0" dirty="0" err="1" smtClean="0">
                <a:ln>
                  <a:noFill/>
                </a:ln>
                <a:solidFill>
                  <a:srgbClr val="000000"/>
                </a:solidFill>
                <a:effectLst/>
                <a:cs typeface="Arial" panose="020B0604020202020204" pitchFamily="34" charset="0"/>
              </a:rPr>
              <a:t>dabigatran</a:t>
            </a:r>
            <a:r>
              <a:rPr kumimoji="0" lang="en-US" altLang="en-US" sz="300" b="0" i="0" u="none" strike="noStrike" cap="none" normalizeH="0" baseline="0" dirty="0" smtClean="0">
                <a:ln>
                  <a:noFill/>
                </a:ln>
                <a:solidFill>
                  <a:srgbClr val="000000"/>
                </a:solidFill>
                <a:effectLst/>
                <a:cs typeface="Arial" panose="020B0604020202020204" pitchFamily="34" charset="0"/>
              </a:rPr>
              <a:t> labeling.</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Dabrafenib</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 Management: Seek alternatives to the CYP3A4 substrate when possible. If concomitant therapy cannot be avoided, monitor clinical effects of the substrate closely (particularly therapeutic effects).</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Dabrafenib</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CYP2C8 Substrates. Management: Seek alternatives to the CYP2C8 substrate when possible. If concomitant therapy cannot be avoided, monitor clinical effects of the substrate closely (particularly therapeutic effects).</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Deferasirox</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Deferasirox</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CYP2C8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DOXOrubicin</a:t>
            </a:r>
            <a:r>
              <a:rPr kumimoji="0" lang="en-US" altLang="en-US" sz="300" b="0" i="0" u="none" strike="noStrike" cap="none" normalizeH="0" baseline="0" dirty="0" smtClean="0">
                <a:ln>
                  <a:noFill/>
                </a:ln>
                <a:solidFill>
                  <a:srgbClr val="000000"/>
                </a:solidFill>
                <a:effectLst/>
                <a:cs typeface="Arial" panose="020B0604020202020204" pitchFamily="34" charset="0"/>
              </a:rPr>
              <a:t> (Conventional): CYP2D6 Inhibitors (Moderate)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DOXOrubicin</a:t>
            </a:r>
            <a:r>
              <a:rPr kumimoji="0" lang="en-US" altLang="en-US" sz="300" b="0" i="0" u="none" strike="noStrike" cap="none" normalizeH="0" baseline="0" dirty="0" smtClean="0">
                <a:ln>
                  <a:noFill/>
                </a:ln>
                <a:solidFill>
                  <a:srgbClr val="000000"/>
                </a:solidFill>
                <a:effectLst/>
                <a:cs typeface="Arial" panose="020B0604020202020204" pitchFamily="34" charset="0"/>
              </a:rPr>
              <a:t> (Conventional). Management: Seek alternatives to moderate CYP2D6 inhibitors in patients treated with doxorubicin whenever possible. One U.S. manufacturer (Pfizer Inc.) recommends that these combinations be avoided.</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DOXOrubicin</a:t>
            </a:r>
            <a:r>
              <a:rPr kumimoji="0" lang="en-US" altLang="en-US" sz="300" b="0" i="0" u="none" strike="noStrike" cap="none" normalizeH="0" baseline="0" dirty="0" smtClean="0">
                <a:ln>
                  <a:noFill/>
                </a:ln>
                <a:solidFill>
                  <a:srgbClr val="000000"/>
                </a:solidFill>
                <a:effectLst/>
                <a:cs typeface="Arial" panose="020B0604020202020204" pitchFamily="34" charset="0"/>
              </a:rPr>
              <a:t> (Conventional):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DOXOrubicin</a:t>
            </a:r>
            <a:r>
              <a:rPr kumimoji="0" lang="en-US" altLang="en-US" sz="300" b="0" i="0" u="none" strike="noStrike" cap="none" normalizeH="0" baseline="0" dirty="0" smtClean="0">
                <a:ln>
                  <a:noFill/>
                </a:ln>
                <a:solidFill>
                  <a:srgbClr val="000000"/>
                </a:solidFill>
                <a:effectLst/>
                <a:cs typeface="Arial" panose="020B0604020202020204" pitchFamily="34" charset="0"/>
              </a:rPr>
              <a:t> (Conventional). Management: Seek alternatives to P-glycoprotein inhibitors in patients treated with doxorubicin whenever possible. One U.S. manufacturer (Pfizer Inc.) recommends that these combinations be avoided.</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Dronabinol</a:t>
            </a:r>
            <a:r>
              <a:rPr kumimoji="0" lang="en-US" altLang="en-US" sz="300" b="0" i="0" u="none" strike="noStrike" cap="none" normalizeH="0" baseline="0" dirty="0" smtClean="0">
                <a:ln>
                  <a:noFill/>
                </a:ln>
                <a:solidFill>
                  <a:srgbClr val="000000"/>
                </a:solidFill>
                <a:effectLst/>
                <a:cs typeface="Arial" panose="020B0604020202020204" pitchFamily="34" charset="0"/>
              </a:rPr>
              <a:t>: CYP2C9 Inhibitors (Moderate)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Dronabinol</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Edoxaban</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Edoxaban</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See full monograph for details. Reduced doses are recommended for patients receiving </a:t>
            </a:r>
            <a:r>
              <a:rPr kumimoji="0" lang="en-US" altLang="en-US" sz="300" b="0" i="0" u="none" strike="noStrike" cap="none" normalizeH="0" baseline="0" dirty="0" err="1" smtClean="0">
                <a:ln>
                  <a:noFill/>
                </a:ln>
                <a:solidFill>
                  <a:srgbClr val="000000"/>
                </a:solidFill>
                <a:effectLst/>
                <a:cs typeface="Arial" panose="020B0604020202020204" pitchFamily="34" charset="0"/>
              </a:rPr>
              <a:t>edoxaban</a:t>
            </a:r>
            <a:r>
              <a:rPr kumimoji="0" lang="en-US" altLang="en-US" sz="300" b="0" i="0" u="none" strike="noStrike" cap="none" normalizeH="0" baseline="0" dirty="0" smtClean="0">
                <a:ln>
                  <a:noFill/>
                </a:ln>
                <a:solidFill>
                  <a:srgbClr val="000000"/>
                </a:solidFill>
                <a:effectLst/>
                <a:cs typeface="Arial" panose="020B0604020202020204" pitchFamily="34" charset="0"/>
              </a:rPr>
              <a:t> for venous thromboembolism in combination with certain P-glycoprotein inhibitors. Similar dose adjustment is not recommended </a:t>
            </a:r>
            <a:r>
              <a:rPr kumimoji="0" lang="en-US" altLang="en-US" sz="300" b="0" i="0" u="none" strike="noStrike" cap="none" normalizeH="0" baseline="0" dirty="0" err="1" smtClean="0">
                <a:ln>
                  <a:noFill/>
                </a:ln>
                <a:solidFill>
                  <a:srgbClr val="000000"/>
                </a:solidFill>
                <a:effectLst/>
                <a:cs typeface="Arial" panose="020B0604020202020204" pitchFamily="34" charset="0"/>
              </a:rPr>
              <a:t>edoxaban</a:t>
            </a:r>
            <a:r>
              <a:rPr kumimoji="0" lang="en-US" altLang="en-US" sz="300" b="0" i="0" u="none" strike="noStrike" cap="none" normalizeH="0" baseline="0" dirty="0" smtClean="0">
                <a:ln>
                  <a:noFill/>
                </a:ln>
                <a:solidFill>
                  <a:srgbClr val="000000"/>
                </a:solidFill>
                <a:effectLst/>
                <a:cs typeface="Arial" panose="020B0604020202020204" pitchFamily="34" charset="0"/>
              </a:rPr>
              <a:t> use in atrial fibrillation.</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Etravirine</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Everolimus</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Everolimus</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a:t>
            </a:r>
            <a:r>
              <a:rPr kumimoji="0" lang="en-US" altLang="en-US" sz="300" b="0" i="0" u="none" strike="noStrike" cap="none" normalizeH="0" baseline="0" dirty="0" err="1" smtClean="0">
                <a:ln>
                  <a:noFill/>
                </a:ln>
                <a:solidFill>
                  <a:srgbClr val="000000"/>
                </a:solidFill>
                <a:effectLst/>
                <a:cs typeface="Arial" panose="020B0604020202020204" pitchFamily="34" charset="0"/>
              </a:rPr>
              <a:t>Everolimus</a:t>
            </a:r>
            <a:r>
              <a:rPr kumimoji="0" lang="en-US" altLang="en-US" sz="300" b="0" i="0" u="none" strike="noStrike" cap="none" normalizeH="0" baseline="0" dirty="0" smtClean="0">
                <a:ln>
                  <a:noFill/>
                </a:ln>
                <a:solidFill>
                  <a:srgbClr val="000000"/>
                </a:solidFill>
                <a:effectLst/>
                <a:cs typeface="Arial" panose="020B0604020202020204" pitchFamily="34" charset="0"/>
              </a:rPr>
              <a:t> dose reductions are required for patients being treated for </a:t>
            </a:r>
            <a:r>
              <a:rPr kumimoji="0" lang="en-US" altLang="en-US" sz="300" b="0" i="0" u="none" strike="noStrike" cap="none" normalizeH="0" baseline="0" dirty="0" err="1" smtClean="0">
                <a:ln>
                  <a:noFill/>
                </a:ln>
                <a:solidFill>
                  <a:srgbClr val="000000"/>
                </a:solidFill>
                <a:effectLst/>
                <a:cs typeface="Arial" panose="020B0604020202020204" pitchFamily="34" charset="0"/>
              </a:rPr>
              <a:t>subependymal</a:t>
            </a:r>
            <a:r>
              <a:rPr kumimoji="0" lang="en-US" altLang="en-US" sz="300" b="0" i="0" u="none" strike="noStrike" cap="none" normalizeH="0" baseline="0" dirty="0" smtClean="0">
                <a:ln>
                  <a:noFill/>
                </a:ln>
                <a:solidFill>
                  <a:srgbClr val="000000"/>
                </a:solidFill>
                <a:effectLst/>
                <a:cs typeface="Arial" panose="020B0604020202020204" pitchFamily="34" charset="0"/>
              </a:rPr>
              <a:t> giant cell astrocytoma or renal cell carcinoma. See prescribing information for specific dose adjustment and monitoring recommendations.</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Fesoterodine</a:t>
            </a:r>
            <a:r>
              <a:rPr kumimoji="0" lang="en-US" altLang="en-US" sz="300" b="0" i="0" u="none" strike="noStrike" cap="none" normalizeH="0" baseline="0" dirty="0" smtClean="0">
                <a:ln>
                  <a:noFill/>
                </a:ln>
                <a:solidFill>
                  <a:srgbClr val="000000"/>
                </a:solidFill>
                <a:effectLst/>
                <a:cs typeface="Arial" panose="020B0604020202020204" pitchFamily="34" charset="0"/>
              </a:rPr>
              <a:t>: CYP2D6 Inhibitors may increase serum concentrations of the active metabolite(s) of </a:t>
            </a:r>
            <a:r>
              <a:rPr kumimoji="0" lang="en-US" altLang="en-US" sz="300" b="0" i="0" u="none" strike="noStrike" cap="none" normalizeH="0" baseline="0" dirty="0" err="1" smtClean="0">
                <a:ln>
                  <a:noFill/>
                </a:ln>
                <a:solidFill>
                  <a:srgbClr val="000000"/>
                </a:solidFill>
                <a:effectLst/>
                <a:cs typeface="Arial" panose="020B0604020202020204" pitchFamily="34" charset="0"/>
              </a:rPr>
              <a:t>Fesoterodine</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Fingolimod</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arrhythmogenic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Antiarrhythmic Agents (Class III).</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Flecainide</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Flecainide</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Flecainide</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Decrease </a:t>
            </a:r>
            <a:r>
              <a:rPr kumimoji="0" lang="en-US" altLang="en-US" sz="300" b="0" i="0" u="none" strike="noStrike" cap="none" normalizeH="0" baseline="0" dirty="0" err="1" smtClean="0">
                <a:ln>
                  <a:noFill/>
                </a:ln>
                <a:solidFill>
                  <a:srgbClr val="000000"/>
                </a:solidFill>
                <a:effectLst/>
                <a:cs typeface="Arial" panose="020B0604020202020204" pitchFamily="34" charset="0"/>
              </a:rPr>
              <a:t>flecainide</a:t>
            </a:r>
            <a:r>
              <a:rPr kumimoji="0" lang="en-US" altLang="en-US" sz="300" b="0" i="0" u="none" strike="noStrike" cap="none" normalizeH="0" baseline="0" dirty="0" smtClean="0">
                <a:ln>
                  <a:noFill/>
                </a:ln>
                <a:solidFill>
                  <a:srgbClr val="000000"/>
                </a:solidFill>
                <a:effectLst/>
                <a:cs typeface="Arial" panose="020B0604020202020204" pitchFamily="34" charset="0"/>
              </a:rPr>
              <a:t> dose by 50% in the presence of amiodarone. Monitor for adverse effects of </a:t>
            </a:r>
            <a:r>
              <a:rPr kumimoji="0" lang="en-US" altLang="en-US" sz="300" b="0" i="0" u="none" strike="noStrike" cap="none" normalizeH="0" baseline="0" dirty="0" err="1" smtClean="0">
                <a:ln>
                  <a:noFill/>
                </a:ln>
                <a:solidFill>
                  <a:srgbClr val="000000"/>
                </a:solidFill>
                <a:effectLst/>
                <a:cs typeface="Arial" panose="020B0604020202020204" pitchFamily="34" charset="0"/>
              </a:rPr>
              <a:t>flecainide</a:t>
            </a:r>
            <a:r>
              <a:rPr kumimoji="0" lang="en-US" altLang="en-US" sz="300" b="0" i="0" u="none" strike="noStrike" cap="none" normalizeH="0" baseline="0" dirty="0" smtClean="0">
                <a:ln>
                  <a:noFill/>
                </a:ln>
                <a:solidFill>
                  <a:srgbClr val="000000"/>
                </a:solidFill>
                <a:effectLst/>
                <a:cs typeface="Arial" panose="020B0604020202020204" pitchFamily="34" charset="0"/>
              </a:rPr>
              <a:t> and consider monitoring for elevated serum concentrations during concomitant therapy.</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Fosaprepitant</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Fosphenytoin</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Amiodarone. </a:t>
            </a:r>
            <a:r>
              <a:rPr kumimoji="0" lang="en-US" altLang="en-US" sz="300" b="0" i="0" u="none" strike="noStrike" cap="none" normalizeH="0" baseline="0" dirty="0" err="1" smtClean="0">
                <a:ln>
                  <a:noFill/>
                </a:ln>
                <a:solidFill>
                  <a:srgbClr val="000000"/>
                </a:solidFill>
                <a:effectLst/>
                <a:cs typeface="Arial" panose="020B0604020202020204" pitchFamily="34" charset="0"/>
              </a:rPr>
              <a:t>Fosphenytoin</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Amiodarone. Amiodarone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Fosphenytoin</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Seek alternatives when possible. Monitor patients receiving this combination for QT interval prolongation or changes in cardiac rhythm, and for decreased serum concentrations/effects of amiodarone and increased concentrations/effects of phenytoin.</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Fusidic</a:t>
            </a:r>
            <a:r>
              <a:rPr kumimoji="0" lang="en-US" altLang="en-US" sz="300" b="0" i="0" u="none" strike="noStrike" cap="none" normalizeH="0" baseline="0" dirty="0" smtClean="0">
                <a:ln>
                  <a:noFill/>
                </a:ln>
                <a:solidFill>
                  <a:srgbClr val="000000"/>
                </a:solidFill>
                <a:effectLst/>
                <a:cs typeface="Arial" panose="020B0604020202020204" pitchFamily="34" charset="0"/>
              </a:rPr>
              <a:t> Acid (Systemic):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Grapefruit Juice: May decrease serum concentrations of the active metabolite(s) of Amiodarone. Grapefruit Juice may increase the serum concentration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Highest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other Highest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HMG-CoA Reductase Inhibitors: Amiodarone may decrease the metabolism of HMG-CoA Reductase Inhibitors. Management: Dose of HMG-CoA reductase inhibitor may need to be reduced (limit simvastatin adult maximum dose to 20 mg/day, limit lovastatin adult maximum dose to 40 mg/day).</a:t>
            </a:r>
            <a:r>
              <a:rPr kumimoji="0" lang="en-US" altLang="en-US" sz="300" b="1" i="0" u="none" strike="noStrike" cap="none" normalizeH="0" baseline="0" dirty="0" smtClean="0">
                <a:ln>
                  <a:noFill/>
                </a:ln>
                <a:solidFill>
                  <a:srgbClr val="000000"/>
                </a:solidFill>
                <a:effectLst/>
                <a:cs typeface="Arial" panose="020B0604020202020204" pitchFamily="34" charset="0"/>
              </a:rPr>
              <a:t> Exceptions: </a:t>
            </a:r>
            <a:r>
              <a:rPr kumimoji="0" lang="en-US" altLang="en-US" sz="300" b="0" i="0" u="none" strike="noStrike" cap="none" normalizeH="0" baseline="0" dirty="0" err="1" smtClean="0">
                <a:ln>
                  <a:noFill/>
                </a:ln>
                <a:solidFill>
                  <a:srgbClr val="000000"/>
                </a:solidFill>
                <a:effectLst/>
                <a:cs typeface="Arial" panose="020B0604020202020204" pitchFamily="34" charset="0"/>
              </a:rPr>
              <a:t>Pitavastatin</a:t>
            </a:r>
            <a:r>
              <a:rPr kumimoji="0" lang="en-US" altLang="en-US" sz="300" b="0" i="0" u="none" strike="noStrike" cap="none" normalizeH="0" baseline="0" dirty="0" smtClean="0">
                <a:ln>
                  <a:noFill/>
                </a:ln>
                <a:solidFill>
                  <a:srgbClr val="000000"/>
                </a:solidFill>
                <a:effectLst/>
                <a:cs typeface="Arial" panose="020B0604020202020204" pitchFamily="34" charset="0"/>
              </a:rPr>
              <a:t>; Pravastatin.</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Hydrocodone: CYP3A4 Inhibitors (Weak) may increase the serum concentration of Hydrocodone.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Idelalisib</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Ivabradine</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Highest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Ivacaftor</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Lacosamide</a:t>
            </a:r>
            <a:r>
              <a:rPr kumimoji="0" lang="en-US" altLang="en-US" sz="300" b="0" i="0" u="none" strike="noStrike" cap="none" normalizeH="0" baseline="0" dirty="0" smtClean="0">
                <a:ln>
                  <a:noFill/>
                </a:ln>
                <a:solidFill>
                  <a:srgbClr val="000000"/>
                </a:solidFill>
                <a:effectLst/>
                <a:cs typeface="Arial" panose="020B0604020202020204" pitchFamily="34" charset="0"/>
              </a:rPr>
              <a:t>: Bradycardia-Causing Agents may enhance the AV-blocking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Lacosamide</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Ledipasvir</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Ledipasvir</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Lidocaine (Systemic): Amiodarone may increase the serum concentration of Lidocaine (Systemic).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Lidocaine (Topical):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arrhythmogenic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Antiarrhythmic Agents (Class III). Antiarrhythmic Agents (Class III) may increase the serum concentration of Lidocaine (Topical). This mechanism specifically applies to amiodarone and </a:t>
            </a:r>
            <a:r>
              <a:rPr kumimoji="0" lang="en-US" altLang="en-US" sz="300" b="0" i="0" u="none" strike="noStrike" cap="none" normalizeH="0" baseline="0" dirty="0" err="1" smtClean="0">
                <a:ln>
                  <a:noFill/>
                </a:ln>
                <a:solidFill>
                  <a:srgbClr val="000000"/>
                </a:solidFill>
                <a:effectLst/>
                <a:cs typeface="Arial" panose="020B0604020202020204" pitchFamily="34" charset="0"/>
              </a:rPr>
              <a:t>dronedarone.</a:t>
            </a:r>
            <a:r>
              <a:rPr kumimoji="0" lang="en-US" altLang="en-US" sz="300" b="0" i="1" u="none" strike="noStrike" cap="none" normalizeH="0" baseline="0" dirty="0" err="1" smtClean="0">
                <a:ln>
                  <a:noFill/>
                </a:ln>
                <a:solidFill>
                  <a:srgbClr val="000000"/>
                </a:solidFill>
                <a:effectLst/>
                <a:cs typeface="Arial" panose="020B0604020202020204" pitchFamily="34" charset="0"/>
              </a:rPr>
              <a:t>Risk</a:t>
            </a:r>
            <a:r>
              <a:rPr kumimoji="0" lang="en-US" altLang="en-US" sz="300" b="0" i="1" u="none" strike="noStrike" cap="none" normalizeH="0" baseline="0" dirty="0" smtClean="0">
                <a:ln>
                  <a:noFill/>
                </a:ln>
                <a:solidFill>
                  <a:srgbClr val="000000"/>
                </a:solidFill>
                <a:effectLst/>
                <a:cs typeface="Arial" panose="020B0604020202020204" pitchFamily="34" charset="0"/>
              </a:rPr>
              <a:t>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Lomitapide</a:t>
            </a:r>
            <a:r>
              <a:rPr kumimoji="0" lang="en-US" altLang="en-US" sz="300" b="0" i="0" u="none" strike="noStrike" cap="none" normalizeH="0" baseline="0" dirty="0" smtClean="0">
                <a:ln>
                  <a:noFill/>
                </a:ln>
                <a:solidFill>
                  <a:srgbClr val="000000"/>
                </a:solidFill>
                <a:effectLst/>
                <a:cs typeface="Arial" panose="020B0604020202020204" pitchFamily="34" charset="0"/>
              </a:rPr>
              <a:t>: CYP3A4 Inhibitors (Weak)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Lomitapide</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Limit the maximum adult dose of </a:t>
            </a:r>
            <a:r>
              <a:rPr kumimoji="0" lang="en-US" altLang="en-US" sz="300" b="0" i="0" u="none" strike="noStrike" cap="none" normalizeH="0" baseline="0" dirty="0" err="1" smtClean="0">
                <a:ln>
                  <a:noFill/>
                </a:ln>
                <a:solidFill>
                  <a:srgbClr val="000000"/>
                </a:solidFill>
                <a:effectLst/>
                <a:cs typeface="Arial" panose="020B0604020202020204" pitchFamily="34" charset="0"/>
              </a:rPr>
              <a:t>lomitapide</a:t>
            </a:r>
            <a:r>
              <a:rPr kumimoji="0" lang="en-US" altLang="en-US" sz="300" b="0" i="0" u="none" strike="noStrike" cap="none" normalizeH="0" baseline="0" dirty="0" smtClean="0">
                <a:ln>
                  <a:noFill/>
                </a:ln>
                <a:solidFill>
                  <a:srgbClr val="000000"/>
                </a:solidFill>
                <a:effectLst/>
                <a:cs typeface="Arial" panose="020B0604020202020204" pitchFamily="34" charset="0"/>
              </a:rPr>
              <a:t> to 30 mg daily when used in combination with any weak CYP3A4 inhibitor.</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Loratadine</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Loratadine</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Due to reported QT interval prolongation and </a:t>
            </a:r>
            <a:r>
              <a:rPr kumimoji="0" lang="en-US" altLang="en-US" sz="300" b="0" i="0" u="none" strike="noStrike" cap="none" normalizeH="0" baseline="0" dirty="0" err="1" smtClean="0">
                <a:ln>
                  <a:noFill/>
                </a:ln>
                <a:solidFill>
                  <a:srgbClr val="000000"/>
                </a:solidFill>
                <a:effectLst/>
                <a:cs typeface="Arial" panose="020B0604020202020204" pitchFamily="34" charset="0"/>
              </a:rPr>
              <a:t>Torsades</a:t>
            </a:r>
            <a:r>
              <a:rPr kumimoji="0" lang="en-US" altLang="en-US" sz="300" b="0" i="0" u="none" strike="noStrike" cap="none" normalizeH="0" baseline="0" dirty="0" smtClean="0">
                <a:ln>
                  <a:noFill/>
                </a:ln>
                <a:solidFill>
                  <a:srgbClr val="000000"/>
                </a:solidFill>
                <a:effectLst/>
                <a:cs typeface="Arial" panose="020B0604020202020204" pitchFamily="34" charset="0"/>
              </a:rPr>
              <a:t> de Pointes with this combination, consider an alternative to </a:t>
            </a:r>
            <a:r>
              <a:rPr kumimoji="0" lang="en-US" altLang="en-US" sz="300" b="0" i="0" u="none" strike="noStrike" cap="none" normalizeH="0" baseline="0" dirty="0" err="1" smtClean="0">
                <a:ln>
                  <a:noFill/>
                </a:ln>
                <a:solidFill>
                  <a:srgbClr val="000000"/>
                </a:solidFill>
                <a:effectLst/>
                <a:cs typeface="Arial" panose="020B0604020202020204" pitchFamily="34" charset="0"/>
              </a:rPr>
              <a:t>loratadine</a:t>
            </a:r>
            <a:r>
              <a:rPr kumimoji="0" lang="en-US" altLang="en-US" sz="300" b="0" i="0" u="none" strike="noStrike" cap="none" normalizeH="0" baseline="0" dirty="0" smtClean="0">
                <a:ln>
                  <a:noFill/>
                </a:ln>
                <a:solidFill>
                  <a:srgbClr val="000000"/>
                </a:solidFill>
                <a:effectLst/>
                <a:cs typeface="Arial" panose="020B0604020202020204" pitchFamily="34" charset="0"/>
              </a:rPr>
              <a:t> when possible.</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Luliconazole</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Metoprolol</a:t>
            </a:r>
            <a:r>
              <a:rPr kumimoji="0" lang="en-US" altLang="en-US" sz="300" b="0" i="0" u="none" strike="noStrike" cap="none" normalizeH="0" baseline="0" dirty="0" smtClean="0">
                <a:ln>
                  <a:noFill/>
                </a:ln>
                <a:solidFill>
                  <a:srgbClr val="000000"/>
                </a:solidFill>
                <a:effectLst/>
                <a:cs typeface="Arial" panose="020B0604020202020204" pitchFamily="34" charset="0"/>
              </a:rPr>
              <a:t>: CYP2D6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Metoprolol</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Consider an alternative for one of the interacting drugs in order to avoid </a:t>
            </a:r>
            <a:r>
              <a:rPr kumimoji="0" lang="en-US" altLang="en-US" sz="300" b="0" i="0" u="none" strike="noStrike" cap="none" normalizeH="0" baseline="0" dirty="0" err="1" smtClean="0">
                <a:ln>
                  <a:noFill/>
                </a:ln>
                <a:solidFill>
                  <a:srgbClr val="000000"/>
                </a:solidFill>
                <a:effectLst/>
                <a:cs typeface="Arial" panose="020B0604020202020204" pitchFamily="34" charset="0"/>
              </a:rPr>
              <a:t>metoprolol</a:t>
            </a:r>
            <a:r>
              <a:rPr kumimoji="0" lang="en-US" altLang="en-US" sz="300" b="0" i="0" u="none" strike="noStrike" cap="none" normalizeH="0" baseline="0" dirty="0" smtClean="0">
                <a:ln>
                  <a:noFill/>
                </a:ln>
                <a:solidFill>
                  <a:srgbClr val="000000"/>
                </a:solidFill>
                <a:effectLst/>
                <a:cs typeface="Arial" panose="020B0604020202020204" pitchFamily="34" charset="0"/>
              </a:rPr>
              <a:t> toxicity. If the combination must be used, monitor response to </a:t>
            </a:r>
            <a:r>
              <a:rPr kumimoji="0" lang="en-US" altLang="en-US" sz="300" b="0" i="0" u="none" strike="noStrike" cap="none" normalizeH="0" baseline="0" dirty="0" err="1" smtClean="0">
                <a:ln>
                  <a:noFill/>
                </a:ln>
                <a:solidFill>
                  <a:srgbClr val="000000"/>
                </a:solidFill>
                <a:effectLst/>
                <a:cs typeface="Arial" panose="020B0604020202020204" pitchFamily="34" charset="0"/>
              </a:rPr>
              <a:t>metoprolol</a:t>
            </a:r>
            <a:r>
              <a:rPr kumimoji="0" lang="en-US" altLang="en-US" sz="300" b="0" i="0" u="none" strike="noStrike" cap="none" normalizeH="0" baseline="0" dirty="0" smtClean="0">
                <a:ln>
                  <a:noFill/>
                </a:ln>
                <a:solidFill>
                  <a:srgbClr val="000000"/>
                </a:solidFill>
                <a:effectLst/>
                <a:cs typeface="Arial" panose="020B0604020202020204" pitchFamily="34" charset="0"/>
              </a:rPr>
              <a:t> closely. </a:t>
            </a:r>
            <a:r>
              <a:rPr kumimoji="0" lang="en-US" altLang="en-US" sz="300" b="0" i="0" u="none" strike="noStrike" cap="none" normalizeH="0" baseline="0" dirty="0" err="1" smtClean="0">
                <a:ln>
                  <a:noFill/>
                </a:ln>
                <a:solidFill>
                  <a:srgbClr val="000000"/>
                </a:solidFill>
                <a:effectLst/>
                <a:cs typeface="Arial" panose="020B0604020202020204" pitchFamily="34" charset="0"/>
              </a:rPr>
              <a:t>Metoprolol</a:t>
            </a:r>
            <a:r>
              <a:rPr kumimoji="0" lang="en-US" altLang="en-US" sz="300" b="0" i="0" u="none" strike="noStrike" cap="none" normalizeH="0" baseline="0" dirty="0" smtClean="0">
                <a:ln>
                  <a:noFill/>
                </a:ln>
                <a:solidFill>
                  <a:srgbClr val="000000"/>
                </a:solidFill>
                <a:effectLst/>
                <a:cs typeface="Arial" panose="020B0604020202020204" pitchFamily="34" charset="0"/>
              </a:rPr>
              <a:t> dose reductions may be necessary.</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Mifepristone: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Highest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Mipomersen</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enhance the hepatotoxic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Mipomersen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Mitotane</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 Management: Doses of CYP3A4 substrates may need to be adjusted substantially when used in patients being treated with </a:t>
            </a:r>
            <a:r>
              <a:rPr kumimoji="0" lang="en-US" altLang="en-US" sz="300" b="0" i="0" u="none" strike="noStrike" cap="none" normalizeH="0" baseline="0" dirty="0" err="1" smtClean="0">
                <a:ln>
                  <a:noFill/>
                </a:ln>
                <a:solidFill>
                  <a:srgbClr val="000000"/>
                </a:solidFill>
                <a:effectLst/>
                <a:cs typeface="Arial" panose="020B0604020202020204" pitchFamily="34" charset="0"/>
              </a:rPr>
              <a:t>mitotane</a:t>
            </a:r>
            <a:r>
              <a:rPr kumimoji="0" lang="en-US" altLang="en-US" sz="300" b="0" i="0" u="none" strike="noStrike" cap="none" normalizeH="0" baseline="0" dirty="0" smtClean="0">
                <a:ln>
                  <a:noFill/>
                </a:ln>
                <a:solidFill>
                  <a:srgbClr val="000000"/>
                </a:solidFill>
                <a:effectLst/>
                <a:cs typeface="Arial" panose="020B0604020202020204" pitchFamily="34" charset="0"/>
              </a:rPr>
              <a:t>.</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Moderate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Highest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Naloxegol</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Naloxegol</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Nebivolol</a:t>
            </a:r>
            <a:r>
              <a:rPr kumimoji="0" lang="en-US" altLang="en-US" sz="300" b="0" i="0" u="none" strike="noStrike" cap="none" normalizeH="0" baseline="0" dirty="0" smtClean="0">
                <a:ln>
                  <a:noFill/>
                </a:ln>
                <a:solidFill>
                  <a:srgbClr val="000000"/>
                </a:solidFill>
                <a:effectLst/>
                <a:cs typeface="Arial" panose="020B0604020202020204" pitchFamily="34" charset="0"/>
              </a:rPr>
              <a:t>: CYP2D6 Inhibitors (Moderate)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Nebivolol</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Netupitant</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Orlistat</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absorption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PAZOPanib</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PAZOPanib</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P-glycoprotein/ABCB1 Inducers: May decrease the serum concentration of P-glycoprotein/ABCB1 Substrates. P-glycoprotein inducers may also further limit the distribution of p-glycoprotein substrates to specific cells/tissues/organs where p-glycoprotein is present in large amounts (e.g., brain, T-lymphocytes, testes, etc.).</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P-glycoprotein/ABCB1 Inhibitors: May increase the serum concentration of P-glycoprotein/ABCB1 Substrates. P-glycoprotein inhibitors may also enhance the distribution of p-glycoprotein substrates to specific cells/tissues/organs where p-glycoprotein is present in large amounts (e.g., brain, T-lymphocytes, testes, etc.).</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P-glycoprotein/ABCB1 Substrates: P-glycoprotein/ABCB1 Inhibitors may increase the serum concentration of P-glycoprotein/ABCB1 Substrates. P-glycoprotein inhibitors may also enhance the distribution of p-glycoprotein substrates to specific cells/tissues/organs where p-glycoprotein is present in large amounts (e.g., brain, T-lymphocytes, testes, etc.).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Phenytoin: May decrease the serum concentration of Amiodarone. Amiodarone may increase the serum concentration of Phenytoin.</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Pimozide</a:t>
            </a:r>
            <a:r>
              <a:rPr kumimoji="0" lang="en-US" altLang="en-US" sz="300" b="0" i="0" u="none" strike="noStrike" cap="none" normalizeH="0" baseline="0" dirty="0" smtClean="0">
                <a:ln>
                  <a:noFill/>
                </a:ln>
                <a:solidFill>
                  <a:srgbClr val="000000"/>
                </a:solidFill>
                <a:effectLst/>
                <a:cs typeface="Arial" panose="020B0604020202020204" pitchFamily="34" charset="0"/>
              </a:rPr>
              <a:t>: CYP3A4 Inhibitors (Weak)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Pimozide</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Porfimer</a:t>
            </a:r>
            <a:r>
              <a:rPr kumimoji="0" lang="en-US" altLang="en-US" sz="300" b="0" i="0" u="none" strike="noStrike" cap="none" normalizeH="0" baseline="0" dirty="0" smtClean="0">
                <a:ln>
                  <a:noFill/>
                </a:ln>
                <a:solidFill>
                  <a:srgbClr val="000000"/>
                </a:solidFill>
                <a:effectLst/>
                <a:cs typeface="Arial" panose="020B0604020202020204" pitchFamily="34" charset="0"/>
              </a:rPr>
              <a:t>: Photosensitizing Agents may enhance the photosensitizing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Porfimer</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Propafenone</a:t>
            </a:r>
            <a:r>
              <a:rPr kumimoji="0" lang="en-US" altLang="en-US" sz="300" b="0" i="0" u="none" strike="noStrike" cap="none" normalizeH="0" baseline="0" dirty="0" smtClean="0">
                <a:ln>
                  <a:noFill/>
                </a:ln>
                <a:solidFill>
                  <a:srgbClr val="000000"/>
                </a:solidFill>
                <a:effectLst/>
                <a:cs typeface="Arial" panose="020B0604020202020204" pitchFamily="34" charset="0"/>
              </a:rPr>
              <a:t>: Amiodarone may enhance the adverse/toxic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Propafenone</a:t>
            </a:r>
            <a:r>
              <a:rPr kumimoji="0" lang="en-US" altLang="en-US" sz="300" b="0" i="0" u="none" strike="noStrike" cap="none" normalizeH="0" baseline="0" dirty="0" smtClean="0">
                <a:ln>
                  <a:noFill/>
                </a:ln>
                <a:solidFill>
                  <a:srgbClr val="000000"/>
                </a:solidFill>
                <a:effectLst/>
                <a:cs typeface="Arial" panose="020B0604020202020204" pitchFamily="34" charset="0"/>
              </a:rPr>
              <a:t>. Specifically, the combination may result in altered cardiac conduction and repolarization. Amiodarone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Propafenone</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Protease Inhibitors: May decrease the metabolism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Prucalopride</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Prucalopride</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 (Indeterminate Risk and Risk Modifying):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effect of Highest Risk </a:t>
            </a:r>
            <a:r>
              <a:rPr kumimoji="0" lang="en-US" altLang="en-US" sz="300" b="0" i="0" u="none" strike="noStrike" cap="none" normalizeH="0" baseline="0" dirty="0" err="1" smtClean="0">
                <a:ln>
                  <a:noFill/>
                </a:ln>
                <a:solidFill>
                  <a:srgbClr val="000000"/>
                </a:solidFill>
                <a:effectLst/>
                <a:cs typeface="Arial" panose="020B0604020202020204" pitchFamily="34" charset="0"/>
              </a:rPr>
              <a:t>QTc</a:t>
            </a:r>
            <a:r>
              <a:rPr kumimoji="0" lang="en-US" altLang="en-US" sz="300" b="0" i="0" u="none" strike="noStrike" cap="none" normalizeH="0" baseline="0" dirty="0" smtClean="0">
                <a:ln>
                  <a:noFill/>
                </a:ln>
                <a:solidFill>
                  <a:srgbClr val="000000"/>
                </a:solidFill>
                <a:effectLst/>
                <a:cs typeface="Arial" panose="020B0604020202020204" pitchFamily="34" charset="0"/>
              </a:rPr>
              <a:t>-Prolonging Agents. Management: Avoid such combinations when possible. Use should be accompanied by close monitoring for evidence of QT prolongation or other alterations of cardiac rhythm.</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Rifampin: May decrease serum concentrations of the active metabolite(s) of Amiodarone. Specifically, </a:t>
            </a:r>
            <a:r>
              <a:rPr kumimoji="0" lang="en-US" altLang="en-US" sz="300" b="0" i="0" u="none" strike="noStrike" cap="none" normalizeH="0" baseline="0" dirty="0" err="1" smtClean="0">
                <a:ln>
                  <a:noFill/>
                </a:ln>
                <a:solidFill>
                  <a:srgbClr val="000000"/>
                </a:solidFill>
                <a:effectLst/>
                <a:cs typeface="Arial" panose="020B0604020202020204" pitchFamily="34" charset="0"/>
              </a:rPr>
              <a:t>desethylamiodarone</a:t>
            </a:r>
            <a:r>
              <a:rPr kumimoji="0" lang="en-US" altLang="en-US" sz="300" b="0" i="0" u="none" strike="noStrike" cap="none" normalizeH="0" baseline="0" dirty="0" smtClean="0">
                <a:ln>
                  <a:noFill/>
                </a:ln>
                <a:solidFill>
                  <a:srgbClr val="000000"/>
                </a:solidFill>
                <a:effectLst/>
                <a:cs typeface="Arial" panose="020B0604020202020204" pitchFamily="34" charset="0"/>
              </a:rPr>
              <a:t> concentrations may decrease. Rifampin may decrease the serum concentration of Amiodarone. Management: Seek alternatives. When used together, monitor closely for decreased amiodarone concentrations/effects. Dose adjustment may be needed.</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Rifaximin</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Rifaximin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Rivaroxaban</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Rivaroxaban</a:t>
            </a:r>
            <a:r>
              <a:rPr kumimoji="0" lang="en-US" altLang="en-US" sz="300" b="0" i="0" u="none" strike="noStrike" cap="none" normalizeH="0" baseline="0" dirty="0" smtClean="0">
                <a:ln>
                  <a:noFill/>
                </a:ln>
                <a:solidFill>
                  <a:srgbClr val="000000"/>
                </a:solidFill>
                <a:effectLst/>
                <a:cs typeface="Arial" panose="020B0604020202020204" pitchFamily="34" charset="0"/>
              </a:rPr>
              <a:t>. Management: P-</a:t>
            </a:r>
            <a:r>
              <a:rPr kumimoji="0" lang="en-US" altLang="en-US" sz="300" b="0" i="0" u="none" strike="noStrike" cap="none" normalizeH="0" baseline="0" dirty="0" err="1" smtClean="0">
                <a:ln>
                  <a:noFill/>
                </a:ln>
                <a:solidFill>
                  <a:srgbClr val="000000"/>
                </a:solidFill>
                <a:effectLst/>
                <a:cs typeface="Arial" panose="020B0604020202020204" pitchFamily="34" charset="0"/>
              </a:rPr>
              <a:t>gp</a:t>
            </a:r>
            <a:r>
              <a:rPr kumimoji="0" lang="en-US" altLang="en-US" sz="300" b="0" i="0" u="none" strike="noStrike" cap="none" normalizeH="0" baseline="0" dirty="0" smtClean="0">
                <a:ln>
                  <a:noFill/>
                </a:ln>
                <a:solidFill>
                  <a:srgbClr val="000000"/>
                </a:solidFill>
                <a:effectLst/>
                <a:cs typeface="Arial" panose="020B0604020202020204" pitchFamily="34" charset="0"/>
              </a:rPr>
              <a:t> inhibitors that are also strong CYP3A4 inhibitors should be avoided. P-</a:t>
            </a:r>
            <a:r>
              <a:rPr kumimoji="0" lang="en-US" altLang="en-US" sz="300" b="0" i="0" u="none" strike="noStrike" cap="none" normalizeH="0" baseline="0" dirty="0" err="1" smtClean="0">
                <a:ln>
                  <a:noFill/>
                </a:ln>
                <a:solidFill>
                  <a:srgbClr val="000000"/>
                </a:solidFill>
                <a:effectLst/>
                <a:cs typeface="Arial" panose="020B0604020202020204" pitchFamily="34" charset="0"/>
              </a:rPr>
              <a:t>gp</a:t>
            </a:r>
            <a:r>
              <a:rPr kumimoji="0" lang="en-US" altLang="en-US" sz="300" b="0" i="0" u="none" strike="noStrike" cap="none" normalizeH="0" baseline="0" dirty="0" smtClean="0">
                <a:ln>
                  <a:noFill/>
                </a:ln>
                <a:solidFill>
                  <a:srgbClr val="000000"/>
                </a:solidFill>
                <a:effectLst/>
                <a:cs typeface="Arial" panose="020B0604020202020204" pitchFamily="34" charset="0"/>
              </a:rPr>
              <a:t> inhibitors that are also moderate CYP3A4 inhibitors should only be used with caution, particularly in patients with any renal dysfunction.</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Silodosin</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Silodosin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Siltuximab</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Simeprevir</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Sodium Iodide I131: Amiodarone may diminish the therapeutic effect of Sodium Iodide I131. </a:t>
            </a:r>
            <a:r>
              <a:rPr kumimoji="0" lang="en-US" altLang="en-US" sz="300" b="0" i="1" u="none" strike="noStrike" cap="none" normalizeH="0" baseline="0" dirty="0" smtClean="0">
                <a:ln>
                  <a:noFill/>
                </a:ln>
                <a:solidFill>
                  <a:srgbClr val="000000"/>
                </a:solidFill>
                <a:effectLst/>
                <a:cs typeface="Arial" panose="020B0604020202020204" pitchFamily="34" charset="0"/>
              </a:rPr>
              <a:t>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St Johns </a:t>
            </a:r>
            <a:r>
              <a:rPr kumimoji="0" lang="en-US" altLang="en-US" sz="300" b="0" i="0" u="none" strike="noStrike" cap="none" normalizeH="0" baseline="0" dirty="0" err="1" smtClean="0">
                <a:ln>
                  <a:noFill/>
                </a:ln>
                <a:solidFill>
                  <a:srgbClr val="000000"/>
                </a:solidFill>
                <a:effectLst/>
                <a:cs typeface="Arial" panose="020B0604020202020204" pitchFamily="34" charset="0"/>
              </a:rPr>
              <a:t>Wort</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 Management: Consider an alternative for one of the interacting drugs. Some combinations may be specifically contraindicated. Consult appropriate manufacturer labeling.</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Stiripentol</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CYP3A4 Substrates. Management: Use of </a:t>
            </a:r>
            <a:r>
              <a:rPr kumimoji="0" lang="en-US" altLang="en-US" sz="300" b="0" i="0" u="none" strike="noStrike" cap="none" normalizeH="0" baseline="0" dirty="0" err="1" smtClean="0">
                <a:ln>
                  <a:noFill/>
                </a:ln>
                <a:solidFill>
                  <a:srgbClr val="000000"/>
                </a:solidFill>
                <a:effectLst/>
                <a:cs typeface="Arial" panose="020B0604020202020204" pitchFamily="34" charset="0"/>
              </a:rPr>
              <a:t>stiripentol</a:t>
            </a:r>
            <a:r>
              <a:rPr kumimoji="0" lang="en-US" altLang="en-US" sz="300" b="0" i="0" u="none" strike="noStrike" cap="none" normalizeH="0" baseline="0" dirty="0" smtClean="0">
                <a:ln>
                  <a:noFill/>
                </a:ln>
                <a:solidFill>
                  <a:srgbClr val="000000"/>
                </a:solidFill>
                <a:effectLst/>
                <a:cs typeface="Arial" panose="020B0604020202020204" pitchFamily="34" charset="0"/>
              </a:rPr>
              <a:t> with CYP3A4 substrates that are considered to have a narrow therapeutic index should be avoided due to the increased risk for adverse effects and toxicity. Any CYP3A4 substrate used with </a:t>
            </a:r>
            <a:r>
              <a:rPr kumimoji="0" lang="en-US" altLang="en-US" sz="300" b="0" i="0" u="none" strike="noStrike" cap="none" normalizeH="0" baseline="0" dirty="0" err="1" smtClean="0">
                <a:ln>
                  <a:noFill/>
                </a:ln>
                <a:solidFill>
                  <a:srgbClr val="000000"/>
                </a:solidFill>
                <a:effectLst/>
                <a:cs typeface="Arial" panose="020B0604020202020204" pitchFamily="34" charset="0"/>
              </a:rPr>
              <a:t>stiripentol</a:t>
            </a:r>
            <a:r>
              <a:rPr kumimoji="0" lang="en-US" altLang="en-US" sz="300" b="0" i="0" u="none" strike="noStrike" cap="none" normalizeH="0" baseline="0" dirty="0" smtClean="0">
                <a:ln>
                  <a:noFill/>
                </a:ln>
                <a:solidFill>
                  <a:srgbClr val="000000"/>
                </a:solidFill>
                <a:effectLst/>
                <a:cs typeface="Arial" panose="020B0604020202020204" pitchFamily="34" charset="0"/>
              </a:rPr>
              <a:t> requires closer monitoring.</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Tamoxifen</a:t>
            </a:r>
            <a:r>
              <a:rPr kumimoji="0" lang="en-US" altLang="en-US" sz="300" b="0" i="0" u="none" strike="noStrike" cap="none" normalizeH="0" baseline="0" dirty="0" smtClean="0">
                <a:ln>
                  <a:noFill/>
                </a:ln>
                <a:solidFill>
                  <a:srgbClr val="000000"/>
                </a:solidFill>
                <a:effectLst/>
                <a:cs typeface="Arial" panose="020B0604020202020204" pitchFamily="34" charset="0"/>
              </a:rPr>
              <a:t>: CYP2D6 Inhibitors (Moderate) may decrease serum concentrations of the active metabolite(s) of </a:t>
            </a:r>
            <a:r>
              <a:rPr kumimoji="0" lang="en-US" altLang="en-US" sz="300" b="0" i="0" u="none" strike="noStrike" cap="none" normalizeH="0" baseline="0" dirty="0" err="1" smtClean="0">
                <a:ln>
                  <a:noFill/>
                </a:ln>
                <a:solidFill>
                  <a:srgbClr val="000000"/>
                </a:solidFill>
                <a:effectLst/>
                <a:cs typeface="Arial" panose="020B0604020202020204" pitchFamily="34" charset="0"/>
              </a:rPr>
              <a:t>Tamoxifen</a:t>
            </a:r>
            <a:r>
              <a:rPr kumimoji="0" lang="en-US" altLang="en-US" sz="300" b="0" i="0" u="none" strike="noStrike" cap="none" normalizeH="0" baseline="0" dirty="0" smtClean="0">
                <a:ln>
                  <a:noFill/>
                </a:ln>
                <a:solidFill>
                  <a:srgbClr val="000000"/>
                </a:solidFill>
                <a:effectLst/>
                <a:cs typeface="Arial" panose="020B0604020202020204" pitchFamily="34" charset="0"/>
              </a:rPr>
              <a:t>. Specifically, CYP2D6 inhibitors may decrease the metabolic formation of highly potent active metabolites. Management: Consider alternatives with less of an inhibitory effect on CYP2D6 activity when possible.</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Tegafur</a:t>
            </a:r>
            <a:r>
              <a:rPr kumimoji="0" lang="en-US" altLang="en-US" sz="300" b="0" i="0" u="none" strike="noStrike" cap="none" normalizeH="0" baseline="0" dirty="0" smtClean="0">
                <a:ln>
                  <a:noFill/>
                </a:ln>
                <a:solidFill>
                  <a:srgbClr val="000000"/>
                </a:solidFill>
                <a:effectLst/>
                <a:cs typeface="Arial" panose="020B0604020202020204" pitchFamily="34" charset="0"/>
              </a:rPr>
              <a:t>: CYP2A6 Inhibitors (Moderate) may decrease serum concentrations of the active metabolite(s) of </a:t>
            </a:r>
            <a:r>
              <a:rPr kumimoji="0" lang="en-US" altLang="en-US" sz="300" b="0" i="0" u="none" strike="noStrike" cap="none" normalizeH="0" baseline="0" dirty="0" err="1" smtClean="0">
                <a:ln>
                  <a:noFill/>
                </a:ln>
                <a:solidFill>
                  <a:srgbClr val="000000"/>
                </a:solidFill>
                <a:effectLst/>
                <a:cs typeface="Arial" panose="020B0604020202020204" pitchFamily="34" charset="0"/>
              </a:rPr>
              <a:t>Tegafur</a:t>
            </a:r>
            <a:r>
              <a:rPr kumimoji="0" lang="en-US" altLang="en-US" sz="300" b="0" i="0" u="none" strike="noStrike" cap="none" normalizeH="0" baseline="0" dirty="0" smtClean="0">
                <a:ln>
                  <a:noFill/>
                </a:ln>
                <a:solidFill>
                  <a:srgbClr val="000000"/>
                </a:solidFill>
                <a:effectLst/>
                <a:cs typeface="Arial" panose="020B0604020202020204" pitchFamily="34" charset="0"/>
              </a:rPr>
              <a:t>. Specifically, CYP2A6 inhibitors may inhibit the conversion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tegafur</a:t>
            </a:r>
            <a:r>
              <a:rPr kumimoji="0" lang="en-US" altLang="en-US" sz="300" b="0" i="0" u="none" strike="noStrike" cap="none" normalizeH="0" baseline="0" dirty="0" smtClean="0">
                <a:ln>
                  <a:noFill/>
                </a:ln>
                <a:solidFill>
                  <a:srgbClr val="000000"/>
                </a:solidFill>
                <a:effectLst/>
                <a:cs typeface="Arial" panose="020B0604020202020204" pitchFamily="34" charset="0"/>
              </a:rPr>
              <a:t> into its active metabolite, 5-fluorouracil.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Telaprevir</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adverse/toxic effect of Amiodarone. </a:t>
            </a:r>
            <a:r>
              <a:rPr kumimoji="0" lang="en-US" altLang="en-US" sz="300" b="0" i="0" u="none" strike="noStrike" cap="none" normalizeH="0" baseline="0" dirty="0" err="1" smtClean="0">
                <a:ln>
                  <a:noFill/>
                </a:ln>
                <a:solidFill>
                  <a:srgbClr val="000000"/>
                </a:solidFill>
                <a:effectLst/>
                <a:cs typeface="Arial" panose="020B0604020202020204" pitchFamily="34" charset="0"/>
              </a:rPr>
              <a:t>Telaprevir</a:t>
            </a:r>
            <a:r>
              <a:rPr kumimoji="0" lang="en-US" altLang="en-US" sz="300" b="0" i="0" u="none" strike="noStrike" cap="none" normalizeH="0" baseline="0" dirty="0" smtClean="0">
                <a:ln>
                  <a:noFill/>
                </a:ln>
                <a:solidFill>
                  <a:srgbClr val="000000"/>
                </a:solidFill>
                <a:effectLst/>
                <a:cs typeface="Arial" panose="020B0604020202020204" pitchFamily="34" charset="0"/>
              </a:rPr>
              <a:t> may increase the serum concentration of Amiodarone.</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Tetrahydrocannabinol: CYP2C9 Inhibitors (Moderate) may increase the serum concentration of Tetrahydrocannabinol.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Thioridazine</a:t>
            </a:r>
            <a:r>
              <a:rPr kumimoji="0" lang="en-US" altLang="en-US" sz="300" b="0" i="0" u="none" strike="noStrike" cap="none" normalizeH="0" baseline="0" dirty="0" smtClean="0">
                <a:ln>
                  <a:noFill/>
                </a:ln>
                <a:solidFill>
                  <a:srgbClr val="000000"/>
                </a:solidFill>
                <a:effectLst/>
                <a:cs typeface="Arial" panose="020B0604020202020204" pitchFamily="34" charset="0"/>
              </a:rPr>
              <a:t>: CYP2D6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Thioridazine</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Tocilizumab</a:t>
            </a:r>
            <a:r>
              <a:rPr kumimoji="0" lang="en-US" altLang="en-US" sz="300" b="0" i="0" u="none" strike="noStrike" cap="none" normalizeH="0" baseline="0" dirty="0" smtClean="0">
                <a:ln>
                  <a:noFill/>
                </a:ln>
                <a:solidFill>
                  <a:srgbClr val="000000"/>
                </a:solidFill>
                <a:effectLst/>
                <a:cs typeface="Arial" panose="020B0604020202020204" pitchFamily="34" charset="0"/>
              </a:rPr>
              <a:t>: May decrease the serum concentration of CYP3A4 Substrates.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Tofacitinib</a:t>
            </a:r>
            <a:r>
              <a:rPr kumimoji="0" lang="en-US" altLang="en-US" sz="300" b="0" i="0" u="none" strike="noStrike" cap="none" normalizeH="0" baseline="0" dirty="0" smtClean="0">
                <a:ln>
                  <a:noFill/>
                </a:ln>
                <a:solidFill>
                  <a:srgbClr val="000000"/>
                </a:solidFill>
                <a:effectLst/>
                <a:cs typeface="Arial" panose="020B0604020202020204" pitchFamily="34" charset="0"/>
              </a:rPr>
              <a:t>: May enhance the </a:t>
            </a:r>
            <a:r>
              <a:rPr kumimoji="0" lang="en-US" altLang="en-US" sz="300" b="0" i="0" u="none" strike="noStrike" cap="none" normalizeH="0" baseline="0" dirty="0" err="1" smtClean="0">
                <a:ln>
                  <a:noFill/>
                </a:ln>
                <a:solidFill>
                  <a:srgbClr val="000000"/>
                </a:solidFill>
                <a:effectLst/>
                <a:cs typeface="Arial" panose="020B0604020202020204" pitchFamily="34" charset="0"/>
              </a:rPr>
              <a:t>bradycardic</a:t>
            </a:r>
            <a:r>
              <a:rPr kumimoji="0" lang="en-US" altLang="en-US" sz="300" b="0" i="0" u="none" strike="noStrike" cap="none" normalizeH="0" baseline="0" dirty="0" smtClean="0">
                <a:ln>
                  <a:noFill/>
                </a:ln>
                <a:solidFill>
                  <a:srgbClr val="000000"/>
                </a:solidFill>
                <a:effectLst/>
                <a:cs typeface="Arial" panose="020B0604020202020204" pitchFamily="34" charset="0"/>
              </a:rPr>
              <a:t> effect of Bradycardia-Causing Agents.</a:t>
            </a:r>
            <a:r>
              <a:rPr kumimoji="0" lang="en-US" altLang="en-US" sz="300" b="0" i="1" u="none" strike="noStrike" cap="none" normalizeH="0" baseline="0" dirty="0" smtClean="0">
                <a:ln>
                  <a:noFill/>
                </a:ln>
                <a:solidFill>
                  <a:srgbClr val="000000"/>
                </a:solidFill>
                <a:effectLst/>
                <a:cs typeface="Arial" panose="020B0604020202020204" pitchFamily="34" charset="0"/>
              </a:rPr>
              <a:t> 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Topotecan</a:t>
            </a:r>
            <a:r>
              <a:rPr kumimoji="0" lang="en-US" altLang="en-US" sz="300" b="0" i="0" u="none" strike="noStrike" cap="none" normalizeH="0" baseline="0" dirty="0" smtClean="0">
                <a:ln>
                  <a:noFill/>
                </a:ln>
                <a:solidFill>
                  <a:srgbClr val="000000"/>
                </a:solidFill>
                <a:effectLst/>
                <a:cs typeface="Arial" panose="020B0604020202020204" pitchFamily="34" charset="0"/>
              </a:rPr>
              <a:t>: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Topotecan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TraMADol</a:t>
            </a:r>
            <a:r>
              <a:rPr kumimoji="0" lang="en-US" altLang="en-US" sz="300" b="0" i="0" u="none" strike="noStrike" cap="none" normalizeH="0" baseline="0" dirty="0" smtClean="0">
                <a:ln>
                  <a:noFill/>
                </a:ln>
                <a:solidFill>
                  <a:srgbClr val="000000"/>
                </a:solidFill>
                <a:effectLst/>
                <a:cs typeface="Arial" panose="020B0604020202020204" pitchFamily="34" charset="0"/>
              </a:rPr>
              <a:t>: CYP2D6 Inhibitors (Moderate) may diminish the therapeutic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TraMADol</a:t>
            </a:r>
            <a:r>
              <a:rPr kumimoji="0" lang="en-US" altLang="en-US" sz="300" b="0" i="0" u="none" strike="noStrike" cap="none" normalizeH="0" baseline="0" dirty="0" smtClean="0">
                <a:ln>
                  <a:noFill/>
                </a:ln>
                <a:solidFill>
                  <a:srgbClr val="000000"/>
                </a:solidFill>
                <a:effectLst/>
                <a:cs typeface="Arial" panose="020B0604020202020204" pitchFamily="34" charset="0"/>
              </a:rPr>
              <a:t>. These CYP2D6 inhibitors may prevent the metabolic conversion of tramadol to its active metabolite that accounts for much of its opioid-like effects.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Verteporfin</a:t>
            </a:r>
            <a:r>
              <a:rPr kumimoji="0" lang="en-US" altLang="en-US" sz="300" b="0" i="0" u="none" strike="noStrike" cap="none" normalizeH="0" baseline="0" dirty="0" smtClean="0">
                <a:ln>
                  <a:noFill/>
                </a:ln>
                <a:solidFill>
                  <a:srgbClr val="000000"/>
                </a:solidFill>
                <a:effectLst/>
                <a:cs typeface="Arial" panose="020B0604020202020204" pitchFamily="34" charset="0"/>
              </a:rPr>
              <a:t>: Photosensitizing Agents may enhance the photosensitizing effect of </a:t>
            </a:r>
            <a:r>
              <a:rPr kumimoji="0" lang="en-US" altLang="en-US" sz="300" b="0" i="0" u="none" strike="noStrike" cap="none" normalizeH="0" baseline="0" dirty="0" err="1" smtClean="0">
                <a:ln>
                  <a:noFill/>
                </a:ln>
                <a:solidFill>
                  <a:srgbClr val="000000"/>
                </a:solidFill>
                <a:effectLst/>
                <a:cs typeface="Arial" panose="020B0604020202020204" pitchFamily="34" charset="0"/>
              </a:rPr>
              <a:t>Verteporfin</a:t>
            </a:r>
            <a:r>
              <a:rPr kumimoji="0" lang="en-US" altLang="en-US" sz="300" b="0" i="0" u="none" strike="noStrike" cap="none" normalizeH="0" baseline="0" dirty="0" smtClean="0">
                <a:ln>
                  <a:noFill/>
                </a:ln>
                <a:solidFill>
                  <a:srgbClr val="000000"/>
                </a:solidFill>
                <a:effectLst/>
                <a:cs typeface="Arial" panose="020B0604020202020204" pitchFamily="34" charset="0"/>
              </a:rPr>
              <a:t>. </a:t>
            </a:r>
            <a:r>
              <a:rPr kumimoji="0" lang="en-US" altLang="en-US" sz="300" b="0" i="1" u="none" strike="noStrike" cap="none" normalizeH="0" baseline="0" dirty="0" smtClean="0">
                <a:ln>
                  <a:noFill/>
                </a:ln>
                <a:solidFill>
                  <a:srgbClr val="000000"/>
                </a:solidFill>
                <a:effectLst/>
                <a:cs typeface="Arial" panose="020B0604020202020204" pitchFamily="34" charset="0"/>
              </a:rPr>
              <a:t>Risk C: Monitor therapy</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err="1" smtClean="0">
                <a:ln>
                  <a:noFill/>
                </a:ln>
                <a:solidFill>
                  <a:srgbClr val="000000"/>
                </a:solidFill>
                <a:effectLst/>
                <a:cs typeface="Arial" panose="020B0604020202020204" pitchFamily="34" charset="0"/>
              </a:rPr>
              <a:t>VinCRIStine</a:t>
            </a:r>
            <a:r>
              <a:rPr kumimoji="0" lang="en-US" altLang="en-US" sz="300" b="0" i="0" u="none" strike="noStrike" cap="none" normalizeH="0" baseline="0" dirty="0" smtClean="0">
                <a:ln>
                  <a:noFill/>
                </a:ln>
                <a:solidFill>
                  <a:srgbClr val="000000"/>
                </a:solidFill>
                <a:effectLst/>
                <a:cs typeface="Arial" panose="020B0604020202020204" pitchFamily="34" charset="0"/>
              </a:rPr>
              <a:t> (Liposomal): P-glycoprotein/ABCB1 Inhibitors may increase the serum concentration of </a:t>
            </a:r>
            <a:r>
              <a:rPr kumimoji="0" lang="en-US" altLang="en-US" sz="300" b="0" i="0" u="none" strike="noStrike" cap="none" normalizeH="0" baseline="0" dirty="0" err="1" smtClean="0">
                <a:ln>
                  <a:noFill/>
                </a:ln>
                <a:solidFill>
                  <a:srgbClr val="000000"/>
                </a:solidFill>
                <a:effectLst/>
                <a:cs typeface="Arial" panose="020B0604020202020204" pitchFamily="34" charset="0"/>
              </a:rPr>
              <a:t>VinCRIStine</a:t>
            </a:r>
            <a:r>
              <a:rPr kumimoji="0" lang="en-US" altLang="en-US" sz="300" b="0" i="0" u="none" strike="noStrike" cap="none" normalizeH="0" baseline="0" dirty="0" smtClean="0">
                <a:ln>
                  <a:noFill/>
                </a:ln>
                <a:solidFill>
                  <a:srgbClr val="000000"/>
                </a:solidFill>
                <a:effectLst/>
                <a:cs typeface="Arial" panose="020B0604020202020204" pitchFamily="34" charset="0"/>
              </a:rPr>
              <a:t> (Liposomal). </a:t>
            </a:r>
            <a:r>
              <a:rPr kumimoji="0" lang="en-US" altLang="en-US" sz="300" b="0" i="1" u="none" strike="noStrike" cap="none" normalizeH="0" baseline="0" dirty="0" smtClean="0">
                <a:ln>
                  <a:noFill/>
                </a:ln>
                <a:solidFill>
                  <a:srgbClr val="000000"/>
                </a:solidFill>
                <a:effectLst/>
                <a:cs typeface="Arial" panose="020B0604020202020204" pitchFamily="34" charset="0"/>
              </a:rPr>
              <a:t>Risk X: Avoid combination</a:t>
            </a:r>
            <a:endParaRPr kumimoji="0" lang="en-US" altLang="en-US" sz="3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dirty="0" smtClean="0">
                <a:ln>
                  <a:noFill/>
                </a:ln>
                <a:solidFill>
                  <a:srgbClr val="000000"/>
                </a:solidFill>
                <a:effectLst/>
                <a:cs typeface="Arial" panose="020B0604020202020204" pitchFamily="34" charset="0"/>
              </a:rPr>
              <a:t>Vitamin K Antagonists (</a:t>
            </a:r>
            <a:r>
              <a:rPr kumimoji="0" lang="en-US" altLang="en-US" sz="300" b="0" i="0" u="none" strike="noStrike" cap="none" normalizeH="0" baseline="0" dirty="0" err="1" smtClean="0">
                <a:ln>
                  <a:noFill/>
                </a:ln>
                <a:solidFill>
                  <a:srgbClr val="000000"/>
                </a:solidFill>
                <a:effectLst/>
                <a:cs typeface="Arial" panose="020B0604020202020204" pitchFamily="34" charset="0"/>
              </a:rPr>
              <a:t>eg</a:t>
            </a:r>
            <a:r>
              <a:rPr kumimoji="0" lang="en-US" altLang="en-US" sz="300" b="0" i="0" u="none" strike="noStrike" cap="none" normalizeH="0" baseline="0" dirty="0" smtClean="0">
                <a:ln>
                  <a:noFill/>
                </a:ln>
                <a:solidFill>
                  <a:srgbClr val="000000"/>
                </a:solidFill>
                <a:effectLst/>
                <a:cs typeface="Arial" panose="020B0604020202020204" pitchFamily="34" charset="0"/>
              </a:rPr>
              <a:t>, warfarin): Amiodarone may enhance the anticoagulant effect of Vitamin K Antagonists. Amiodarone may increase the serum concentration of Vitamin K Antagonists. Management: Monitor patients extra closely for evidence of increased anticoagulant effects if amiodarone is started. Consider empiric reduction of 30% to 50% in warfarin dose, though no specific guidelines on dose adjustment have been published.</a:t>
            </a:r>
            <a:r>
              <a:rPr kumimoji="0" lang="en-US" altLang="en-US" sz="300" b="0" i="1" u="none" strike="noStrike" cap="none" normalizeH="0" baseline="0" dirty="0" smtClean="0">
                <a:ln>
                  <a:noFill/>
                </a:ln>
                <a:solidFill>
                  <a:srgbClr val="000000"/>
                </a:solidFill>
                <a:effectLst/>
                <a:cs typeface="Arial" panose="020B0604020202020204" pitchFamily="34" charset="0"/>
              </a:rPr>
              <a:t> Risk D: Consider therapy modification</a:t>
            </a:r>
            <a:endParaRPr kumimoji="0" lang="en-US" altLang="en-US" sz="300" b="0" i="0" u="none" strike="noStrike" cap="none" normalizeH="0" baseline="0" dirty="0" smtClean="0">
              <a:ln>
                <a:noFill/>
              </a:ln>
              <a:solidFill>
                <a:srgbClr val="000000"/>
              </a:solidFill>
              <a:effectLst/>
              <a:cs typeface="Arial" panose="020B0604020202020204" pitchFamily="34" charset="0"/>
            </a:endParaRPr>
          </a:p>
        </p:txBody>
      </p:sp>
      <p:pic>
        <p:nvPicPr>
          <p:cNvPr id="5122" name="Picture 2" descr="http://www.uptodate.com/images/lexiComp/Lexicomp_2012_71x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370888"/>
            <a:ext cx="676275" cy="161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78582" y="6519446"/>
            <a:ext cx="4572000" cy="338554"/>
          </a:xfrm>
          <a:prstGeom prst="rect">
            <a:avLst/>
          </a:prstGeom>
        </p:spPr>
        <p:txBody>
          <a:bodyPr>
            <a:spAutoFit/>
          </a:bodyPr>
          <a:lstStyle/>
          <a:p>
            <a:r>
              <a:rPr lang="en-US" sz="800" dirty="0"/>
              <a:t>http://www.uptodate.com/contents/amiodarone-drug-information?source=search_result&amp;search=amiodarone&amp;selectedTitle=1~150</a:t>
            </a:r>
          </a:p>
        </p:txBody>
      </p:sp>
    </p:spTree>
    <p:extLst>
      <p:ext uri="{BB962C8B-B14F-4D97-AF65-F5344CB8AC3E}">
        <p14:creationId xmlns:p14="http://schemas.microsoft.com/office/powerpoint/2010/main" val="3936103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0" y="1226128"/>
            <a:ext cx="3426691" cy="257001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8476" y="2379518"/>
            <a:ext cx="3950549" cy="4244018"/>
          </a:xfrm>
          <a:prstGeom prst="rect">
            <a:avLst/>
          </a:prstGeom>
        </p:spPr>
      </p:pic>
    </p:spTree>
    <p:extLst>
      <p:ext uri="{BB962C8B-B14F-4D97-AF65-F5344CB8AC3E}">
        <p14:creationId xmlns:p14="http://schemas.microsoft.com/office/powerpoint/2010/main" val="2733221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Fears</a:t>
            </a:r>
            <a:endParaRPr lang="en-US" dirty="0"/>
          </a:p>
        </p:txBody>
      </p:sp>
      <p:pic>
        <p:nvPicPr>
          <p:cNvPr id="4098" name="Picture 2" descr="https://encrypted-tbn0.gstatic.com/images?q=tbn:ANd9GcQPgkQWPe4DRm4V0rlCVFXkKOGWbvSEXCl4JZgZaDA3yV0DI3vx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85335"/>
            <a:ext cx="8343477" cy="19995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ne-does-not-simply-a - One Does not Simply Write A good English Ess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047" y="3752560"/>
            <a:ext cx="3044825" cy="3044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406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1601" y="796637"/>
            <a:ext cx="8315325" cy="2895600"/>
          </a:xfrm>
          <a:prstGeom prst="rect">
            <a:avLst/>
          </a:prstGeom>
        </p:spPr>
      </p:pic>
      <p:pic>
        <p:nvPicPr>
          <p:cNvPr id="5" name="Picture 4"/>
          <p:cNvPicPr>
            <a:picLocks noChangeAspect="1"/>
          </p:cNvPicPr>
          <p:nvPr/>
        </p:nvPicPr>
        <p:blipFill>
          <a:blip r:embed="rId4"/>
          <a:stretch>
            <a:fillRect/>
          </a:stretch>
        </p:blipFill>
        <p:spPr>
          <a:xfrm>
            <a:off x="4210483" y="4473719"/>
            <a:ext cx="2219325" cy="1609725"/>
          </a:xfrm>
          <a:prstGeom prst="rect">
            <a:avLst/>
          </a:prstGeom>
        </p:spPr>
      </p:pic>
      <p:pic>
        <p:nvPicPr>
          <p:cNvPr id="7" name="Picture 6"/>
          <p:cNvPicPr>
            <a:picLocks noChangeAspect="1"/>
          </p:cNvPicPr>
          <p:nvPr/>
        </p:nvPicPr>
        <p:blipFill>
          <a:blip r:embed="rId5"/>
          <a:stretch>
            <a:fillRect/>
          </a:stretch>
        </p:blipFill>
        <p:spPr>
          <a:xfrm>
            <a:off x="4810125" y="3997469"/>
            <a:ext cx="1352550" cy="476250"/>
          </a:xfrm>
          <a:prstGeom prst="rect">
            <a:avLst/>
          </a:prstGeom>
        </p:spPr>
      </p:pic>
    </p:spTree>
    <p:extLst>
      <p:ext uri="{BB962C8B-B14F-4D97-AF65-F5344CB8AC3E}">
        <p14:creationId xmlns:p14="http://schemas.microsoft.com/office/powerpoint/2010/main" val="2256060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6750" y="1049481"/>
            <a:ext cx="8623850" cy="4249883"/>
          </a:xfrm>
          <a:prstGeom prst="rect">
            <a:avLst/>
          </a:prstGeom>
        </p:spPr>
      </p:pic>
    </p:spTree>
    <p:extLst>
      <p:ext uri="{BB962C8B-B14F-4D97-AF65-F5344CB8AC3E}">
        <p14:creationId xmlns:p14="http://schemas.microsoft.com/office/powerpoint/2010/main" val="316697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704" y="2224809"/>
            <a:ext cx="7772400" cy="1362075"/>
          </a:xfrm>
        </p:spPr>
        <p:txBody>
          <a:bodyPr/>
          <a:lstStyle/>
          <a:p>
            <a:r>
              <a:rPr lang="en-US" dirty="0" smtClean="0"/>
              <a:t>Question 1 = how can you identify </a:t>
            </a:r>
            <a:r>
              <a:rPr lang="en-US" dirty="0" err="1" smtClean="0"/>
              <a:t>vt</a:t>
            </a:r>
            <a:r>
              <a:rPr lang="en-US" dirty="0" smtClean="0"/>
              <a:t>?</a:t>
            </a:r>
            <a:endParaRPr lang="en-US" dirty="0"/>
          </a:p>
        </p:txBody>
      </p:sp>
    </p:spTree>
    <p:extLst>
      <p:ext uri="{BB962C8B-B14F-4D97-AF65-F5344CB8AC3E}">
        <p14:creationId xmlns:p14="http://schemas.microsoft.com/office/powerpoint/2010/main" val="38098488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86123" y="440296"/>
            <a:ext cx="5480907" cy="2047875"/>
          </a:xfrm>
          <a:prstGeom prst="rect">
            <a:avLst/>
          </a:prstGeom>
        </p:spPr>
      </p:pic>
      <p:pic>
        <p:nvPicPr>
          <p:cNvPr id="3" name="Picture 2"/>
          <p:cNvPicPr>
            <a:picLocks noChangeAspect="1"/>
          </p:cNvPicPr>
          <p:nvPr/>
        </p:nvPicPr>
        <p:blipFill>
          <a:blip r:embed="rId4"/>
          <a:stretch>
            <a:fillRect/>
          </a:stretch>
        </p:blipFill>
        <p:spPr>
          <a:xfrm>
            <a:off x="509155" y="2488171"/>
            <a:ext cx="8634845" cy="4369829"/>
          </a:xfrm>
          <a:prstGeom prst="rect">
            <a:avLst/>
          </a:prstGeom>
        </p:spPr>
      </p:pic>
    </p:spTree>
    <p:extLst>
      <p:ext uri="{BB962C8B-B14F-4D97-AF65-F5344CB8AC3E}">
        <p14:creationId xmlns:p14="http://schemas.microsoft.com/office/powerpoint/2010/main" val="3914973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5144" y="1659081"/>
            <a:ext cx="8112622" cy="2736273"/>
          </a:xfrm>
          <a:prstGeom prst="rect">
            <a:avLst/>
          </a:prstGeom>
        </p:spPr>
      </p:pic>
    </p:spTree>
    <p:extLst>
      <p:ext uri="{BB962C8B-B14F-4D97-AF65-F5344CB8AC3E}">
        <p14:creationId xmlns:p14="http://schemas.microsoft.com/office/powerpoint/2010/main" val="15718815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r>
              <a:rPr lang="en-US" dirty="0" smtClean="0"/>
              <a:t>If it is not sinus </a:t>
            </a:r>
            <a:r>
              <a:rPr lang="en-US" dirty="0" err="1" smtClean="0"/>
              <a:t>tach</a:t>
            </a:r>
            <a:endParaRPr lang="en-US" dirty="0" smtClean="0"/>
          </a:p>
          <a:p>
            <a:pPr lvl="1"/>
            <a:r>
              <a:rPr lang="en-US" dirty="0" smtClean="0"/>
              <a:t>Then it is Ventricular </a:t>
            </a:r>
            <a:r>
              <a:rPr lang="en-US" dirty="0" err="1" smtClean="0"/>
              <a:t>Tach</a:t>
            </a:r>
            <a:endParaRPr lang="en-US" dirty="0" smtClean="0"/>
          </a:p>
          <a:p>
            <a:r>
              <a:rPr lang="en-US" dirty="0" smtClean="0"/>
              <a:t>Cardioversion is not as scary, nor as risky, as we are taught to think</a:t>
            </a:r>
            <a:endParaRPr lang="en-US" dirty="0"/>
          </a:p>
        </p:txBody>
      </p:sp>
      <p:pic>
        <p:nvPicPr>
          <p:cNvPr id="4" name="Picture 3"/>
          <p:cNvPicPr>
            <a:picLocks noChangeAspect="1"/>
          </p:cNvPicPr>
          <p:nvPr/>
        </p:nvPicPr>
        <p:blipFill>
          <a:blip r:embed="rId2"/>
          <a:stretch>
            <a:fillRect/>
          </a:stretch>
        </p:blipFill>
        <p:spPr>
          <a:xfrm>
            <a:off x="406400" y="536864"/>
            <a:ext cx="8331200" cy="6248400"/>
          </a:xfrm>
          <a:prstGeom prst="rect">
            <a:avLst/>
          </a:prstGeom>
        </p:spPr>
      </p:pic>
    </p:spTree>
    <p:extLst>
      <p:ext uri="{BB962C8B-B14F-4D97-AF65-F5344CB8AC3E}">
        <p14:creationId xmlns:p14="http://schemas.microsoft.com/office/powerpoint/2010/main" val="10688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differentiate VT from SVT?</a:t>
            </a:r>
            <a:endParaRPr lang="en-US" dirty="0"/>
          </a:p>
        </p:txBody>
      </p:sp>
      <p:pic>
        <p:nvPicPr>
          <p:cNvPr id="8194" name="Picture 2" descr="https://fbcdn-sphotos-d-a.akamaihd.net/hphotos-ak-xfp1/v/t1.0-9/10513338_10101721177084234_1038081710465851482_n.jpg?oh=31cbddda8b087b010ea962498b9f7b47&amp;oe=555870B4&amp;__gda__=1431863761_d202ecd4c0cae26ef849e6cba66fdcd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41763" y="1417638"/>
            <a:ext cx="5133109" cy="513311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rot="1477346">
            <a:off x="3610840" y="1433944"/>
            <a:ext cx="1194954" cy="1319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701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VT?</a:t>
            </a:r>
            <a:endParaRPr lang="en-US" dirty="0"/>
          </a:p>
        </p:txBody>
      </p:sp>
      <p:sp>
        <p:nvSpPr>
          <p:cNvPr id="3" name="Content Placeholder 2"/>
          <p:cNvSpPr>
            <a:spLocks noGrp="1"/>
          </p:cNvSpPr>
          <p:nvPr>
            <p:ph idx="1"/>
          </p:nvPr>
        </p:nvSpPr>
        <p:spPr/>
        <p:txBody>
          <a:bodyPr/>
          <a:lstStyle/>
          <a:p>
            <a:r>
              <a:rPr lang="en-US" dirty="0" smtClean="0"/>
              <a:t>Atrioventricular </a:t>
            </a:r>
            <a:r>
              <a:rPr lang="en-US" dirty="0"/>
              <a:t>(AV) dissociation </a:t>
            </a:r>
            <a:endParaRPr lang="en-US" dirty="0" smtClean="0"/>
          </a:p>
          <a:p>
            <a:r>
              <a:rPr lang="en-US" dirty="0" smtClean="0"/>
              <a:t>Presence </a:t>
            </a:r>
            <a:r>
              <a:rPr lang="en-US" dirty="0"/>
              <a:t>of fusion or captured complexes.</a:t>
            </a:r>
          </a:p>
          <a:p>
            <a:r>
              <a:rPr lang="en-US" dirty="0" smtClean="0"/>
              <a:t>Subtle </a:t>
            </a:r>
            <a:r>
              <a:rPr lang="en-US" dirty="0"/>
              <a:t>variability in QRS complex morphology due to slight variability in the direction of impulse conduction and myocardial </a:t>
            </a:r>
            <a:r>
              <a:rPr lang="en-US" dirty="0" smtClean="0"/>
              <a:t>activation</a:t>
            </a:r>
            <a:endParaRPr lang="en-US" dirty="0"/>
          </a:p>
          <a:p>
            <a:r>
              <a:rPr lang="en-US" dirty="0" smtClean="0"/>
              <a:t>Variability </a:t>
            </a:r>
            <a:r>
              <a:rPr lang="en-US" dirty="0"/>
              <a:t>of ST and T waves from superimposed P waves or from changes in repolarization.</a:t>
            </a:r>
          </a:p>
          <a:p>
            <a:r>
              <a:rPr lang="en-US" dirty="0" smtClean="0"/>
              <a:t>A </a:t>
            </a:r>
            <a:r>
              <a:rPr lang="en-US" dirty="0"/>
              <a:t>period of irregularity prior to the initiation of arrhythmia ("warm up phenomenon</a:t>
            </a:r>
            <a:r>
              <a:rPr lang="en-US" dirty="0" smtClean="0"/>
              <a:t>")</a:t>
            </a:r>
          </a:p>
          <a:p>
            <a:r>
              <a:rPr lang="en-US" dirty="0" smtClean="0"/>
              <a:t>Concordance </a:t>
            </a:r>
            <a:r>
              <a:rPr lang="en-US" dirty="0"/>
              <a:t>of QRS complexes in the precordial </a:t>
            </a:r>
            <a:r>
              <a:rPr lang="en-US" dirty="0" smtClean="0"/>
              <a:t>leads</a:t>
            </a:r>
          </a:p>
          <a:p>
            <a:r>
              <a:rPr lang="en-US" dirty="0" smtClean="0"/>
              <a:t>QRS </a:t>
            </a:r>
            <a:r>
              <a:rPr lang="en-US" dirty="0"/>
              <a:t>axis shift from baseline ECG axis.</a:t>
            </a:r>
          </a:p>
          <a:p>
            <a:endParaRPr lang="en-US" dirty="0"/>
          </a:p>
        </p:txBody>
      </p:sp>
      <p:sp>
        <p:nvSpPr>
          <p:cNvPr id="4" name="Rectangle 3"/>
          <p:cNvSpPr/>
          <p:nvPr/>
        </p:nvSpPr>
        <p:spPr>
          <a:xfrm>
            <a:off x="3210791" y="6397658"/>
            <a:ext cx="5818909" cy="215444"/>
          </a:xfrm>
          <a:prstGeom prst="rect">
            <a:avLst/>
          </a:prstGeom>
        </p:spPr>
        <p:txBody>
          <a:bodyPr wrap="square">
            <a:spAutoFit/>
          </a:bodyPr>
          <a:lstStyle/>
          <a:p>
            <a:r>
              <a:rPr lang="en-US" sz="800" dirty="0"/>
              <a:t>http://www.uptodate.com/contents/sustained-monomorphic-ventricular-tachycardia-diagnosis-and-evaluation#H10017891</a:t>
            </a:r>
          </a:p>
        </p:txBody>
      </p:sp>
      <p:pic>
        <p:nvPicPr>
          <p:cNvPr id="5" name="Picture 4"/>
          <p:cNvPicPr>
            <a:picLocks noChangeAspect="1"/>
          </p:cNvPicPr>
          <p:nvPr/>
        </p:nvPicPr>
        <p:blipFill>
          <a:blip r:embed="rId2"/>
          <a:stretch>
            <a:fillRect/>
          </a:stretch>
        </p:blipFill>
        <p:spPr>
          <a:xfrm>
            <a:off x="3056225" y="899319"/>
            <a:ext cx="5100639" cy="381000"/>
          </a:xfrm>
          <a:prstGeom prst="rect">
            <a:avLst/>
          </a:prstGeom>
        </p:spPr>
      </p:pic>
    </p:spTree>
    <p:extLst>
      <p:ext uri="{BB962C8B-B14F-4D97-AF65-F5344CB8AC3E}">
        <p14:creationId xmlns:p14="http://schemas.microsoft.com/office/powerpoint/2010/main" val="84836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in real time?</a:t>
            </a:r>
            <a:endParaRPr lang="en-US" dirty="0"/>
          </a:p>
        </p:txBody>
      </p:sp>
      <p:pic>
        <p:nvPicPr>
          <p:cNvPr id="4" name="Picture 3"/>
          <p:cNvPicPr>
            <a:picLocks noChangeAspect="1"/>
          </p:cNvPicPr>
          <p:nvPr/>
        </p:nvPicPr>
        <p:blipFill>
          <a:blip r:embed="rId3"/>
          <a:stretch>
            <a:fillRect/>
          </a:stretch>
        </p:blipFill>
        <p:spPr>
          <a:xfrm>
            <a:off x="457200" y="1640031"/>
            <a:ext cx="8229600" cy="3586595"/>
          </a:xfrm>
          <a:prstGeom prst="rect">
            <a:avLst/>
          </a:prstGeom>
        </p:spPr>
      </p:pic>
    </p:spTree>
    <p:extLst>
      <p:ext uri="{BB962C8B-B14F-4D97-AF65-F5344CB8AC3E}">
        <p14:creationId xmlns:p14="http://schemas.microsoft.com/office/powerpoint/2010/main" val="30600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7073" y="630965"/>
            <a:ext cx="6317672" cy="6227035"/>
          </a:xfrm>
          <a:prstGeom prst="rect">
            <a:avLst/>
          </a:prstGeom>
        </p:spPr>
      </p:pic>
    </p:spTree>
    <p:extLst>
      <p:ext uri="{BB962C8B-B14F-4D97-AF65-F5344CB8AC3E}">
        <p14:creationId xmlns:p14="http://schemas.microsoft.com/office/powerpoint/2010/main" val="270713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ead </a:t>
            </a:r>
            <a:r>
              <a:rPr lang="en-US" dirty="0"/>
              <a:t>II R-wave peak time (RWPT) criterion</a:t>
            </a:r>
            <a:endParaRPr lang="en-US" dirty="0"/>
          </a:p>
        </p:txBody>
      </p:sp>
      <p:sp>
        <p:nvSpPr>
          <p:cNvPr id="3" name="Content Placeholder 2"/>
          <p:cNvSpPr>
            <a:spLocks noGrp="1"/>
          </p:cNvSpPr>
          <p:nvPr>
            <p:ph idx="1"/>
          </p:nvPr>
        </p:nvSpPr>
        <p:spPr/>
        <p:txBody>
          <a:bodyPr/>
          <a:lstStyle/>
          <a:p>
            <a:r>
              <a:rPr lang="en-US" dirty="0"/>
              <a:t>The principle on which the lead II RWPT criterion </a:t>
            </a:r>
            <a:r>
              <a:rPr lang="en-US" dirty="0" smtClean="0"/>
              <a:t>is based </a:t>
            </a:r>
            <a:r>
              <a:rPr lang="en-US" dirty="0"/>
              <a:t>is that most VTs (myocardial VTs) are </a:t>
            </a:r>
            <a:r>
              <a:rPr lang="en-US" dirty="0" smtClean="0"/>
              <a:t>associated with </a:t>
            </a:r>
            <a:r>
              <a:rPr lang="en-US" dirty="0"/>
              <a:t>slow initial ventricular activation close to the </a:t>
            </a:r>
            <a:r>
              <a:rPr lang="en-US" dirty="0" smtClean="0"/>
              <a:t>site of </a:t>
            </a:r>
            <a:r>
              <a:rPr lang="en-US" dirty="0"/>
              <a:t>origin due to slow muscle-to-muscle </a:t>
            </a:r>
            <a:r>
              <a:rPr lang="en-US" dirty="0" smtClean="0"/>
              <a:t>conduction, resulting </a:t>
            </a:r>
            <a:r>
              <a:rPr lang="en-US" dirty="0"/>
              <a:t>in a more significantly prolonged QRS </a:t>
            </a:r>
            <a:r>
              <a:rPr lang="en-US" dirty="0" smtClean="0"/>
              <a:t>duration or </a:t>
            </a:r>
            <a:r>
              <a:rPr lang="en-US" dirty="0"/>
              <a:t>time to the </a:t>
            </a:r>
            <a:r>
              <a:rPr lang="en-US" dirty="0" err="1"/>
              <a:t>intrinsicoid</a:t>
            </a:r>
            <a:r>
              <a:rPr lang="en-US" dirty="0"/>
              <a:t> deflection when </a:t>
            </a:r>
            <a:r>
              <a:rPr lang="en-US" dirty="0" smtClean="0"/>
              <a:t>the mechanism </a:t>
            </a:r>
            <a:r>
              <a:rPr lang="en-US" dirty="0"/>
              <a:t>of WCT is VT versus SVT</a:t>
            </a:r>
            <a:r>
              <a:rPr lang="en-US" dirty="0" smtClean="0"/>
              <a:t>.</a:t>
            </a:r>
          </a:p>
          <a:p>
            <a:r>
              <a:rPr lang="en-US" dirty="0" smtClean="0"/>
              <a:t>&lt; 50 </a:t>
            </a:r>
            <a:r>
              <a:rPr lang="en-US" dirty="0" err="1" smtClean="0"/>
              <a:t>ms</a:t>
            </a:r>
            <a:endParaRPr lang="en-US" dirty="0"/>
          </a:p>
        </p:txBody>
      </p:sp>
      <p:sp>
        <p:nvSpPr>
          <p:cNvPr id="4" name="AutoShape 2" descr="data:image/jpeg;base64,/9j/4AAQSkZJRgABAQAAAQABAAD/2wCEAAkGBxQTEhUUEhQVFRQWGBgXFxgYFhQXFhgXFxUWFhQXFhgYHCggGB0lGxQVITEhJSkrLi4uFx8zODMsNygtLiwBCgoKDg0OGhAQGiwkHxwsLCwsLCwsLCwsLCwsLCwsLCwsLCwsLCwsLCwsLCwsLCwsLCwsLCwsLCwsLCwsLCwsLP/AABEIAMIBAwMBIgACEQEDEQH/xAAbAAACAwEBAQAAAAAAAAAAAAADBAACBQYBB//EAD8QAAEDAgQEBAQEBAQFBQAAAAEAAhEDIQQSMUEFUWFxIoGRoQaxwfATMtHhQlJy8RQzYrIjgpKi0hUWU8Ly/8QAGAEBAQEBAQAAAAAAAAAAAAAAAQIAAwT/xAAfEQEBAQEAAgMBAQEAAAAAAAAAARECITEDEkFREwT/2gAMAwEAAhEDEQA/AHl6V4FCvBXtizURDarpiakqzHwQVSVVxstTCtTiL6T3CQRJkHcco7JbHhpl9Nvh1c3cdR0THEKWbKQCZHiIsJbYTzWbnc0yP7p+zpOdj2iWuu3zG4V3uhKYvDk+JnhcIBHNDw+MzeF9in6/xHq+T9NybaAlKWFcbi/a6bpNIsRB1QwrQiP+f1QmuV6swO31I/RDKOqK9OpKQqvKJRqQtpxptCtlS1KojCosBCEliCmXOS9UStTCJ1VsqMKSsGKSVLVAmn0otvv+iGGKe/S+Pa7RZN4UJYJ3CNXHn269emrhRZNQg4cWR17OfTxdew3KhV3KpSlQqhRHIZUreKL1RYMcKLxRStdqsVULwlZL2VSqbKShVqsXCKrk25h/BIPhH681jYqm0AeJMMx+Y5bSbSJ11AWNUcTMyOkT8yndjrzMEJ3GouN/kgV4eRIDH7HYmZg9eqCM3K3OIRTTzC8+e4Tzcbqa0uD13sdBsukNUPADxPIjVYPBQWDK/wAQBsDqG7EHyNl0VLGUmgWMg6ffddpY4Xmn8HwymxuZwnumhRpkXaI/t+qzH8QLmgTALiO8fqPkVPw3O3O4HXS55J8fgz+qV+DscS5pGYzbYLLxHB3tOk8lvGgYMdh1g3PQI+Hp5QMxM/vdF4ladWOZODeBcKNatzEcQGYtA0gaITmUyY0vHmpvx/xX2/rIKoVrVeHT+UylanC6gvEqLzTOoSheaCd9v1+/omP8C/cEAa2S9Vhm9unIbBTh1QKNbdetYew5/pzKmbYWHue/6Ln26cCZQOp9vM7+XqnMNdIjVaGEC58+19+mrRFkUqlMWVyvXHjvsMqpVivEhRyoQruVVK1YUVoUSlhqBRQLm6LqrioqOKUoSlcU5HJSGNep6dOSLakPBGoOid4lTg52AAPEjvuOt1h13XXSjCkspFxhuT36I4rr+sYEm5EeVvZFpMJBcTIv5Rrqi1Gta6w1dHqJB9vdM0aBF7kO0Gu4kHzC6ptGoUbkEwWtiexyn6e6cBDYzAzLR0mzzPeGqxwZLmkGJ3EgCeh1E7J9mEaBLyLRIFxsAD0BAVyItKUy642BDp5XBIHcFaWDrFxIFhoOgAA0+9UGQYnfT1Md9StGm9gYCBq0H1AJPuFURVXVcti64Ek+th5hCxGNgHNz87CQD5JXFVCCbZpv5SLH39Z7ocZrZoa5wDo8hAvG+s+vQp0Y9wtRzjoQ6p5ZWnSeoaFpsLWDYQJ0HK0eSy2Vvw6ecuzONmjaBoJ21F+pWZVx76rzlnKXRP8AROgGmvt1W0418VxaLA3t6kwO+/qneH4x7ouACJ+/dYn4DKQB3yi55XknWDYR/dLDjMyeQOUC0nXT28iNk6nHdjFjdDyU33IF1wNDjTmmXuIGYgDcmTMHloSesb2KOMHMXTYu1vBF4gdhNtFtH1dnU4NTdcGNokQOyz63BiD4SCsmhxs5A4OPUnYXkgeUeYRKXxa1rQX6um2uW9gfdR1xz0qXrn0ZqYB7TpKaw1MjUQveHcWa85swy7D6la9AtqGeSifBPxXXy39CYF65OvwzQNUm9p2ur+ljjuhKK+QqhRZTFHKhVyqqFIovVFSWAVAoV6AuTrUKE4orkJyUqOKzcc5aL0LDcPNZ0CQNzCmzXTnwwMLhzUqBohdnj6XhYxsEtFxMaQiHhbKcZIzRrp96pfE0yN9JuNQV154yNetpKthG5tY11HaRbXT2T2GYTe5i4kfIrzCUwTImN4IjndsyCqcTx2XwjlfQQOqT7MOfIvJ6g77RzHdUNY6uBA0AJ8x0PY8vNc1/6q95P4NOo9v823kXEZkMcXqM/OwgbAhw66gkeqn/AEnrT9L7dYwEmRcZspme5jyB9kzXxkN8OvhAjeLz5A+gKyeEY0V4ymCAS4TeOfW8XWriMOA4uLZJad9MwA035QP5vS0FK2IAkgySYDRzOgiLwN+U9Fi1MTnrkOs2TlMbNdldfQDwm+6fxjCCZzC5jSSC4iw2Iy69+azcPTYC1oGYiWf1Q3MDBsSS5/oUg3jGmo6JhrpvEAMNoBO4kH15IzaYYGgRM8wAc0yTA0k6dFnYjFh5kxo3KBN2eFxI8ifdL4ziTYyA5SQbA6wYLZG/hA7ye5pwH4mxOcwzSDp0IOxgagT+qyuH03TmJcXRADdhaYnQyLHqTdaOEwzqpMwBaSAIOXro0DWdpE9OjZgadNtyJjWZgbw3UxIufPkriHC4/O15JLSQYaNWtAP8LdYGku6mCTmJMLiCSM5J1BNxIvJvsA4DyWtxOowtJYxzzzIEyBGjY9QellgVadTNIZ4zrIJI8vPlPVYNRuKABzaGDHIAOtbpA9VCwEgFstFzGvY/eyzaUAnNLnWgRaZ1PO8HbRFw1d0ZQbGSXayYO/K0dYKxbL6jmuLwRli3Tmtz4Z4y4729+q5PD8UY6W1GuAB/M24JjcTr52WxwrF4cWbVg8i09OUpDu6ePzffNFfjQN/3XOM4lRbY16fWXX05BHbxzDASHF/9LCB66J1ONapiT9gqprnqVhP+L8ODABJHMg6+cyksV8cAGGgDy1nrpujTjqDW1kKU6wK4DFfGlcuAa2ZPKfIXvddDgMLiarQajmsPINMjvdR1YcdKCosluFxAtnpnrBUUjAF6AorALk6VRyEQjOCoAlMUFKbDUrewNDIwDffuluFYaTmjRaWJIjkunHP6bfxl41xmTpp07pKpRIjnr9wQtSvSExEny8ln4wx4WmTGnT0VGFxXIcGT+axLr95v7fJTEUgHmhAmpM9GyBlHIQCPOVTBAGp2veSL6xEzok/iPMzEse24gkATLhJzNHWPF5RvCOt+tz2rmzfLtcQMNhME6vVLWhjSdtdGsa3ckwI6r57wD4qZjalSm+lkc0Zm3BzNBgg2sRmCL8axisDma6cjmvIBGgBnfaZ8lzHwNgMj3VzOXIWM5uJIkjpYDqXdF57Pjvw7ZljS9z5c3263DYH8HF0XU5DKrojYGC6egIFx5rtq7PDmi9wIEk6ge1/RZ+HwQcaB/ldI6nIWxr1PoukfRtaw35xf08l0/wCXb8fk/wDRZOvDjuKUIY6Tc631lo0ANgI16A7EnExH/DB1zE5pJuJsbAROSB6rr+I0NIlzhF4tIIIt/VfyHnyPF6YvqXOvPRvjfHK34dtRK745SsPBnO6BYTzvcOBa3tEeXdEp8POYbuNhrlAgOuI5mfILY4Rw/K4NIFjLjyNz/wBIzkdVyPxFxgtquHK0HziR6nzUYrXYYGgJ8IsAATciImAdgCSSBzNyNQYumxsmTUmbOczKdYtmGY+gE6WlcLQxNasblzjrEuNuwIATrOJVmaw60eJod2ub+6L1Ifra3xjg0ZS3KNw0Od2u8lqzsRUaRP8AxBFtmgTvFPU/shUcTSqCC38N51Niw9rZmjpJRK1OIuLjfOQRsc0AjkqnWiwhVbBuSA7UWDiBpJcLfuox1hAhgJLQMpDnaaztz6odY+KCHA8jcdtM2vVUdX2Bae5iPIi+p1HklI2JuDFxoOUjWANYkCSLpJlZ4c0BwBnoBfWQR80R2dwvUFMDUk3ibActRbee6z6ZYDa5EnfYT5aJDaoVnEy6nTM6jI2fIx4fZHfimjVgGwIs4dj9NOywsJjI8LmidBN047FZmEX9oN9/ZamG67s0Zr2sY97IeGwlSq4MaC4kx0jn0VMBSdUcGNlw92xvOy7zhfBTTHg/NvsTzaQdD9zsudqguAcBYyA8EvB1O3KPNdjh2kCDdLYWlmAJFxb3tPqngFMT1XqiiitzYIVwqhXC5R1qjlWEQqoS0b/B6OWnPNe1L8olMYSnFMc4VHCDlGpv/ddpPCf0pTEmfedvNJY6jBFtef6brUobz5INZtpi19vXospz9YODpjKRsSADEk3jW4TADKzA2rc2vfMDtBi17qVauaSJzA7AQROhOl9NULxmXflaTFx4jaJgb63kbLMSq/DNSXFlUNm7iWkgiTeBFz79blOYfgDKAz1H53t7QLSIBNjbrzWpgmGGwdCRIbG0Sdb25rTw+FIJLtTqdCZjn81N+Pnq7Yf9LP0PhlFwLecSQdQHXHYwtTE1jBiw5nfnZZHEuIfhSWlv+ozfNsCdAN4XG4/4mqtcQ8XB2M26LrMnhz+vXXl0fHcb4CGmCbZhtf8AaLLjMXxEmJMRAiw1i8e/kFfiHxBYh/5rjkAbbabey5V2KzmR+/mtWkx32GxjRTe9oALYJ7CN9SInv52+T8YrF1cl38Tp9DC63AYhzqVSkdTBuT/CWubH/SsSnwn8R4Y4BsmGkkWMEi56NJ7XQXe/B3xJh8Nw6qwUS6uQ9z3Q2HahknWGti3Oea+b0fiCo+sM0FjnRlgWzGxnWbrRw+fDOLKoMEFoN4cIv7H5LMbQaH5iQcp8MexP6c1y3dnU9eldS7Lz++29/h2uJaO4I1kkRHqluF4mq6WEaEg7iRI0201RuCUqj3ksaSY3sALXPIWHfZdfwbgjabSHEFzjLnRcnUkRpdc/h5s3Xb5LMjlX0rTFtSLEcyQdvKeyWdTzzlcfKJnqM8fJfRa/DW5RAJMz/DvF40Hosni2CYwiGAvMWcIIMG8/h37A2XokcK4SphY/MJG+YkTF9ktjS4AlpaBlgZRl5D5d12WI4VSgg2dzAdEnkCQJhYeLwLhIAgTMkRPcD6plFjjQ4hauEc4+Y/v7z7J2twts2iecTfzUwWHJcGnn96LdXUyY+h/AHCQ2mXkDxHlf1XZNogaJL4fpBtBgHJaBXFeqQvQorBaJqpUUUVBiAKygCsVzi6GVei247qsKzDcLGOmoOht+SBUb/F9FG1bDqFHPtC76nAW1gIklBxnI/l+91TEOEC289PYSiP8AEOff0UqZ7nS+Giep0/dM4PBl3hBDtLyS0jcRNhbbmFWi0g+FpMRYAbm1+cDZalICm0zDSepJg7CUxuvA9FjWCLF2537Ib3XBJiOR8r3uUg7iAMEOkTlAF/MjU+c/VHpmc2YkDTUtnWTANrW1VajHP/FvCDUa91GoWPNzI8JN2iJuPLkvnrW1GfgCq6Xh0ze7WHM0mbxA819hqlrWuLjqCRuI5mdbfsvlmI4aX4pwDpsSC4no06dz7LV0+OuW4txzPUIiBNz+yFgMWM48W+2vv5L6LS+FqWHpiaYqOcMzi4AczlGoBEG/Qof+Dog2psBuLNA3J8rNPWx894RdrH4c0mTckjeTMmOZ5HQLePDWktIHiEuAvMhpa64vMgnuI7rMDb5YHUEHUR6aj9U9SxpzEeokdIEjeLclmapwtN7AKoa7wyQ4CYnabRG/OLwl/wD25hQS5uHpmIt4oEnW2ltoQ/xCxw1yOmSCYBc4mdHGBMAbabIuHxJsc0kkzbMQBebWgQRaTfY2W8N5NGlkbla1rGjk0hu2otflcJmkwMuXaWu0CJ0EgWSNbFPtE6GIAPWIDhsSbGO8IdWuQRmcbA3dLXdCWzeCeXyWJ/FV8oJDcw0s1u1vE7URbZctjMQ2T+ZjQSXECkRyJJk89oN1biOPLs0tEghstu4GNddBJ95WF+PMlhNtcskiwjw6HXrqjWw5UxbdMuYCYDXAx/VLQT5EpP8AGAaQGkb6M9xPvZBfU8RdBB01jvEQR2KVrOjlF+fvF1OnEdUE3cSDtr9YRsOfGCkXEyDHmZj3TdI3BH7LaMfSfhbiGdmX+Vb8r538O8QFOrlMwV9Ap1JCisIvV4F6mIqqiiiWY4ViriOo91PwxtHrHzhRFUMLwIv4Z5fMhVnp81lRpseS1vujVgNYEn75JbBvlpED3RGwYsLHeV0jF8c+4kTy1+ll7w2uSb5Y6CD7aK1bMD4Gt6ktB+nurODjdxBE7GR/4t9VidNEi4AJ2LjMA8gFmYypSYXkkveYBaCT/wArdJtrGm61SA5kmdO0gfPyWb+FTZ4abDJuZ1gbkuNptBJE7JqYX/xP5CG2dAsYDXTABAItyOpRHVCXEEGIN9BME22v5CBeVV+IdfKBAMTttpp6QPIhZPFOIhjXFzgLS7WwmAJ8o80arCvFOIwM2bMRYk5tJNxP0t0FwsTgdcPrvcPEcsRN/sSFm8RFbEmGeFuvU2ieiz+G0KmFq/iOMtEh+t5mSefbkFt39X9b/H0lzyGZA0OsJdmjMYjXmADteQsKuCZMzoCADqOXKYbIF7mLgFafEXMyA6iGuA1BjLlI5QIFtucLmvxzLi6Mt294HhmdZEQnUYHVq+EwcrgDaTmixBNuUTtY6wqjGDO2dTB21gi3P7HRXeWvGZrm5xo7+nr6c5E7rJc78QCWkObfqLQY6SFtGOrwuJcWkWlzbSC4EcjH8XLXQiCIi9DGZwC3ILjMJLiHQQMwBnlDrabbYnCMWMzmmcx8Uc+ThoD1+gTtOuaddzc9neIAmwkSRJsBcmD1C2tjoM+VsPzXPUtBnmJOv8oEdFkYl2afC0wdRE2/mE+IzoRO3dWxHESCQ+mWToWkhp0hxggEbRB1SWLcxwJaZ0JMnXmQdO/U7ovRkBxYBlxc3MRE7jo6dD117LNZOY2BHKfcO39e6tVBB8Ls3KSDHLKlImTN+XP6FTpwfHmbyYGvQ7pHKCJBH1juCi5Tu484IMeWy8pYeBc+xPoRssAgRoZPXQJzAgbXvuUo7MLTbaw909hbC+yQjcXlrB2wK+pcHx7alMEFfGhUknuuu+DOKBjsrtDpdbqJj6W1WKFRdIRSiJqqi8KiWZQChVgF4VCngVw48z6qNar23PkP1WMGwb4NymnOIuTG+p+mvkk6L9DoPU+X62TtV9pE/X1Vz0S2JpvJnNrzzZf+kGT5kIBqOYAZ0H5nkDX+VoGVk9AXcp2YJcB9N/P7/bExUl2Z/wDyjTvvYddT7jWqkalLiAd4mzfc5sztpHnadfkqYmsZBgTO0x/UeZ2n5JDBUwCXOJkg3mGjYANC06FLM20bQf2+9UeackZ+KxDniIzEc9NbADlO/S2qw38Fe95/FMm1hoOw7dNV17KQA27/AKrwC8gWAtpqYG/3ZSXNvwootgC8SNJtr3O0BczxKo6TeW67dZMcriY28l2mPYC6xcAbf6TMgi+tr/cjB4hSaC85bETtLS0uZUnnMA+nJZW+C3BMSA38F+gvTvPMmnJt2H0Q6tHIXSfDptYCwMRyPugYoZYgG+o0BED13g2MKrMeXGH7eLlYujyIsU0A4rNRcHsaHU/zc5BvYd9B2Qa9EFra1EyWkkxuJm46QfU+WxSylmWAR+a8aElzotYts7sHcoQcPhAySx0sJyvEGWkCzo7zby1R9heWPi6v+XUYbssezifabDzCdq4tz2h5HiYRyBF9benppdUdw0y+kQRP5NwZuMsag2Mbi2sBXw1PI3xODXDQzYjcE7iLzynom9CQwcaS2HNEdYd+3slJAMg26SOkQhYh1zEhzdREjvGv6dtABpOms369lKhn1JvqOm17RMWvslK1gSdZ32PMEhHFMkajWORH67KrmaiR7gdY/RKQ8LUnaHdLaKPrgDSR0+f7Ibmg6ajpfyhUZTmTI+fqIlIe1KrSY/uO6PWdlpk87KjcO0bXQeJVZGUJiaUYU/gMRlcCkGI9EXkq0vsHw5jvxKY+ytpcN8D4uxaB5ruAogqpXqhUSGcve/oNV7p3+SqBKkvbmw9App1PsP1XpOw8zz/ZUKKuL03Xk6rRozlk+X6pKhTnaU7J3VcgJ5jU+0BKvotOw000A77pquQg1ZiYuVquE/8ADBrtJmOXoBcpjD1oMQJPt2/ZWY4kXEHvH7lZrqsPmL/d+iNxWa2a7ZEoInKRHMffRINxwJBJJaLXsAmaVfMZ7+2nf91gQx9OXX2AvoBeD8yfKVl8UeDmImdeR3+o+S1sYRlk2B2PJY2LGlzJ17x/b1XO3HSMJ1MRadLdvlz8iUtTw8u6kOHqCP0WoaHW/wBwfvohGlqRFpjuRb0mfTmidGxlU8S5jyW6TbsDay1WY9vhqgRmEEbWjM0+kDfw5ln1cMT6ewXuGg03NOsZx3aDmPm3N6BVPIp0Ytshk+A3pvcbtdMljjsAdeUh+jjmpxGiXeLR4JDpEZXTuNMpMg7Bx2DxGa12gJhrt/5Xj8rvQ36E9IYwONcHZHg/iN8Mf/I0DKaR5uiQ07iG6hiqRFobQbSII/KSII/0u6fLsquoGZILSDfmLaiLEEfdxJ61Euu1wJjMDIio0/ld0cNCOcxuvGbB0xpO7Ty7dDvpBWZWqBv6jUjY8wkq5BB8V9xf5JythnDkR/CdjN/I9EB9OP8AMkciCD9hIKgO6OHa/v8ANEabeKen91d4/lP0/shG2oWZ66pF/Qb+6zKlQk3VsRVnT9lRlryrnhzvl616KxyqROw76fJDywdSkOo+FMU5lQRMTdfUsM8uAN18Y4bUykFfUPh3iIqMAvbdTWrcXqrAUQCSii8CGRRer1mqlZymMo7fPdDe4m6uxtrrwsGys84tm6JZ7zP1+ibYECo0FamM6vve5StWXdO3RN4mgM15j71QH0Az8ovzP91FdIx3VPEWm0XG8ff6rc4JimkQZmQAT6x33WVisLAsfv7le8Pplvi273K0rWHPiCmIBH5W3J8tPf2WDWfm8gCe50HWwK1sXiibOsCNDF+f09Fi4p+XTuR8kXyYYNDwzFtLJCpUk8toGljt6J/CVS8GO49L/RCp8OdEkSJMeWv31Rh1l1qbp+nQKvD/APMaOZg9icrvUH3W9VwBiTsNO2vsg0MKMzTEGQTzEGT8isGA+icpjWZ6gn/8j1U/CJaNDlsZ1yiA0z0s2f6VrOhpMAE+2t/olGkNOhjQgXMEXj2hVKLBKFUvaRll4l8WknQkTqTcOG5j+YxWsJN7AjwkQbcuoGl+WyjXZSMpAc3fY8/Iz7omJqgtzRYkkjdrxdwHQgOPWCNrOjCjy5o2jTm0jqO/zsgPph1mnIRs4+E9nHT/AJvVXdV8Ri8jyI297eSQxNfdp6kC/mOny91hV63gJBBB5G3n+6RxVWdPRXfj3gRIIsQ0gOboDMOBAPUXSxqtm7CD/pcR/vzKpEWhhyLSpl1htc7ADmTspLDo09nPkf8AaAfdeVHmImBsBEfuepkqgj3EbSqNXjSeZ9UVsnksw9N9lrfDvEzTqDM45Z5rED17TcJ2lKX2nD49rmgg2IUXzrDcZhoE6LxRlZ9FKgUK9CGRWpi6ghEoNvzQWgG2CXqMEo73KjjK6UxQuAFyhNJOypVN7hMUKdpU+1+g30ZFwgOw4Gkp90wl3UjKLGlY9XDvzW915VovFmkachY+i0KtFxuLD70SWKZVcYbZoEbyf2U4vWNXa6fG4TpeDpPTqszFPOctyzOp5Hqtp+DJdL807C8W5pQYSXOIJibNBuf0HUoJfAVW0jziB01krcp4ymacjQHMOvT1WaeGEfmaew2vYfqVMLRJgZbd/O1r7JGDnH5n5RHP1ICLVpCSbXBn5QsfGYY0nggHTT2/VMcQxZyE9L/L6j0WxtJ4g6medo7gR6T5pCvHSJEXuZN/omwSQOoPrt7rNfWH5eUn0E/qjG15iSYaRY3b08MZf+0t9EGjjcp8UZTAd62PcEA/sSgfiOc17Z0IPlcH/c30WeCLjWdf1VSJtaFer+HVLHaBw8wSC1zehbBWWWuDuoNj1B26rVxEVPCYdVa3MyLkjKH1GdSDmeO7xqQEs9hnwmZJ+e36qvSPYdY9L2nrb59EFjbaa/T+6ddRAMknQHXoFHCbi53/AFiyNOE3GNvJUaBvYeiadhr2M+cD6qxGxj5/RIJFv8q8ykJp9VosCD62Qat9AFQoQeiMHIILp3H35KMqd0oPNdZeILVFi+1leqKLm0QomHN1FET2o878qFsvVFdMUcr091FEER+iGw3UUWP49fv3CBiN1FEVozKv5m9nIVMxmItpp2UUUL/C3HT/AJY2Jv18I15oFM+Jg2vbbRRRNaD1GjM3t/4rE4hfNPIf/ZRRaNQsLq7s35Fc0NXf0u/2FRRUih1/yv8A6T/vavcAPCoom+hPaT/xidwQQdwQZBHI2CdqMAqVQAAA58AaCHGI5KKLVoRxZuExgQvVENFsQ0QO6Tm5UUSxSrqiO0UUSkOoLFVo6qKKoKKooosl/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071321" y="4316412"/>
            <a:ext cx="2466975" cy="1847850"/>
          </a:xfrm>
          <a:prstGeom prst="rect">
            <a:avLst/>
          </a:prstGeom>
        </p:spPr>
      </p:pic>
      <p:pic>
        <p:nvPicPr>
          <p:cNvPr id="9220" name="Picture 4" descr="http://www.survivingcollege.com/wp-content/uploads/2013/05/Confused-Cat-Mem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003" y="4197927"/>
            <a:ext cx="375285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83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U_Template_Arial_G">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_Template_White_Arial_B" id="{A08B10FC-4D1D-44CB-9543-A9ACD16CC9A4}" vid="{A4DCEF44-F1BC-46CA-A9A3-CD443BBDDB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RU_Template_White_Arial_B</Template>
  <TotalTime>179</TotalTime>
  <Words>2539</Words>
  <Application>Microsoft Office PowerPoint</Application>
  <PresentationFormat>On-screen Show (4:3)</PresentationFormat>
  <Paragraphs>350</Paragraphs>
  <Slides>42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AdvOTa110503e</vt:lpstr>
      <vt:lpstr>AdvOTa110503e+fb</vt:lpstr>
      <vt:lpstr>Arial</vt:lpstr>
      <vt:lpstr>Calibri</vt:lpstr>
      <vt:lpstr>Geneva</vt:lpstr>
      <vt:lpstr>inherit</vt:lpstr>
      <vt:lpstr>Times New Roman</vt:lpstr>
      <vt:lpstr>Universal-GreekwithMathPi</vt:lpstr>
      <vt:lpstr>ヒラギノ角ゴ Pro W3</vt:lpstr>
      <vt:lpstr>RU_Template_Arial_G</vt:lpstr>
      <vt:lpstr>CAT</vt:lpstr>
      <vt:lpstr>Disclosures</vt:lpstr>
      <vt:lpstr>Medic phone rings…</vt:lpstr>
      <vt:lpstr>Question 1 = how can you identify vt?</vt:lpstr>
      <vt:lpstr>Can we differentiate VT from SVT?</vt:lpstr>
      <vt:lpstr>Is this VT?</vt:lpstr>
      <vt:lpstr>What do we do in real time?</vt:lpstr>
      <vt:lpstr>PowerPoint Presentation</vt:lpstr>
      <vt:lpstr>Lead II R-wave peak time (RWPT) criterion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Conclusion</vt:lpstr>
      <vt:lpstr>PowerPoint Presentation</vt:lpstr>
      <vt:lpstr>Question 2 = What is the safest way to treat VT?</vt:lpstr>
      <vt:lpstr>PowerPoint Presentation</vt:lpstr>
      <vt:lpstr>Stable vs Unstable</vt:lpstr>
      <vt:lpstr>Stable VT?</vt:lpstr>
      <vt:lpstr>PowerPoint Presentation</vt:lpstr>
      <vt:lpstr>PowerPoint Presentation</vt:lpstr>
      <vt:lpstr>PowerPoint Presentation</vt:lpstr>
      <vt:lpstr>PowerPoint Presentation</vt:lpstr>
      <vt:lpstr>Conclusion</vt:lpstr>
      <vt:lpstr>Now what do we do?</vt:lpstr>
      <vt:lpstr>PowerPoint Presentation</vt:lpstr>
      <vt:lpstr>Amiodarone</vt:lpstr>
      <vt:lpstr>There’s more…</vt:lpstr>
      <vt:lpstr>And more</vt:lpstr>
      <vt:lpstr>Lastly …</vt:lpstr>
      <vt:lpstr>Why not…</vt:lpstr>
      <vt:lpstr>Fears</vt:lpstr>
      <vt:lpstr>PowerPoint Presentation</vt:lpstr>
      <vt:lpstr>PowerPoint Presentation</vt:lpstr>
      <vt:lpstr>PowerPoint Presentation</vt:lpstr>
      <vt:lpstr>PowerPoint Presentation</vt:lpstr>
      <vt:lpstr>Conclusion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dc:creator>
  <cp:lastModifiedBy>Josh</cp:lastModifiedBy>
  <cp:revision>49</cp:revision>
  <dcterms:created xsi:type="dcterms:W3CDTF">2015-02-02T15:53:58Z</dcterms:created>
  <dcterms:modified xsi:type="dcterms:W3CDTF">2015-02-02T18:53:35Z</dcterms:modified>
</cp:coreProperties>
</file>