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592" r:id="rId2"/>
    <p:sldId id="630" r:id="rId3"/>
    <p:sldId id="631" r:id="rId4"/>
    <p:sldId id="625" r:id="rId5"/>
    <p:sldId id="628" r:id="rId6"/>
    <p:sldId id="595" r:id="rId7"/>
    <p:sldId id="598" r:id="rId8"/>
    <p:sldId id="599" r:id="rId9"/>
    <p:sldId id="602" r:id="rId10"/>
    <p:sldId id="634" r:id="rId11"/>
    <p:sldId id="635" r:id="rId12"/>
    <p:sldId id="603" r:id="rId13"/>
    <p:sldId id="626" r:id="rId14"/>
    <p:sldId id="607" r:id="rId15"/>
    <p:sldId id="608" r:id="rId16"/>
    <p:sldId id="614" r:id="rId17"/>
    <p:sldId id="615" r:id="rId18"/>
    <p:sldId id="618" r:id="rId19"/>
    <p:sldId id="619" r:id="rId20"/>
    <p:sldId id="622" r:id="rId21"/>
    <p:sldId id="632" r:id="rId22"/>
    <p:sldId id="633" r:id="rId23"/>
    <p:sldId id="624" r:id="rId24"/>
    <p:sldId id="627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85546" autoAdjust="0"/>
  </p:normalViewPr>
  <p:slideViewPr>
    <p:cSldViewPr>
      <p:cViewPr>
        <p:scale>
          <a:sx n="94" d="100"/>
          <a:sy n="94" d="100"/>
        </p:scale>
        <p:origin x="-428" y="5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7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85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5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85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57258A3-FA5D-4498-81FA-53111C7DEE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88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7C269-F800-48BF-AD08-C8BA969EC105}" type="slidenum">
              <a:rPr lang="en-US"/>
              <a:pPr/>
              <a:t>1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Aurora, farthest out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58A3-FA5D-4498-81FA-53111C7DEE6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14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Rather than from the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58A3-FA5D-4498-81FA-53111C7DEE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57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one can</a:t>
            </a:r>
            <a:r>
              <a:rPr lang="en-US" baseline="0" dirty="0" smtClean="0"/>
              <a:t> activate EOP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58A3-FA5D-4498-81FA-53111C7DEE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76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Beds filled with less serious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58A3-FA5D-4498-81FA-53111C7DEE6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7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All hospitals must be prepared to do </a:t>
            </a:r>
            <a:r>
              <a:rPr lang="en-US" sz="1200" dirty="0" err="1" smtClean="0"/>
              <a:t>decon</a:t>
            </a:r>
            <a:endParaRPr lang="en-US" sz="1200" dirty="0" smtClean="0"/>
          </a:p>
          <a:p>
            <a:endParaRPr lang="en-US" sz="1200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Mya</a:t>
            </a:r>
            <a:r>
              <a:rPr lang="en-US" sz="1200" dirty="0" smtClean="0"/>
              <a:t> not be able to prevent inefficient casualty distribution, but </a:t>
            </a:r>
            <a:r>
              <a:rPr lang="en-US" sz="3400" dirty="0" smtClean="0"/>
              <a:t>but it may be possible to </a:t>
            </a:r>
            <a:r>
              <a:rPr lang="en-US" sz="3400" b="1" dirty="0" smtClean="0"/>
              <a:t>influence</a:t>
            </a:r>
            <a:endParaRPr lang="en-US" sz="3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58A3-FA5D-4498-81FA-53111C7DEE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8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Planning not just at the jurisdictional</a:t>
            </a:r>
            <a:r>
              <a:rPr lang="en-US" baseline="0" dirty="0" smtClean="0"/>
              <a:t> level (intercommunity)</a:t>
            </a:r>
          </a:p>
          <a:p>
            <a:r>
              <a:rPr lang="en-US" sz="1200" dirty="0" err="1" smtClean="0"/>
              <a:t>Whos</a:t>
            </a:r>
            <a:r>
              <a:rPr lang="en-US" sz="1200" dirty="0" smtClean="0"/>
              <a:t> covering the rest of the community</a:t>
            </a:r>
          </a:p>
          <a:p>
            <a:r>
              <a:rPr lang="en-US" sz="1200" dirty="0" smtClean="0"/>
              <a:t>How will you talk to them, different radios? Where to put them?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58A3-FA5D-4498-81FA-53111C7DEE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Planners assume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58A3-FA5D-4498-81FA-53111C7DEE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8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responders.. Including le</a:t>
            </a:r>
          </a:p>
          <a:p>
            <a:r>
              <a:rPr lang="en-US" dirty="0" err="1" smtClean="0"/>
              <a:t>Whos</a:t>
            </a:r>
            <a:r>
              <a:rPr lang="en-US" dirty="0" smtClean="0"/>
              <a:t> the first? Fellow people injured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58A3-FA5D-4498-81FA-53111C7DEE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14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Victims</a:t>
            </a:r>
            <a:r>
              <a:rPr lang="en-US" baseline="0" dirty="0" smtClean="0"/>
              <a:t> likely to bypass on site triage, first aid and econ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58A3-FA5D-4498-81FA-53111C7DEE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58A3-FA5D-4498-81FA-53111C7DEE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1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Just said they will most likely</a:t>
            </a:r>
            <a:r>
              <a:rPr lang="en-US" sz="3600" baseline="0" dirty="0" smtClean="0"/>
              <a:t> bypass triage and therefore ambulances</a:t>
            </a:r>
            <a:endParaRPr lang="en-US" sz="3600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400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 smtClean="0"/>
              <a:t>Little control over transport time or destination for  casualties</a:t>
            </a:r>
          </a:p>
          <a:p>
            <a:endParaRPr lang="en-US" dirty="0" smtClean="0"/>
          </a:p>
          <a:p>
            <a:r>
              <a:rPr lang="en-US" dirty="0" smtClean="0"/>
              <a:t>How will they arrive?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58A3-FA5D-4498-81FA-53111C7DEE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5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Precuations</a:t>
            </a:r>
            <a:r>
              <a:rPr lang="en-US" baseline="0" dirty="0" smtClean="0"/>
              <a:t> while transporting</a:t>
            </a:r>
          </a:p>
          <a:p>
            <a:r>
              <a:rPr lang="en-US" baseline="0" dirty="0" smtClean="0"/>
              <a:t>Who should/shouldn’t be transported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58A3-FA5D-4498-81FA-53111C7DEE6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1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FAD-7A2D-40CF-9399-2F68F01FB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F95F-49CF-452D-8360-34C8A8CCE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FFEC-8C29-4FD3-974A-8117B51B5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C2098-5D5E-45AD-8021-C12CC6C66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863F-5846-402D-B937-3A0903003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33B5-29CA-4571-8F3B-0D4FA728B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0BD9-D18C-4F39-8F32-A6BA727DF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E029-786D-45DF-B99D-D475C023A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570A5C-9D67-405B-A352-4A172F327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05EEB2C-3F75-47BB-BFED-F014F7A3C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spc="-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sasterdoc.net/2013/03/13/the-aurora-shooting-hospital-mass-casualty-planning-in-actio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447" y="31974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Myths in 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Disaster Planning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575" r="-5575"/>
          <a:stretch>
            <a:fillRect/>
          </a:stretch>
        </p:blipFill>
        <p:spPr>
          <a:xfrm>
            <a:off x="-73849" y="1447800"/>
            <a:ext cx="9426119" cy="5410200"/>
          </a:xfrm>
        </p:spPr>
      </p:pic>
    </p:spTree>
    <p:extLst>
      <p:ext uri="{BB962C8B-B14F-4D97-AF65-F5344CB8AC3E}">
        <p14:creationId xmlns:p14="http://schemas.microsoft.com/office/powerpoint/2010/main" val="8870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0057" r="200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1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3. Trained </a:t>
            </a:r>
            <a:r>
              <a:rPr lang="en-US" sz="2700" dirty="0"/>
              <a:t>EMS personnel will do triage, first aid / stabilizing care and </a:t>
            </a:r>
            <a:r>
              <a:rPr lang="en-US" sz="2700" dirty="0" err="1" smtClean="0"/>
              <a:t>decon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 </a:t>
            </a:r>
            <a:r>
              <a:rPr lang="en-US" sz="2700" dirty="0"/>
              <a:t>before patient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Victims are likely to bypass on-site </a:t>
            </a:r>
            <a:r>
              <a:rPr lang="en-US" dirty="0" smtClean="0"/>
              <a:t>care </a:t>
            </a:r>
          </a:p>
          <a:p>
            <a:pPr lvl="1"/>
            <a:r>
              <a:rPr lang="en-US" dirty="0" smtClean="0"/>
              <a:t>directly </a:t>
            </a:r>
            <a:r>
              <a:rPr lang="en-US" dirty="0"/>
              <a:t>to local </a:t>
            </a:r>
            <a:r>
              <a:rPr lang="en-US" dirty="0" smtClean="0"/>
              <a:t>hospitals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Implications</a:t>
            </a:r>
          </a:p>
          <a:p>
            <a:pPr lvl="1"/>
            <a:r>
              <a:rPr lang="en-US" dirty="0"/>
              <a:t>Hospitals should not assume that victims will have been treated in the </a:t>
            </a:r>
            <a:r>
              <a:rPr lang="en-US" dirty="0" smtClean="0"/>
              <a:t>field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599"/>
            <a:ext cx="9144000" cy="2068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839200" cy="1371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3. Trained EMS personnel will do triage, first aid / stabilizing care and </a:t>
            </a:r>
            <a:r>
              <a:rPr lang="en-US" sz="2400" dirty="0" err="1" smtClean="0"/>
              <a:t>decon</a:t>
            </a:r>
            <a:r>
              <a:rPr lang="en-US" sz="2400" dirty="0" smtClean="0"/>
              <a:t> before patient transport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0"/>
          </a:xfrm>
        </p:spPr>
        <p:txBody>
          <a:bodyPr/>
          <a:lstStyle/>
          <a:p>
            <a:r>
              <a:rPr lang="en-US" sz="2400" dirty="0" smtClean="0"/>
              <a:t>Interventions</a:t>
            </a:r>
            <a:endParaRPr lang="en-US" sz="2400" dirty="0"/>
          </a:p>
          <a:p>
            <a:pPr lvl="1"/>
            <a:r>
              <a:rPr lang="en-US" sz="2400" dirty="0"/>
              <a:t>Real-time instructions </a:t>
            </a:r>
          </a:p>
          <a:p>
            <a:pPr lvl="2"/>
            <a:r>
              <a:rPr lang="en-US" sz="2400" dirty="0"/>
              <a:t>self-</a:t>
            </a:r>
            <a:r>
              <a:rPr lang="en-US" sz="2400" dirty="0" smtClean="0"/>
              <a:t>protection</a:t>
            </a:r>
          </a:p>
          <a:p>
            <a:pPr lvl="2"/>
            <a:r>
              <a:rPr lang="en-US" sz="2400" dirty="0" smtClean="0"/>
              <a:t> </a:t>
            </a:r>
            <a:r>
              <a:rPr lang="en-US" sz="2400" dirty="0"/>
              <a:t>first </a:t>
            </a:r>
            <a:r>
              <a:rPr lang="en-US" sz="2400" dirty="0" smtClean="0"/>
              <a:t>aid</a:t>
            </a:r>
            <a:endParaRPr lang="en-US" sz="2400" dirty="0"/>
          </a:p>
          <a:p>
            <a:pPr marL="667512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Community Outreach</a:t>
            </a:r>
          </a:p>
          <a:p>
            <a:pPr lvl="2"/>
            <a:r>
              <a:rPr lang="en-US" sz="2400" dirty="0" smtClean="0"/>
              <a:t>CPR</a:t>
            </a:r>
          </a:p>
          <a:p>
            <a:pPr lvl="2"/>
            <a:r>
              <a:rPr lang="en-US" sz="2400" dirty="0" smtClean="0"/>
              <a:t>first </a:t>
            </a:r>
            <a:r>
              <a:rPr lang="en-US" sz="2400" dirty="0"/>
              <a:t>aid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0" y="2743200"/>
            <a:ext cx="473075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8"/>
            <a:ext cx="8991600" cy="1371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4. Casualties </a:t>
            </a:r>
            <a:r>
              <a:rPr lang="en-US" sz="2400" dirty="0"/>
              <a:t>will be transported to hospitals by </a:t>
            </a:r>
            <a:r>
              <a:rPr lang="en-US" sz="2400" dirty="0" smtClean="0"/>
              <a:t>ambulance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25237"/>
            <a:ext cx="88392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Most </a:t>
            </a:r>
            <a:r>
              <a:rPr lang="en-US" sz="2400" dirty="0" smtClean="0"/>
              <a:t>arrive </a:t>
            </a:r>
            <a:r>
              <a:rPr lang="en-US" sz="2400" dirty="0"/>
              <a:t>in </a:t>
            </a:r>
            <a:r>
              <a:rPr lang="en-US" sz="2400" dirty="0" smtClean="0"/>
              <a:t>non-ambulance</a:t>
            </a:r>
          </a:p>
          <a:p>
            <a:pPr lvl="1"/>
            <a:r>
              <a:rPr lang="en-US" sz="2400" dirty="0" smtClean="0"/>
              <a:t>private cars</a:t>
            </a:r>
            <a:endParaRPr lang="en-US" sz="2400" dirty="0"/>
          </a:p>
          <a:p>
            <a:pPr lvl="1"/>
            <a:r>
              <a:rPr lang="en-US" sz="2400" dirty="0" smtClean="0"/>
              <a:t>police vehicles</a:t>
            </a:r>
            <a:endParaRPr lang="en-US" sz="2400" dirty="0"/>
          </a:p>
          <a:p>
            <a:pPr lvl="1"/>
            <a:r>
              <a:rPr lang="en-US" sz="2400" dirty="0" smtClean="0"/>
              <a:t>buses</a:t>
            </a:r>
            <a:r>
              <a:rPr lang="en-US" sz="2400" dirty="0"/>
              <a:t>/</a:t>
            </a:r>
            <a:r>
              <a:rPr lang="en-US" sz="2400" dirty="0" smtClean="0"/>
              <a:t>taxis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alking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Implications</a:t>
            </a:r>
          </a:p>
          <a:p>
            <a:pPr lvl="1"/>
            <a:r>
              <a:rPr lang="en-US" sz="2400" dirty="0" smtClean="0"/>
              <a:t>little </a:t>
            </a:r>
            <a:r>
              <a:rPr lang="en-US" sz="2400" dirty="0"/>
              <a:t>control </a:t>
            </a:r>
            <a:r>
              <a:rPr lang="en-US" sz="2400" dirty="0" smtClean="0"/>
              <a:t>over transport</a:t>
            </a:r>
          </a:p>
          <a:p>
            <a:pPr lvl="1"/>
            <a:r>
              <a:rPr lang="en-US" sz="2400" dirty="0" smtClean="0"/>
              <a:t>patient</a:t>
            </a:r>
            <a:r>
              <a:rPr lang="en-US" sz="2400" dirty="0"/>
              <a:t>-tracking challenges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140" y="4076700"/>
            <a:ext cx="4182958" cy="2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8"/>
            <a:ext cx="8991600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4.Casualties </a:t>
            </a:r>
            <a:r>
              <a:rPr lang="en-US" sz="2400" dirty="0"/>
              <a:t>will be transported to hospitals by ambulance</a:t>
            </a:r>
            <a:r>
              <a:rPr lang="en-US" sz="9600" dirty="0"/>
              <a:t/>
            </a:r>
            <a:br>
              <a:rPr lang="en-US" sz="9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Interventions</a:t>
            </a:r>
          </a:p>
          <a:p>
            <a:r>
              <a:rPr lang="en-US" sz="2400" dirty="0" smtClean="0"/>
              <a:t>	Public Education</a:t>
            </a:r>
          </a:p>
          <a:p>
            <a:pPr lvl="3"/>
            <a:r>
              <a:rPr lang="en-US" sz="2400" dirty="0" smtClean="0"/>
              <a:t>Precautions </a:t>
            </a:r>
          </a:p>
          <a:p>
            <a:pPr marL="393192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Data Acquisition</a:t>
            </a:r>
          </a:p>
          <a:p>
            <a:pPr lvl="1"/>
            <a:r>
              <a:rPr lang="en-US" sz="2400" dirty="0" smtClean="0"/>
              <a:t>collect </a:t>
            </a:r>
            <a:r>
              <a:rPr lang="en-US" sz="2400" dirty="0"/>
              <a:t>“after the fact</a:t>
            </a:r>
            <a:r>
              <a:rPr lang="en-US" sz="2400" dirty="0" smtClean="0"/>
              <a:t>”</a:t>
            </a:r>
          </a:p>
          <a:p>
            <a:pPr lvl="2"/>
            <a:r>
              <a:rPr lang="en-US" sz="2400" dirty="0" smtClean="0"/>
              <a:t>Hospitals</a:t>
            </a:r>
          </a:p>
          <a:p>
            <a:pPr lvl="2"/>
            <a:r>
              <a:rPr lang="en-US" sz="2400" dirty="0" smtClean="0"/>
              <a:t>EMS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16982"/>
            <a:ext cx="4397784" cy="2941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8"/>
            <a:ext cx="8991600" cy="1371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5. </a:t>
            </a:r>
            <a:r>
              <a:rPr lang="en-US" sz="2400" dirty="0"/>
              <a:t> </a:t>
            </a:r>
            <a:r>
              <a:rPr lang="en-US" sz="2400" dirty="0" smtClean="0"/>
              <a:t>Casualties </a:t>
            </a:r>
            <a:r>
              <a:rPr lang="en-US" sz="2400" dirty="0"/>
              <a:t>will be transported to hospitals appropriate to their </a:t>
            </a:r>
            <a:r>
              <a:rPr lang="en-US" sz="2400" dirty="0" smtClean="0"/>
              <a:t>needs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in such a manner that no hospital receives a disproportionate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Interventions</a:t>
            </a:r>
          </a:p>
          <a:p>
            <a:pPr lvl="1"/>
            <a:r>
              <a:rPr lang="en-US" sz="2400" dirty="0" smtClean="0"/>
              <a:t>Have EMS bypass closest hospitals</a:t>
            </a:r>
          </a:p>
          <a:p>
            <a:endParaRPr lang="en-US" sz="2400" dirty="0"/>
          </a:p>
          <a:p>
            <a:r>
              <a:rPr lang="en-US" sz="2400" dirty="0" smtClean="0"/>
              <a:t>Use “first wave” protocol</a:t>
            </a:r>
          </a:p>
          <a:p>
            <a:pPr lvl="1"/>
            <a:r>
              <a:rPr lang="en-US" sz="2400" dirty="0" smtClean="0"/>
              <a:t> divide initial casualties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651" y="4836883"/>
            <a:ext cx="3213349" cy="2021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6. Field </a:t>
            </a:r>
            <a:r>
              <a:rPr lang="en-US" sz="2400" dirty="0"/>
              <a:t>authorities will promptly notify area hospitals about the numbers, types and severities of </a:t>
            </a:r>
            <a:r>
              <a:rPr lang="en-US" sz="2400" dirty="0" smtClean="0"/>
              <a:t>casualties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Initial notification </a:t>
            </a:r>
            <a:r>
              <a:rPr lang="en-US" sz="2400" dirty="0" smtClean="0"/>
              <a:t>from</a:t>
            </a:r>
          </a:p>
          <a:p>
            <a:pPr lvl="1"/>
            <a:r>
              <a:rPr lang="en-US" sz="2400" dirty="0" smtClean="0"/>
              <a:t>arriving victims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media 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400" dirty="0" smtClean="0"/>
              <a:t>Implications</a:t>
            </a:r>
          </a:p>
          <a:p>
            <a:pPr lvl="1"/>
            <a:r>
              <a:rPr lang="en-US" sz="2400" dirty="0"/>
              <a:t>Initial response </a:t>
            </a:r>
            <a:r>
              <a:rPr lang="en-US" sz="2400" dirty="0" smtClean="0"/>
              <a:t>depend </a:t>
            </a:r>
            <a:r>
              <a:rPr lang="en-US" sz="2400" dirty="0"/>
              <a:t>on in-house </a:t>
            </a:r>
            <a:r>
              <a:rPr lang="en-US" sz="2400" dirty="0" smtClean="0"/>
              <a:t>resources</a:t>
            </a:r>
            <a:endParaRPr lang="en-US" sz="2400" dirty="0"/>
          </a:p>
          <a:p>
            <a:pPr lvl="1"/>
            <a:r>
              <a:rPr lang="en-US" sz="2400" dirty="0" smtClean="0"/>
              <a:t>Time consumption are not practical</a:t>
            </a:r>
          </a:p>
          <a:p>
            <a:pPr lvl="2"/>
            <a:r>
              <a:rPr lang="en-US" sz="2400" dirty="0" smtClean="0"/>
              <a:t>PPE</a:t>
            </a:r>
          </a:p>
          <a:p>
            <a:pPr lvl="2"/>
            <a:r>
              <a:rPr lang="en-US" sz="2400" dirty="0" smtClean="0"/>
              <a:t>Tent set up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088759"/>
            <a:ext cx="2392601" cy="1769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6. Field </a:t>
            </a:r>
            <a:r>
              <a:rPr lang="en-US" sz="2400" dirty="0"/>
              <a:t>authorities will promptly notify area hospitals about the numbers, types and severities of casualties to be transported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Interventions</a:t>
            </a:r>
          </a:p>
          <a:p>
            <a:pPr lvl="1"/>
            <a:r>
              <a:rPr lang="en-US" sz="2400" dirty="0" smtClean="0"/>
              <a:t>initial response on in-house resources</a:t>
            </a:r>
          </a:p>
          <a:p>
            <a:pPr lvl="1"/>
            <a:r>
              <a:rPr lang="en-US" sz="2400" dirty="0" smtClean="0"/>
              <a:t>authority to activate EOP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Plan for expedient </a:t>
            </a:r>
            <a:r>
              <a:rPr lang="en-US" sz="2400" dirty="0" err="1" smtClean="0"/>
              <a:t>decon</a:t>
            </a:r>
            <a:r>
              <a:rPr lang="en-US" sz="2400" dirty="0" smtClean="0"/>
              <a:t> causalities</a:t>
            </a:r>
          </a:p>
          <a:p>
            <a:pPr lvl="1"/>
            <a:r>
              <a:rPr lang="en-US" sz="2400" dirty="0" smtClean="0"/>
              <a:t>Fire hoses</a:t>
            </a:r>
          </a:p>
          <a:p>
            <a:pPr lvl="1"/>
            <a:r>
              <a:rPr lang="en-US" sz="2400" dirty="0" smtClean="0"/>
              <a:t>“Rapid </a:t>
            </a:r>
            <a:r>
              <a:rPr lang="en-US" sz="2400" dirty="0" err="1" smtClean="0"/>
              <a:t>Decon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343400"/>
            <a:ext cx="35046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991600" cy="1371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7. The </a:t>
            </a:r>
            <a:r>
              <a:rPr lang="en-US" sz="2400" dirty="0"/>
              <a:t>most serious casualties will be the first to be transported 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The least serious casualties often arrive </a:t>
            </a:r>
            <a:r>
              <a:rPr lang="en-US" sz="2400" dirty="0" smtClean="0"/>
              <a:t>first</a:t>
            </a:r>
          </a:p>
          <a:p>
            <a:pPr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Implication</a:t>
            </a:r>
          </a:p>
          <a:p>
            <a:pPr lvl="1"/>
            <a:r>
              <a:rPr lang="en-US" sz="2400" dirty="0" smtClean="0"/>
              <a:t>Beds filled</a:t>
            </a:r>
          </a:p>
          <a:p>
            <a:pPr lvl="1"/>
            <a:endParaRPr lang="en-US" sz="3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43286"/>
            <a:ext cx="1614714" cy="16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276600"/>
            <a:ext cx="5080523" cy="3581400"/>
          </a:xfrm>
          <a:prstGeom prst="rect">
            <a:avLst/>
          </a:prstGeom>
        </p:spPr>
      </p:pic>
      <p:pic>
        <p:nvPicPr>
          <p:cNvPr id="5" name="Picture 4" descr="aem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43200"/>
            <a:ext cx="54864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69140"/>
            <a:ext cx="1574346" cy="157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Assumption Five</a:t>
            </a:r>
            <a:br>
              <a:rPr lang="en-US" sz="4900" dirty="0" smtClean="0"/>
            </a:br>
            <a:r>
              <a:rPr lang="en-US" sz="2700" dirty="0"/>
              <a:t>Casualties will be transported to hospitals appropriate to their needs and in such a manner that no hospital receives a disproportionate </a:t>
            </a:r>
            <a:r>
              <a:rPr lang="en-US" sz="2700" dirty="0" smtClean="0"/>
              <a:t>number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300" dirty="0"/>
              <a:t>Most casualties are transported to the closest or most familiar </a:t>
            </a:r>
            <a:r>
              <a:rPr lang="en-US" sz="3300" dirty="0" smtClean="0"/>
              <a:t>hospitals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600" dirty="0" smtClean="0"/>
              <a:t>Implications</a:t>
            </a:r>
          </a:p>
          <a:p>
            <a:pPr lvl="1"/>
            <a:r>
              <a:rPr lang="en-US" sz="2800" dirty="0" smtClean="0"/>
              <a:t>Patients </a:t>
            </a:r>
            <a:r>
              <a:rPr lang="en-US" sz="2800" dirty="0"/>
              <a:t>often </a:t>
            </a:r>
            <a:r>
              <a:rPr lang="en-US" sz="2800" dirty="0" smtClean="0"/>
              <a:t>choose</a:t>
            </a:r>
          </a:p>
          <a:p>
            <a:pPr marL="393192" lvl="1" indent="0">
              <a:buNone/>
            </a:pPr>
            <a:endParaRPr lang="en-US" sz="2500" dirty="0"/>
          </a:p>
          <a:p>
            <a:r>
              <a:rPr lang="en-US" sz="3600" dirty="0" smtClean="0"/>
              <a:t> </a:t>
            </a:r>
            <a:r>
              <a:rPr lang="en-US" sz="3600" dirty="0"/>
              <a:t>may not be possible to </a:t>
            </a:r>
            <a:r>
              <a:rPr lang="en-US" sz="3600" dirty="0" smtClean="0"/>
              <a:t>prevent</a:t>
            </a:r>
          </a:p>
          <a:p>
            <a:pPr lvl="1"/>
            <a:r>
              <a:rPr lang="en-US" sz="2800" dirty="0" smtClean="0"/>
              <a:t>inefficient </a:t>
            </a:r>
            <a:r>
              <a:rPr lang="en-US" sz="2800" dirty="0"/>
              <a:t>casualty </a:t>
            </a:r>
            <a:r>
              <a:rPr lang="en-US" sz="2800" dirty="0" smtClean="0"/>
              <a:t>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7. The </a:t>
            </a:r>
            <a:r>
              <a:rPr lang="en-US" sz="2400" dirty="0"/>
              <a:t>most serious casualties will be the first to be transported 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5344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Intervention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ield to communicate casualty information</a:t>
            </a:r>
          </a:p>
          <a:p>
            <a:pPr lvl="1"/>
            <a:r>
              <a:rPr lang="en-US" sz="2400" dirty="0" smtClean="0"/>
              <a:t>Hospitals hold open beds</a:t>
            </a:r>
          </a:p>
          <a:p>
            <a:pPr marL="393192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Proper Triage</a:t>
            </a:r>
          </a:p>
          <a:p>
            <a:endParaRPr lang="en-US" sz="2400" dirty="0" smtClean="0"/>
          </a:p>
          <a:p>
            <a:r>
              <a:rPr lang="en-US" sz="2400" dirty="0" smtClean="0"/>
              <a:t>Transport Less injured to FARTHER away hospitals</a:t>
            </a:r>
          </a:p>
          <a:p>
            <a:r>
              <a:rPr lang="en-US" sz="24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514600"/>
            <a:ext cx="220980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Dispatchers will hear of the disaster and send emergency response units to the scene</a:t>
            </a:r>
          </a:p>
          <a:p>
            <a:pPr lvl="1" indent="0"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Self dispatch</a:t>
            </a:r>
          </a:p>
          <a:p>
            <a:r>
              <a:rPr lang="en-US" sz="2400" dirty="0" smtClean="0"/>
              <a:t>2. Trained emergency personnel will carry out field search and rescue</a:t>
            </a:r>
          </a:p>
          <a:p>
            <a:pPr marL="0" lvl="1" indent="0">
              <a:spcAft>
                <a:spcPts val="600"/>
              </a:spcAft>
              <a:buClrTx/>
              <a:buNone/>
            </a:pPr>
            <a:r>
              <a:rPr lang="en-US" sz="2400" dirty="0" smtClean="0"/>
              <a:t>     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Survivors</a:t>
            </a:r>
          </a:p>
          <a:p>
            <a:r>
              <a:rPr lang="en-US" sz="2400" dirty="0" smtClean="0"/>
              <a:t>3. Trained EMS personnel will do triage, first aid / stabilizing care and </a:t>
            </a:r>
            <a:r>
              <a:rPr lang="en-US" sz="2400" dirty="0" err="1" smtClean="0"/>
              <a:t>decon</a:t>
            </a:r>
            <a:r>
              <a:rPr lang="en-US" sz="2400" dirty="0" smtClean="0"/>
              <a:t> before patient transport</a:t>
            </a:r>
          </a:p>
          <a:p>
            <a:pPr marL="0" lvl="1" indent="0">
              <a:spcAft>
                <a:spcPts val="600"/>
              </a:spcAft>
              <a:buClrTx/>
              <a:buNone/>
            </a:pPr>
            <a:r>
              <a:rPr lang="en-US" sz="2400" dirty="0" smtClean="0"/>
              <a:t> 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Self transport</a:t>
            </a:r>
          </a:p>
          <a:p>
            <a:r>
              <a:rPr lang="en-US" sz="2400" dirty="0" smtClean="0"/>
              <a:t> 4. Casualties will be transported to hospitals by ambulance</a:t>
            </a:r>
          </a:p>
          <a:p>
            <a:pPr marL="0" lvl="1" indent="0">
              <a:spcAft>
                <a:spcPts val="600"/>
              </a:spcAft>
              <a:buClrTx/>
              <a:buNone/>
            </a:pPr>
            <a:r>
              <a:rPr lang="en-US" sz="2400" dirty="0"/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Self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hlinkClick r:id="rId2" action="ppaction://hlinksldjump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5. Casualties </a:t>
            </a:r>
            <a:r>
              <a:rPr lang="en-US" sz="2400" dirty="0"/>
              <a:t>will be transported to hospitals appropriate to their needs and in such a manner that no hospital receives a disproportionate </a:t>
            </a:r>
            <a:r>
              <a:rPr lang="en-US" sz="2400" dirty="0" smtClean="0"/>
              <a:t>number</a:t>
            </a:r>
          </a:p>
          <a:p>
            <a:r>
              <a:rPr lang="en-US" sz="2400" dirty="0" smtClean="0"/>
              <a:t>     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closer hospitals get the most and least severe</a:t>
            </a:r>
            <a:endParaRPr lang="en-US" sz="2400" dirty="0"/>
          </a:p>
          <a:p>
            <a:r>
              <a:rPr lang="en-US" sz="2400" dirty="0" smtClean="0"/>
              <a:t>6. Field </a:t>
            </a:r>
            <a:r>
              <a:rPr lang="en-US" sz="2400" dirty="0"/>
              <a:t>authorities will promptly notify area hospitals about the numbers, types and severities of casualties to be </a:t>
            </a:r>
            <a:r>
              <a:rPr lang="en-US" sz="2400" dirty="0" smtClean="0"/>
              <a:t>transported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unreasonable if self transport </a:t>
            </a:r>
            <a:endParaRPr lang="en-US" sz="2400" dirty="0"/>
          </a:p>
          <a:p>
            <a:r>
              <a:rPr lang="en-US" sz="2400" dirty="0" smtClean="0"/>
              <a:t>7. The </a:t>
            </a:r>
            <a:r>
              <a:rPr lang="en-US" sz="2400" dirty="0"/>
              <a:t>most serious casualties will be the first to be transported </a:t>
            </a:r>
            <a:r>
              <a:rPr lang="en-US" sz="2400" dirty="0" smtClean="0"/>
              <a:t>hospitals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maybe by EMS, but most will self transport</a:t>
            </a:r>
            <a:endParaRPr lang="en-U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Disaster Education Myths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120"/>
          </a:xfrm>
        </p:spPr>
        <p:txBody>
          <a:bodyPr>
            <a:noAutofit/>
          </a:bodyPr>
          <a:lstStyle/>
          <a:p>
            <a:r>
              <a:rPr lang="en-US" sz="2400" dirty="0" smtClean="0"/>
              <a:t>People need to know “special things” for disasters</a:t>
            </a:r>
          </a:p>
          <a:p>
            <a:pPr lvl="1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Common Sense</a:t>
            </a:r>
          </a:p>
          <a:p>
            <a:r>
              <a:rPr lang="en-US" sz="2400" dirty="0" smtClean="0"/>
              <a:t>We are smart; hearing it once is enough</a:t>
            </a:r>
          </a:p>
          <a:p>
            <a:pPr lvl="1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Repetition is the key to adult learning</a:t>
            </a:r>
          </a:p>
          <a:p>
            <a:r>
              <a:rPr lang="en-US" sz="2400" dirty="0" smtClean="0"/>
              <a:t>A drill now and then is enough</a:t>
            </a:r>
          </a:p>
          <a:p>
            <a:pPr lvl="1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Repetition is the key to adult learning</a:t>
            </a:r>
          </a:p>
          <a:p>
            <a:r>
              <a:rPr lang="en-US" sz="2400" dirty="0" smtClean="0"/>
              <a:t>The government will take care of it</a:t>
            </a:r>
          </a:p>
          <a:p>
            <a:pPr lvl="1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Katrina</a:t>
            </a:r>
          </a:p>
          <a:p>
            <a:r>
              <a:rPr lang="en-US" sz="2400" dirty="0" smtClean="0"/>
              <a:t>It is impossible to be prepared</a:t>
            </a:r>
          </a:p>
          <a:p>
            <a:pPr lvl="1"/>
            <a:r>
              <a:rPr 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Repetition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the key to adult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1104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sz="1200" dirty="0"/>
              <a:t>The Myths of Disaster Education, Burstein, </a:t>
            </a:r>
            <a:r>
              <a:rPr lang="en-US" sz="1200" dirty="0" smtClean="0"/>
              <a:t>,Annals </a:t>
            </a:r>
            <a:r>
              <a:rPr lang="en-US" sz="1200" dirty="0"/>
              <a:t>of </a:t>
            </a:r>
            <a:r>
              <a:rPr lang="en-US" sz="1200" dirty="0" err="1"/>
              <a:t>Emerg</a:t>
            </a:r>
            <a:r>
              <a:rPr lang="en-US" sz="1200" dirty="0"/>
              <a:t> Med, January 2006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602"/>
            <a:ext cx="8991600" cy="1371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Questions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34" y="2057400"/>
            <a:ext cx="8229600" cy="4389120"/>
          </a:xfrm>
        </p:spPr>
        <p:txBody>
          <a:bodyPr/>
          <a:lstStyle/>
          <a:p>
            <a:pPr algn="ctr"/>
            <a:r>
              <a:rPr lang="en-US" dirty="0" err="1" smtClean="0"/>
              <a:t>erswatdoc@gmail.com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4600"/>
            <a:ext cx="635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379" b="6379"/>
          <a:stretch>
            <a:fillRect/>
          </a:stretch>
        </p:blipFill>
        <p:spPr>
          <a:xfrm>
            <a:off x="0" y="0"/>
            <a:ext cx="9139298" cy="8001000"/>
          </a:xfrm>
        </p:spPr>
      </p:pic>
    </p:spTree>
    <p:extLst>
      <p:ext uri="{BB962C8B-B14F-4D97-AF65-F5344CB8AC3E}">
        <p14:creationId xmlns:p14="http://schemas.microsoft.com/office/powerpoint/2010/main" val="22358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Dispatchers will hear of the disaster and send emergency response units to the scene</a:t>
            </a:r>
          </a:p>
          <a:p>
            <a:endParaRPr lang="en-US" sz="2400" dirty="0" smtClean="0"/>
          </a:p>
          <a:p>
            <a:r>
              <a:rPr lang="en-US" sz="2400" dirty="0" smtClean="0"/>
              <a:t>2. Trained emergency personnel will carry out field search and rescue</a:t>
            </a:r>
          </a:p>
          <a:p>
            <a:endParaRPr lang="en-US" sz="2400" dirty="0" smtClean="0"/>
          </a:p>
          <a:p>
            <a:r>
              <a:rPr lang="en-US" sz="2400" dirty="0" smtClean="0"/>
              <a:t>3. Trained EMS personnel will do triage, first aid/ stabilizing care and decon before patient transport</a:t>
            </a:r>
          </a:p>
          <a:p>
            <a:endParaRPr lang="en-US" sz="2400" dirty="0" smtClean="0"/>
          </a:p>
          <a:p>
            <a:r>
              <a:rPr lang="en-US" sz="2400" dirty="0" smtClean="0"/>
              <a:t> 4. Casualties </a:t>
            </a:r>
            <a:r>
              <a:rPr lang="en-US" sz="2400" dirty="0"/>
              <a:t>will be transported to hospitals by ambulance</a:t>
            </a:r>
            <a:endParaRPr lang="en-US" sz="2400" dirty="0" smtClean="0">
              <a:hlinkClick r:id="rId2" action="ppaction://hlinksldjump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5. Casualties </a:t>
            </a:r>
            <a:r>
              <a:rPr lang="en-US" sz="2400" dirty="0"/>
              <a:t>will be transported to hospitals appropriate to their needs and in such a manner that no hospital receives a disproportionate </a:t>
            </a:r>
            <a:r>
              <a:rPr lang="en-US" sz="2400" dirty="0" smtClean="0"/>
              <a:t>number</a:t>
            </a:r>
          </a:p>
          <a:p>
            <a:endParaRPr lang="en-US" sz="2400" dirty="0"/>
          </a:p>
          <a:p>
            <a:r>
              <a:rPr lang="en-US" sz="2400" dirty="0" smtClean="0"/>
              <a:t>6. Field </a:t>
            </a:r>
            <a:r>
              <a:rPr lang="en-US" sz="2400" dirty="0"/>
              <a:t>authorities will promptly notify area hospitals about the numbers, types and severities of casualties to be </a:t>
            </a:r>
            <a:r>
              <a:rPr lang="en-US" sz="2400" dirty="0" smtClean="0"/>
              <a:t>transported</a:t>
            </a:r>
          </a:p>
          <a:p>
            <a:endParaRPr lang="en-US" sz="2400" dirty="0"/>
          </a:p>
          <a:p>
            <a:r>
              <a:rPr lang="en-US" sz="2400" dirty="0" smtClean="0"/>
              <a:t>7. The </a:t>
            </a:r>
            <a:r>
              <a:rPr lang="en-US" sz="2400" dirty="0"/>
              <a:t>most serious casualties will be the first to be transported hospitals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393"/>
            <a:ext cx="8991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700" dirty="0" smtClean="0"/>
              <a:t>1. Dispatchers will hear of the disaster and send emergency response units to the scene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4953000"/>
          </a:xfrm>
        </p:spPr>
        <p:txBody>
          <a:bodyPr>
            <a:normAutofit fontScale="97500"/>
          </a:bodyPr>
          <a:lstStyle/>
          <a:p>
            <a:pPr marL="342900" indent="-342900">
              <a:buFont typeface="Arial"/>
              <a:buChar char="•"/>
            </a:pPr>
            <a:r>
              <a:rPr lang="en-US" sz="2500" b="0" dirty="0" smtClean="0">
                <a:solidFill>
                  <a:srgbClr val="000000"/>
                </a:solidFill>
              </a:rPr>
              <a:t>Local/distant Emergency response units</a:t>
            </a:r>
            <a:r>
              <a:rPr lang="en-US" sz="2500" b="0" dirty="0">
                <a:solidFill>
                  <a:srgbClr val="000000"/>
                </a:solidFill>
              </a:rPr>
              <a:t> </a:t>
            </a:r>
            <a:r>
              <a:rPr lang="en-US" sz="2500" b="0" dirty="0" smtClean="0">
                <a:solidFill>
                  <a:srgbClr val="000000"/>
                </a:solidFill>
              </a:rPr>
              <a:t>will self dispatch</a:t>
            </a:r>
          </a:p>
          <a:p>
            <a:endParaRPr lang="en-US" sz="2500" dirty="0" smtClean="0">
              <a:solidFill>
                <a:srgbClr val="000000"/>
              </a:solidFill>
            </a:endParaRPr>
          </a:p>
          <a:p>
            <a:endParaRPr lang="en-US" sz="2500" dirty="0" smtClean="0"/>
          </a:p>
          <a:p>
            <a:r>
              <a:rPr lang="en-US" sz="2500" dirty="0" smtClean="0"/>
              <a:t>Implications</a:t>
            </a:r>
          </a:p>
          <a:p>
            <a:pPr lvl="1"/>
            <a:r>
              <a:rPr lang="en-US" sz="2500" dirty="0" smtClean="0"/>
              <a:t>inter-community response</a:t>
            </a:r>
          </a:p>
          <a:p>
            <a:pPr lvl="1"/>
            <a:r>
              <a:rPr lang="en-US" sz="2500" dirty="0" smtClean="0"/>
              <a:t>communication</a:t>
            </a:r>
          </a:p>
          <a:p>
            <a:pPr lvl="1"/>
            <a:r>
              <a:rPr lang="en-US" sz="2500" dirty="0" smtClean="0"/>
              <a:t>more help than needed will arrive</a:t>
            </a:r>
          </a:p>
          <a:p>
            <a:pPr lvl="1"/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33800"/>
            <a:ext cx="1750067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Interventions</a:t>
            </a:r>
          </a:p>
          <a:p>
            <a:pPr lvl="1"/>
            <a:r>
              <a:rPr lang="en-US" sz="2400" dirty="0" smtClean="0"/>
              <a:t>coordinate and use of unsolicited responders</a:t>
            </a:r>
          </a:p>
          <a:p>
            <a:pPr lvl="2"/>
            <a:r>
              <a:rPr lang="en-US" sz="2400" dirty="0"/>
              <a:t>Staging/check-in areas </a:t>
            </a:r>
            <a:endParaRPr lang="en-US" sz="2400" dirty="0" smtClean="0"/>
          </a:p>
          <a:p>
            <a:pPr lvl="2"/>
            <a:endParaRPr lang="en-US" sz="2400" dirty="0" smtClean="0"/>
          </a:p>
          <a:p>
            <a:pPr lvl="1"/>
            <a:r>
              <a:rPr lang="en-US" sz="2400" dirty="0" smtClean="0"/>
              <a:t>security perimeters</a:t>
            </a:r>
          </a:p>
          <a:p>
            <a:pPr lvl="2"/>
            <a:r>
              <a:rPr lang="en-US" sz="2400" dirty="0" smtClean="0"/>
              <a:t>Law enforcement</a:t>
            </a:r>
          </a:p>
          <a:p>
            <a:pPr lvl="2"/>
            <a:endParaRPr lang="en-US" sz="2400" dirty="0" smtClean="0"/>
          </a:p>
          <a:p>
            <a:pPr lvl="1"/>
            <a:r>
              <a:rPr lang="en-US" sz="2400" dirty="0" smtClean="0"/>
              <a:t>County/statewide training</a:t>
            </a:r>
            <a:endParaRPr lang="en-US" sz="24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-152400"/>
            <a:ext cx="899160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/>
              <a:t>1. Dispatchers will hear of the disaster and send emergency response units to the scene</a:t>
            </a:r>
            <a:r>
              <a:rPr lang="en-US" sz="1800" dirty="0"/>
              <a:t/>
            </a:r>
            <a:br>
              <a:rPr lang="en-US" sz="1800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2. Trained emergency personnel will carry out field search and rescue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720" y="1447800"/>
            <a:ext cx="8572880" cy="4876800"/>
          </a:xfrm>
        </p:spPr>
        <p:txBody>
          <a:bodyPr>
            <a:norm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nitial search and rescue</a:t>
            </a:r>
          </a:p>
          <a:p>
            <a:pPr lvl="1"/>
            <a:r>
              <a:rPr lang="en-US" sz="2400" dirty="0" smtClean="0"/>
              <a:t>carried out by the scene survivors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sz="2600" dirty="0" smtClean="0"/>
              <a:t>Implications</a:t>
            </a:r>
          </a:p>
          <a:p>
            <a:pPr lvl="1"/>
            <a:r>
              <a:rPr lang="en-US" sz="2600" dirty="0" smtClean="0"/>
              <a:t>Uncoordinated search and rescue</a:t>
            </a:r>
          </a:p>
          <a:p>
            <a:pPr lvl="1"/>
            <a:r>
              <a:rPr lang="en-US" sz="2600" dirty="0" smtClean="0"/>
              <a:t>Survivors may have best information about locations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419600"/>
            <a:ext cx="2222500" cy="226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0"/>
            <a:ext cx="8305800" cy="12954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2. Trained emergency personnel will carry out field search and </a:t>
            </a:r>
            <a:r>
              <a:rPr lang="en-US" sz="2400" dirty="0" smtClean="0"/>
              <a:t>rescue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Interventions</a:t>
            </a:r>
          </a:p>
          <a:p>
            <a:pPr lvl="1"/>
            <a:r>
              <a:rPr lang="en-US" sz="2400" dirty="0" smtClean="0"/>
              <a:t>Coordinate </a:t>
            </a:r>
            <a:r>
              <a:rPr lang="en-US" sz="2400" dirty="0"/>
              <a:t>with survivors </a:t>
            </a:r>
            <a:endParaRPr lang="en-US" sz="2400" dirty="0" smtClean="0"/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rain first responders  </a:t>
            </a:r>
          </a:p>
          <a:p>
            <a:pPr lvl="2"/>
            <a:r>
              <a:rPr lang="en-US" sz="2400" dirty="0"/>
              <a:t>l</a:t>
            </a:r>
            <a:r>
              <a:rPr lang="en-US" sz="2400" dirty="0" smtClean="0"/>
              <a:t>aw enforcement</a:t>
            </a:r>
          </a:p>
          <a:p>
            <a:pPr marL="914400" lvl="2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Urban Search and Rescue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86200"/>
            <a:ext cx="38100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yths in &amp;#x0D;&amp;#x0A;Disaster Planning&amp;quot;&quot;/&gt;&lt;property id=&quot;20307&quot; value=&quot;592&quot;/&gt;&lt;/object&gt;&lt;object type=&quot;3&quot; unique_id=&quot;10005&quot;&gt;&lt;property id=&quot;20148&quot; value=&quot;5&quot;/&gt;&lt;property id=&quot;20300&quot; value=&quot;Slide 2 - &amp;quot;Introduction&amp;amp;#x09;&amp;quot;&quot;/&gt;&lt;property id=&quot;20307&quot; value=&quot;593&quot;/&gt;&lt;/object&gt;&lt;object type=&quot;3&quot; unique_id=&quot;10034&quot;&gt;&lt;property id=&quot;20148&quot; value=&quot;5&quot;/&gt;&lt;property id=&quot;20300&quot; value=&quot;Slide 3 - &amp;quot;Objectives&amp;amp;#x09;&amp;quot;&quot;/&gt;&lt;property id=&quot;20307&quot; value=&quot;594&quot;/&gt;&lt;/object&gt;&lt;object type=&quot;3&quot; unique_id=&quot;10065&quot;&gt;&lt;property id=&quot;20148&quot; value=&quot;5&quot;/&gt;&lt;property id=&quot;20300&quot; value=&quot;Slide 4 - &amp;quot;Assumption One&amp;quot;&quot;/&gt;&lt;property id=&quot;20307&quot; value=&quot;595&quot;/&gt;&lt;/object&gt;&lt;object type=&quot;3&quot; unique_id=&quot;10066&quot;&gt;&lt;property id=&quot;20148&quot; value=&quot;5&quot;/&gt;&lt;property id=&quot;20300&quot; value=&quot;Slide 5 - &amp;quot;Research Observation&amp;quot;&quot;/&gt;&lt;property id=&quot;20307&quot; value=&quot;596&quot;/&gt;&lt;/object&gt;&lt;object type=&quot;3&quot; unique_id=&quot;10067&quot;&gt;&lt;property id=&quot;20148&quot; value=&quot;5&quot;/&gt;&lt;property id=&quot;20300&quot; value=&quot;Slide 6 - &amp;quot;Planning Implications&amp;quot;&quot;/&gt;&lt;property id=&quot;20307&quot; value=&quot;597&quot;/&gt;&lt;/object&gt;&lt;object type=&quot;3&quot; unique_id=&quot;10068&quot;&gt;&lt;property id=&quot;20148&quot; value=&quot;5&quot;/&gt;&lt;property id=&quot;20300&quot; value=&quot;Slide 7 - &amp;quot;Potential Interventions&amp;quot;&quot;/&gt;&lt;property id=&quot;20307&quot; value=&quot;598&quot;/&gt;&lt;/object&gt;&lt;object type=&quot;3&quot; unique_id=&quot;10159&quot;&gt;&lt;property id=&quot;20148&quot; value=&quot;5&quot;/&gt;&lt;property id=&quot;20300&quot; value=&quot;Slide 8 - &amp;quot;Assumption Two&amp;quot;&quot;/&gt;&lt;property id=&quot;20307&quot; value=&quot;599&quot;/&gt;&lt;/object&gt;&lt;object type=&quot;3&quot; unique_id=&quot;10160&quot;&gt;&lt;property id=&quot;20148&quot; value=&quot;5&quot;/&gt;&lt;property id=&quot;20300&quot; value=&quot;Slide 9 - &amp;quot;Research Observation&amp;quot;&quot;/&gt;&lt;property id=&quot;20307&quot; value=&quot;600&quot;/&gt;&lt;/object&gt;&lt;object type=&quot;3&quot; unique_id=&quot;10161&quot;&gt;&lt;property id=&quot;20148&quot; value=&quot;5&quot;/&gt;&lt;property id=&quot;20300&quot; value=&quot;Slide 10 - &amp;quot;Planning Implications&amp;quot;&quot;/&gt;&lt;property id=&quot;20307&quot; value=&quot;601&quot;/&gt;&lt;/object&gt;&lt;object type=&quot;3&quot; unique_id=&quot;10162&quot;&gt;&lt;property id=&quot;20148&quot; value=&quot;5&quot;/&gt;&lt;property id=&quot;20300&quot; value=&quot;Slide 11 - &amp;quot;Potential Interventions&amp;quot;&quot;/&gt;&lt;property id=&quot;20307&quot; value=&quot;602&quot;/&gt;&lt;/object&gt;&lt;object type=&quot;3&quot; unique_id=&quot;10163&quot;&gt;&lt;property id=&quot;20148&quot; value=&quot;5&quot;/&gt;&lt;property id=&quot;20300&quot; value=&quot;Slide 12 - &amp;quot;Assumption Three&amp;quot;&quot;/&gt;&lt;property id=&quot;20307&quot; value=&quot;603&quot;/&gt;&lt;/object&gt;&lt;object type=&quot;3&quot; unique_id=&quot;10164&quot;&gt;&lt;property id=&quot;20148&quot; value=&quot;5&quot;/&gt;&lt;property id=&quot;20300&quot; value=&quot;Slide 13 - &amp;quot;Research Observation&amp;quot;&quot;/&gt;&lt;property id=&quot;20307&quot; value=&quot;604&quot;/&gt;&lt;/object&gt;&lt;object type=&quot;3&quot; unique_id=&quot;10165&quot;&gt;&lt;property id=&quot;20148&quot; value=&quot;5&quot;/&gt;&lt;property id=&quot;20300&quot; value=&quot;Slide 14 - &amp;quot;Planning Implications&amp;quot;&quot;/&gt;&lt;property id=&quot;20307&quot; value=&quot;605&quot;/&gt;&lt;/object&gt;&lt;object type=&quot;3&quot; unique_id=&quot;10166&quot;&gt;&lt;property id=&quot;20148&quot; value=&quot;5&quot;/&gt;&lt;property id=&quot;20300&quot; value=&quot;Slide 15 - &amp;quot;Potential Interventions&amp;quot;&quot;/&gt;&lt;property id=&quot;20307&quot; value=&quot;606&quot;/&gt;&lt;/object&gt;&lt;object type=&quot;3&quot; unique_id=&quot;10252&quot;&gt;&lt;property id=&quot;20148&quot; value=&quot;5&quot;/&gt;&lt;property id=&quot;20300&quot; value=&quot;Slide 16 - &amp;quot;Assumption Four&amp;quot;&quot;/&gt;&lt;property id=&quot;20307&quot; value=&quot;607&quot;/&gt;&lt;/object&gt;&lt;object type=&quot;3&quot; unique_id=&quot;10253&quot;&gt;&lt;property id=&quot;20148&quot; value=&quot;5&quot;/&gt;&lt;property id=&quot;20300&quot; value=&quot;Slide 17 - &amp;quot;Research Observation&amp;quot;&quot;/&gt;&lt;property id=&quot;20307&quot; value=&quot;608&quot;/&gt;&lt;/object&gt;&lt;object type=&quot;3&quot; unique_id=&quot;10254&quot;&gt;&lt;property id=&quot;20148&quot; value=&quot;5&quot;/&gt;&lt;property id=&quot;20300&quot; value=&quot;Slide 18 - &amp;quot;Planning Implications&amp;quot;&quot;/&gt;&lt;property id=&quot;20307&quot; value=&quot;609&quot;/&gt;&lt;/object&gt;&lt;object type=&quot;3&quot; unique_id=&quot;10315&quot;&gt;&lt;property id=&quot;20148&quot; value=&quot;5&quot;/&gt;&lt;property id=&quot;20300&quot; value=&quot;Slide 19 - &amp;quot;Potential Interventions&amp;quot;&quot;/&gt;&lt;property id=&quot;20307&quot; value=&quot;610&quot;/&gt;&lt;/object&gt;&lt;object type=&quot;3&quot; unique_id=&quot;10400&quot;&gt;&lt;property id=&quot;20148&quot; value=&quot;5&quot;/&gt;&lt;property id=&quot;20300&quot; value=&quot;Slide 20 - &amp;quot;Assumption Five&amp;quot;&quot;/&gt;&lt;property id=&quot;20307&quot; value=&quot;611&quot;/&gt;&lt;/object&gt;&lt;object type=&quot;3&quot; unique_id=&quot;10401&quot;&gt;&lt;property id=&quot;20148&quot; value=&quot;5&quot;/&gt;&lt;property id=&quot;20300&quot; value=&quot;Slide 21 - &amp;quot;Research Observation&amp;quot;&quot;/&gt;&lt;property id=&quot;20307&quot; value=&quot;612&quot;/&gt;&lt;/object&gt;&lt;object type=&quot;3&quot; unique_id=&quot;10494&quot;&gt;&lt;property id=&quot;20148&quot; value=&quot;5&quot;/&gt;&lt;property id=&quot;20300&quot; value=&quot;Slide 22 - &amp;quot;Planning Implications&amp;quot;&quot;/&gt;&lt;property id=&quot;20307&quot; value=&quot;613&quot;/&gt;&lt;/object&gt;&lt;object type=&quot;3&quot; unique_id=&quot;10495&quot;&gt;&lt;property id=&quot;20148&quot; value=&quot;5&quot;/&gt;&lt;property id=&quot;20300&quot; value=&quot;Slide 23 - &amp;quot;Potential Interventions&amp;quot;&quot;/&gt;&lt;property id=&quot;20307&quot; value=&quot;614&quot;/&gt;&lt;/object&gt;&lt;object type=&quot;3&quot; unique_id=&quot;11014&quot;&gt;&lt;property id=&quot;20148&quot; value=&quot;5&quot;/&gt;&lt;property id=&quot;20300&quot; value=&quot;Slide 24 - &amp;quot;Assumption Six&amp;quot;&quot;/&gt;&lt;property id=&quot;20307&quot; value=&quot;615&quot;/&gt;&lt;/object&gt;&lt;object type=&quot;3&quot; unique_id=&quot;11015&quot;&gt;&lt;property id=&quot;20148&quot; value=&quot;5&quot;/&gt;&lt;property id=&quot;20300&quot; value=&quot;Slide 25 - &amp;quot;Research Observation&amp;quot;&quot;/&gt;&lt;property id=&quot;20307&quot; value=&quot;616&quot;/&gt;&lt;/object&gt;&lt;object type=&quot;3&quot; unique_id=&quot;11016&quot;&gt;&lt;property id=&quot;20148&quot; value=&quot;5&quot;/&gt;&lt;property id=&quot;20300&quot; value=&quot;Slide 26 - &amp;quot;Planning Implications&amp;quot;&quot;/&gt;&lt;property id=&quot;20307&quot; value=&quot;617&quot;/&gt;&lt;/object&gt;&lt;object type=&quot;3&quot; unique_id=&quot;11017&quot;&gt;&lt;property id=&quot;20148&quot; value=&quot;5&quot;/&gt;&lt;property id=&quot;20300&quot; value=&quot;Slide 27 - &amp;quot;Potential Interventions&amp;quot;&quot;/&gt;&lt;property id=&quot;20307&quot; value=&quot;618&quot;/&gt;&lt;/object&gt;&lt;object type=&quot;3&quot; unique_id=&quot;11250&quot;&gt;&lt;property id=&quot;20148&quot; value=&quot;5&quot;/&gt;&lt;property id=&quot;20300&quot; value=&quot;Slide 28 - &amp;quot;Assumption Seven&amp;quot;&quot;/&gt;&lt;property id=&quot;20307&quot; value=&quot;619&quot;/&gt;&lt;/object&gt;&lt;object type=&quot;3&quot; unique_id=&quot;11251&quot;&gt;&lt;property id=&quot;20148&quot; value=&quot;5&quot;/&gt;&lt;property id=&quot;20300&quot; value=&quot;Slide 29 - &amp;quot;Research Observation&amp;quot;&quot;/&gt;&lt;property id=&quot;20307&quot; value=&quot;620&quot;/&gt;&lt;/object&gt;&lt;object type=&quot;3&quot; unique_id=&quot;11252&quot;&gt;&lt;property id=&quot;20148&quot; value=&quot;5&quot;/&gt;&lt;property id=&quot;20300&quot; value=&quot;Slide 30 - &amp;quot;Planning Implications&amp;quot;&quot;/&gt;&lt;property id=&quot;20307&quot; value=&quot;621&quot;/&gt;&lt;/object&gt;&lt;object type=&quot;3&quot; unique_id=&quot;11253&quot;&gt;&lt;property id=&quot;20148&quot; value=&quot;5&quot;/&gt;&lt;property id=&quot;20300&quot; value=&quot;Slide 31 - &amp;quot;Potential Interventions&amp;quot;&quot;/&gt;&lt;property id=&quot;20307&quot; value=&quot;622&quot;/&gt;&lt;/object&gt;&lt;object type=&quot;3&quot; unique_id=&quot;11353&quot;&gt;&lt;property id=&quot;20148&quot; value=&quot;5&quot;/&gt;&lt;property id=&quot;20300&quot; value=&quot;Slide 32 - &amp;quot;Summary&amp;quot;&quot;/&gt;&lt;property id=&quot;20307&quot; value=&quot;623&quot;/&gt;&lt;/object&gt;&lt;object type=&quot;3&quot; unique_id=&quot;11456&quot;&gt;&lt;property id=&quot;20148&quot; value=&quot;5&quot;/&gt;&lt;property id=&quot;20300&quot; value=&quot;Slide 33 - &amp;quot;Bonus -  Disaster Education Myths&amp;quot;&quot;/&gt;&lt;property id=&quot;20307&quot; value=&quot;624&quot;/&gt;&lt;/object&gt;&lt;object type=&quot;3&quot; unique_id=&quot;11562&quot;&gt;&lt;property id=&quot;20148&quot; value=&quot;5&quot;/&gt;&lt;property id=&quot;20300&quot; value=&quot;Slide 34 - &amp;quot;Papa and Logan&amp;quot;&quot;/&gt;&lt;property id=&quot;20307&quot; value=&quot;62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50805</TotalTime>
  <Words>889</Words>
  <Application>Microsoft Office PowerPoint</Application>
  <PresentationFormat>On-screen Show (4:3)</PresentationFormat>
  <Paragraphs>193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Essential</vt:lpstr>
      <vt:lpstr>Myths in  Disaster Planning</vt:lpstr>
      <vt:lpstr>Assumption Five Casualties will be transported to hospitals appropriate to their needs and in such a manner that no hospital receives a disproportionate number </vt:lpstr>
      <vt:lpstr>PowerPoint Presentation</vt:lpstr>
      <vt:lpstr>Assumptions</vt:lpstr>
      <vt:lpstr>Assumptions</vt:lpstr>
      <vt:lpstr> 1. Dispatchers will hear of the disaster and send emergency response units to the scene </vt:lpstr>
      <vt:lpstr>PowerPoint Presentation</vt:lpstr>
      <vt:lpstr> 2. Trained emergency personnel will carry out field search and rescue</vt:lpstr>
      <vt:lpstr>2. Trained emergency personnel will carry out field search and rescue</vt:lpstr>
      <vt:lpstr>USAR</vt:lpstr>
      <vt:lpstr>FEMA</vt:lpstr>
      <vt:lpstr> 3. Trained EMS personnel will do triage, first aid / stabilizing care and decon  before patient transport</vt:lpstr>
      <vt:lpstr>3. Trained EMS personnel will do triage, first aid / stabilizing care and decon before patient transport</vt:lpstr>
      <vt:lpstr>4. Casualties will be transported to hospitals by ambulance </vt:lpstr>
      <vt:lpstr>4.Casualties will be transported to hospitals by ambulance </vt:lpstr>
      <vt:lpstr>5.  Casualties will be transported to hospitals appropriate to their needs  in such a manner that no hospital receives a disproportionate number</vt:lpstr>
      <vt:lpstr>6. Field authorities will promptly notify area hospitals about the numbers, types and severities of casualties</vt:lpstr>
      <vt:lpstr>6. Field authorities will promptly notify area hospitals about the numbers, types and severities of casualties to be transported</vt:lpstr>
      <vt:lpstr>7. The most serious casualties will be the first to be transported hospitals</vt:lpstr>
      <vt:lpstr>7. The most serious casualties will be the first to be transported hospitals</vt:lpstr>
      <vt:lpstr>Assumptions</vt:lpstr>
      <vt:lpstr>Assumptions</vt:lpstr>
      <vt:lpstr>Disaster Education Myths</vt:lpstr>
      <vt:lpstr>Questions</vt:lpstr>
    </vt:vector>
  </TitlesOfParts>
  <Company>ACOEP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Mammalian Injuries</dc:title>
  <dc:creator>Default User</dc:creator>
  <cp:lastModifiedBy>Deanna Harper</cp:lastModifiedBy>
  <cp:revision>84</cp:revision>
  <dcterms:created xsi:type="dcterms:W3CDTF">2004-06-05T14:49:57Z</dcterms:created>
  <dcterms:modified xsi:type="dcterms:W3CDTF">2017-05-02T19:43:04Z</dcterms:modified>
</cp:coreProperties>
</file>