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7" r:id="rId2"/>
    <p:sldId id="258" r:id="rId3"/>
    <p:sldId id="356" r:id="rId4"/>
    <p:sldId id="274" r:id="rId5"/>
    <p:sldId id="266" r:id="rId6"/>
    <p:sldId id="259" r:id="rId7"/>
    <p:sldId id="262" r:id="rId8"/>
    <p:sldId id="263" r:id="rId9"/>
    <p:sldId id="260" r:id="rId10"/>
    <p:sldId id="269" r:id="rId11"/>
    <p:sldId id="270" r:id="rId12"/>
    <p:sldId id="271" r:id="rId13"/>
    <p:sldId id="272" r:id="rId14"/>
    <p:sldId id="294" r:id="rId15"/>
    <p:sldId id="273" r:id="rId16"/>
    <p:sldId id="268" r:id="rId17"/>
    <p:sldId id="261" r:id="rId18"/>
    <p:sldId id="276" r:id="rId19"/>
    <p:sldId id="275" r:id="rId20"/>
    <p:sldId id="277" r:id="rId21"/>
    <p:sldId id="278" r:id="rId22"/>
    <p:sldId id="279" r:id="rId23"/>
    <p:sldId id="280" r:id="rId24"/>
    <p:sldId id="281" r:id="rId25"/>
    <p:sldId id="282" r:id="rId26"/>
    <p:sldId id="283" r:id="rId27"/>
    <p:sldId id="333" r:id="rId28"/>
    <p:sldId id="298" r:id="rId29"/>
    <p:sldId id="299" r:id="rId30"/>
    <p:sldId id="285" r:id="rId31"/>
    <p:sldId id="286" r:id="rId32"/>
    <p:sldId id="289" r:id="rId33"/>
    <p:sldId id="288" r:id="rId34"/>
    <p:sldId id="287" r:id="rId35"/>
    <p:sldId id="290" r:id="rId36"/>
    <p:sldId id="342" r:id="rId37"/>
    <p:sldId id="329" r:id="rId38"/>
    <p:sldId id="336" r:id="rId39"/>
    <p:sldId id="291" r:id="rId40"/>
    <p:sldId id="337" r:id="rId41"/>
    <p:sldId id="338" r:id="rId42"/>
    <p:sldId id="339" r:id="rId43"/>
    <p:sldId id="340" r:id="rId44"/>
    <p:sldId id="341" r:id="rId45"/>
    <p:sldId id="292" r:id="rId46"/>
    <p:sldId id="267" r:id="rId47"/>
    <p:sldId id="322" r:id="rId48"/>
    <p:sldId id="293" r:id="rId49"/>
    <p:sldId id="300" r:id="rId50"/>
    <p:sldId id="297" r:id="rId51"/>
    <p:sldId id="295" r:id="rId52"/>
    <p:sldId id="353" r:id="rId53"/>
    <p:sldId id="315" r:id="rId54"/>
    <p:sldId id="302" r:id="rId55"/>
    <p:sldId id="305" r:id="rId56"/>
    <p:sldId id="306" r:id="rId57"/>
    <p:sldId id="304" r:id="rId58"/>
    <p:sldId id="307" r:id="rId59"/>
    <p:sldId id="309" r:id="rId60"/>
    <p:sldId id="310" r:id="rId61"/>
    <p:sldId id="311" r:id="rId62"/>
    <p:sldId id="344" r:id="rId63"/>
    <p:sldId id="313" r:id="rId64"/>
    <p:sldId id="312" r:id="rId65"/>
    <p:sldId id="327" r:id="rId66"/>
    <p:sldId id="314" r:id="rId67"/>
    <p:sldId id="316" r:id="rId68"/>
    <p:sldId id="317" r:id="rId69"/>
    <p:sldId id="330" r:id="rId70"/>
    <p:sldId id="334" r:id="rId71"/>
    <p:sldId id="335" r:id="rId72"/>
    <p:sldId id="328" r:id="rId73"/>
    <p:sldId id="324" r:id="rId74"/>
    <p:sldId id="326" r:id="rId75"/>
    <p:sldId id="332" r:id="rId76"/>
    <p:sldId id="347" r:id="rId77"/>
    <p:sldId id="331" r:id="rId78"/>
    <p:sldId id="354" r:id="rId79"/>
    <p:sldId id="348" r:id="rId80"/>
    <p:sldId id="349" r:id="rId81"/>
    <p:sldId id="350" r:id="rId82"/>
    <p:sldId id="352" r:id="rId83"/>
    <p:sldId id="355" r:id="rId8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002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90" autoAdjust="0"/>
    <p:restoredTop sz="84135" autoAdjust="0"/>
  </p:normalViewPr>
  <p:slideViewPr>
    <p:cSldViewPr snapToGrid="0">
      <p:cViewPr varScale="1">
        <p:scale>
          <a:sx n="141" d="100"/>
          <a:sy n="141" d="100"/>
        </p:scale>
        <p:origin x="272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smtClean="0">
                <a:latin typeface="Arial" charset="0"/>
                <a:ea typeface="ヒラギノ角ゴ Pro W3" charset="0"/>
                <a:cs typeface="ヒラギノ角ゴ Pro W3" charset="0"/>
              </a:defRPr>
            </a:lvl1pPr>
          </a:lstStyle>
          <a:p>
            <a:pPr>
              <a:defRPr/>
            </a:pPr>
            <a:fld id="{4FFD7CE8-BAE6-4BEA-9988-DDF446830D69}" type="datetimeFigureOut">
              <a:rPr lang="en-US"/>
              <a:pPr>
                <a:defRPr/>
              </a:pPr>
              <a:t>4/17/2016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ヒラギノ角ゴ Pro W3" charset="0"/>
                <a:cs typeface="ヒラギノ角ゴ Pro W3"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hangingPunct="1">
              <a:defRPr sz="1200" smtClean="0">
                <a:latin typeface="Arial" charset="0"/>
                <a:ea typeface="ヒラギノ角ゴ Pro W3" charset="0"/>
                <a:cs typeface="ヒラギノ角ゴ Pro W3" charset="0"/>
              </a:defRPr>
            </a:lvl1pPr>
          </a:lstStyle>
          <a:p>
            <a:pPr>
              <a:defRPr/>
            </a:pPr>
            <a:fld id="{BF70EBF3-7D3D-4BA5-9B27-2422FB32A0D4}" type="slidenum">
              <a:rPr lang="en-US"/>
              <a:pPr>
                <a:defRPr/>
              </a:pPr>
              <a:t>‹#›</a:t>
            </a:fld>
            <a:endParaRPr lang="en-US"/>
          </a:p>
        </p:txBody>
      </p:sp>
    </p:spTree>
    <p:extLst>
      <p:ext uri="{BB962C8B-B14F-4D97-AF65-F5344CB8AC3E}">
        <p14:creationId xmlns:p14="http://schemas.microsoft.com/office/powerpoint/2010/main" val="5548758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Shape 26"/>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147" name="Shape 2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3962694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is a one handed seal good?</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DE2A98D6-0852-43AA-96EA-C81F28EC5DB1}" type="slidenum">
              <a:rPr lang="en-US" altLang="en-US" sz="1200"/>
              <a:pPr/>
              <a:t>11</a:t>
            </a:fld>
            <a:endParaRPr lang="en-US" altLang="en-US" sz="1200"/>
          </a:p>
        </p:txBody>
      </p:sp>
    </p:spTree>
    <p:extLst>
      <p:ext uri="{BB962C8B-B14F-4D97-AF65-F5344CB8AC3E}">
        <p14:creationId xmlns:p14="http://schemas.microsoft.com/office/powerpoint/2010/main" val="2100239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E688F194-1334-4D21-9157-EF057C531FD5}" type="slidenum">
              <a:rPr lang="en-US" altLang="en-US" sz="1200"/>
              <a:pPr/>
              <a:t>12</a:t>
            </a:fld>
            <a:endParaRPr lang="en-US" altLang="en-US" sz="1200"/>
          </a:p>
        </p:txBody>
      </p:sp>
    </p:spTree>
    <p:extLst>
      <p:ext uri="{BB962C8B-B14F-4D97-AF65-F5344CB8AC3E}">
        <p14:creationId xmlns:p14="http://schemas.microsoft.com/office/powerpoint/2010/main" val="1391621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2 handed seal. this is much more efficient. dont forget.</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C396E3C1-B949-4B40-AC70-23EE66F41F4C}" type="slidenum">
              <a:rPr lang="en-US" altLang="en-US" sz="1200"/>
              <a:pPr/>
              <a:t>13</a:t>
            </a:fld>
            <a:endParaRPr lang="en-US" altLang="en-US" sz="1200"/>
          </a:p>
        </p:txBody>
      </p:sp>
    </p:spTree>
    <p:extLst>
      <p:ext uri="{BB962C8B-B14F-4D97-AF65-F5344CB8AC3E}">
        <p14:creationId xmlns:p14="http://schemas.microsoft.com/office/powerpoint/2010/main" val="1444702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A7992150-E1B6-4DBA-9B63-F7A486B9AF21}" type="slidenum">
              <a:rPr lang="en-US" altLang="en-US" sz="1200"/>
              <a:pPr/>
              <a:t>14</a:t>
            </a:fld>
            <a:endParaRPr lang="en-US" altLang="en-US" sz="1200"/>
          </a:p>
        </p:txBody>
      </p:sp>
    </p:spTree>
    <p:extLst>
      <p:ext uri="{BB962C8B-B14F-4D97-AF65-F5344CB8AC3E}">
        <p14:creationId xmlns:p14="http://schemas.microsoft.com/office/powerpoint/2010/main" val="326484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yes other people can ventiulate. </a:t>
            </a:r>
          </a:p>
          <a:p>
            <a:pPr>
              <a:spcBef>
                <a:spcPct val="0"/>
              </a:spcBef>
            </a:pPr>
            <a:r>
              <a:rPr lang="en-US" altLang="en-US" smtClean="0"/>
              <a:t>how frequently? 1 every 6 seconds</a:t>
            </a:r>
          </a:p>
          <a:p>
            <a:pPr>
              <a:spcBef>
                <a:spcPct val="0"/>
              </a:spcBef>
            </a:pPr>
            <a:r>
              <a:rPr lang="en-US" altLang="en-US" smtClean="0"/>
              <a:t>how much in a bvm? 1 L </a:t>
            </a:r>
          </a:p>
          <a:p>
            <a:pPr>
              <a:spcBef>
                <a:spcPct val="0"/>
              </a:spcBef>
            </a:pPr>
            <a:r>
              <a:rPr lang="en-US" altLang="en-US" smtClean="0"/>
              <a:t>how much squeeze? until chest rise. </a:t>
            </a:r>
          </a:p>
          <a:p>
            <a:pPr>
              <a:spcBef>
                <a:spcPct val="0"/>
              </a:spcBef>
            </a:pPr>
            <a:r>
              <a:rPr lang="en-US" altLang="en-US" smtClean="0"/>
              <a:t>what if more - you get gastric insufflation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70E27C81-AF68-4280-8852-D8443B13752B}" type="slidenum">
              <a:rPr lang="en-US" altLang="en-US" sz="1200"/>
              <a:pPr/>
              <a:t>15</a:t>
            </a:fld>
            <a:endParaRPr lang="en-US" altLang="en-US" sz="1200"/>
          </a:p>
        </p:txBody>
      </p:sp>
    </p:spTree>
    <p:extLst>
      <p:ext uri="{BB962C8B-B14F-4D97-AF65-F5344CB8AC3E}">
        <p14:creationId xmlns:p14="http://schemas.microsoft.com/office/powerpoint/2010/main" val="966706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8267ED92-CB8F-42E4-B39D-8AA5CA43E2E4}" type="slidenum">
              <a:rPr lang="en-US" altLang="en-US" sz="1200"/>
              <a:pPr/>
              <a:t>16</a:t>
            </a:fld>
            <a:endParaRPr lang="en-US" altLang="en-US" sz="1200"/>
          </a:p>
        </p:txBody>
      </p:sp>
    </p:spTree>
    <p:extLst>
      <p:ext uri="{BB962C8B-B14F-4D97-AF65-F5344CB8AC3E}">
        <p14:creationId xmlns:p14="http://schemas.microsoft.com/office/powerpoint/2010/main" val="2609794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this explains it all/</a:t>
            </a:r>
          </a:p>
          <a:p>
            <a:pPr>
              <a:spcBef>
                <a:spcPct val="0"/>
              </a:spcBef>
            </a:pPr>
            <a:r>
              <a:rPr lang="en-US" altLang="en-US" smtClean="0"/>
              <a:t>what about babies?</a:t>
            </a:r>
          </a:p>
          <a:p>
            <a:pPr>
              <a:spcBef>
                <a:spcPct val="0"/>
              </a:spcBef>
            </a:pPr>
            <a:r>
              <a:rPr lang="en-US" altLang="en-US" smtClean="0"/>
              <a:t>hyperextension actually closes the airway</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312130E7-63D9-464C-BCFE-7DE5C6ED92F8}" type="slidenum">
              <a:rPr lang="en-US" altLang="en-US" sz="1200"/>
              <a:pPr/>
              <a:t>17</a:t>
            </a:fld>
            <a:endParaRPr lang="en-US" altLang="en-US" sz="1200"/>
          </a:p>
        </p:txBody>
      </p:sp>
    </p:spTree>
    <p:extLst>
      <p:ext uri="{BB962C8B-B14F-4D97-AF65-F5344CB8AC3E}">
        <p14:creationId xmlns:p14="http://schemas.microsoft.com/office/powerpoint/2010/main" val="2119734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E6325285-89C0-4E01-997C-CBBAB850A1FA}" type="slidenum">
              <a:rPr lang="en-US" altLang="en-US" sz="1200"/>
              <a:pPr/>
              <a:t>18</a:t>
            </a:fld>
            <a:endParaRPr lang="en-US" altLang="en-US" sz="1200"/>
          </a:p>
        </p:txBody>
      </p:sp>
    </p:spTree>
    <p:extLst>
      <p:ext uri="{BB962C8B-B14F-4D97-AF65-F5344CB8AC3E}">
        <p14:creationId xmlns:p14="http://schemas.microsoft.com/office/powerpoint/2010/main" val="2549040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E1735456-4327-4B23-90C0-8830C86A8B7D}" type="slidenum">
              <a:rPr lang="en-US" altLang="en-US" sz="1200"/>
              <a:pPr/>
              <a:t>19</a:t>
            </a:fld>
            <a:endParaRPr lang="en-US" altLang="en-US" sz="1200"/>
          </a:p>
        </p:txBody>
      </p:sp>
    </p:spTree>
    <p:extLst>
      <p:ext uri="{BB962C8B-B14F-4D97-AF65-F5344CB8AC3E}">
        <p14:creationId xmlns:p14="http://schemas.microsoft.com/office/powerpoint/2010/main" val="3142968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5BBD42AD-6A93-4FDD-A70E-0757FAEBF6A4}" type="slidenum">
              <a:rPr lang="en-US" altLang="en-US" sz="1200"/>
              <a:pPr/>
              <a:t>20</a:t>
            </a:fld>
            <a:endParaRPr lang="en-US" altLang="en-US" sz="1200"/>
          </a:p>
        </p:txBody>
      </p:sp>
    </p:spTree>
    <p:extLst>
      <p:ext uri="{BB962C8B-B14F-4D97-AF65-F5344CB8AC3E}">
        <p14:creationId xmlns:p14="http://schemas.microsoft.com/office/powerpoint/2010/main" val="150363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4" name="Shape 32"/>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8195" name="Shape 3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480167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7943510D-4E20-4BF6-9C9D-A59CFFCFCC31}" type="slidenum">
              <a:rPr lang="en-US" altLang="en-US" sz="1200"/>
              <a:pPr/>
              <a:t>21</a:t>
            </a:fld>
            <a:endParaRPr lang="en-US" altLang="en-US" sz="1200"/>
          </a:p>
        </p:txBody>
      </p:sp>
    </p:spTree>
    <p:extLst>
      <p:ext uri="{BB962C8B-B14F-4D97-AF65-F5344CB8AC3E}">
        <p14:creationId xmlns:p14="http://schemas.microsoft.com/office/powerpoint/2010/main" val="256730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0F2DFD8C-347E-405F-9975-4C0140117C5A}" type="slidenum">
              <a:rPr lang="en-US" altLang="en-US" sz="1200"/>
              <a:pPr/>
              <a:t>22</a:t>
            </a:fld>
            <a:endParaRPr lang="en-US" altLang="en-US" sz="1200"/>
          </a:p>
        </p:txBody>
      </p:sp>
    </p:spTree>
    <p:extLst>
      <p:ext uri="{BB962C8B-B14F-4D97-AF65-F5344CB8AC3E}">
        <p14:creationId xmlns:p14="http://schemas.microsoft.com/office/powerpoint/2010/main" val="1014645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0AF675E0-B070-4E9F-8099-C76498917641}" type="slidenum">
              <a:rPr lang="en-US" altLang="en-US" sz="1200"/>
              <a:pPr/>
              <a:t>23</a:t>
            </a:fld>
            <a:endParaRPr lang="en-US" altLang="en-US" sz="1200"/>
          </a:p>
        </p:txBody>
      </p:sp>
    </p:spTree>
    <p:extLst>
      <p:ext uri="{BB962C8B-B14F-4D97-AF65-F5344CB8AC3E}">
        <p14:creationId xmlns:p14="http://schemas.microsoft.com/office/powerpoint/2010/main" val="2067276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1st study and 2nd study both report that anesthesiologists found sniffing position is superior to head extension for both view and passing of an ET tube.</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EC5F3185-1C62-4030-9F72-DA963B20C0A4}" type="slidenum">
              <a:rPr lang="en-US" altLang="en-US" sz="1200"/>
              <a:pPr/>
              <a:t>24</a:t>
            </a:fld>
            <a:endParaRPr lang="en-US" altLang="en-US" sz="1200"/>
          </a:p>
        </p:txBody>
      </p:sp>
    </p:spTree>
    <p:extLst>
      <p:ext uri="{BB962C8B-B14F-4D97-AF65-F5344CB8AC3E}">
        <p14:creationId xmlns:p14="http://schemas.microsoft.com/office/powerpoint/2010/main" val="428557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head tild chin lift &gt; sniffing. also maintained atlanto-occiptal extension. mannikin study.</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ACEE043F-DDBD-4BBE-9DEA-61F2F4C8202C}" type="slidenum">
              <a:rPr lang="en-US" altLang="en-US" sz="1200"/>
              <a:pPr/>
              <a:t>25</a:t>
            </a:fld>
            <a:endParaRPr lang="en-US" altLang="en-US" sz="1200"/>
          </a:p>
        </p:txBody>
      </p:sp>
    </p:spTree>
    <p:extLst>
      <p:ext uri="{BB962C8B-B14F-4D97-AF65-F5344CB8AC3E}">
        <p14:creationId xmlns:p14="http://schemas.microsoft.com/office/powerpoint/2010/main" val="319015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DAF111CE-4C90-4E95-94F9-2972DC06C111}" type="slidenum">
              <a:rPr lang="en-US" altLang="en-US" sz="1200"/>
              <a:pPr/>
              <a:t>26</a:t>
            </a:fld>
            <a:endParaRPr lang="en-US" altLang="en-US" sz="1200"/>
          </a:p>
        </p:txBody>
      </p:sp>
    </p:spTree>
    <p:extLst>
      <p:ext uri="{BB962C8B-B14F-4D97-AF65-F5344CB8AC3E}">
        <p14:creationId xmlns:p14="http://schemas.microsoft.com/office/powerpoint/2010/main" val="3406756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How do we prepare to intubate?</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3DC09286-8969-43CF-B74A-57FDA594EBFC}" type="slidenum">
              <a:rPr lang="en-US" altLang="en-US" sz="1200"/>
              <a:pPr/>
              <a:t>27</a:t>
            </a:fld>
            <a:endParaRPr lang="en-US" altLang="en-US" sz="1200"/>
          </a:p>
        </p:txBody>
      </p:sp>
    </p:spTree>
    <p:extLst>
      <p:ext uri="{BB962C8B-B14F-4D97-AF65-F5344CB8AC3E}">
        <p14:creationId xmlns:p14="http://schemas.microsoft.com/office/powerpoint/2010/main" val="1084453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Have you heard about this? I hadnt prior to doing this talk. Essentially if you are in class C, it predicts difficulty. Why? Harder to ventilated bc of seal and harder to intubate bc of airway being anterior and limited jaw mobility.</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A27A0D70-9605-4417-868D-A50B3C8921AB}" type="slidenum">
              <a:rPr lang="en-US" altLang="en-US" sz="1200"/>
              <a:pPr/>
              <a:t>28</a:t>
            </a:fld>
            <a:endParaRPr lang="en-US" altLang="en-US" sz="1200"/>
          </a:p>
        </p:txBody>
      </p:sp>
    </p:spTree>
    <p:extLst>
      <p:ext uri="{BB962C8B-B14F-4D97-AF65-F5344CB8AC3E}">
        <p14:creationId xmlns:p14="http://schemas.microsoft.com/office/powerpoint/2010/main" val="4180458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Other predictors of difficulty with ventilation</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D0251F98-A11A-49A1-93B1-D22A15F9B5CA}" type="slidenum">
              <a:rPr lang="en-US" altLang="en-US" sz="1200"/>
              <a:pPr/>
              <a:t>29</a:t>
            </a:fld>
            <a:endParaRPr lang="en-US" altLang="en-US" sz="1200"/>
          </a:p>
        </p:txBody>
      </p:sp>
    </p:spTree>
    <p:extLst>
      <p:ext uri="{BB962C8B-B14F-4D97-AF65-F5344CB8AC3E}">
        <p14:creationId xmlns:p14="http://schemas.microsoft.com/office/powerpoint/2010/main" val="1124455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Steps for awake?</a:t>
            </a:r>
          </a:p>
          <a:p>
            <a:pPr>
              <a:spcBef>
                <a:spcPct val="0"/>
              </a:spcBef>
            </a:pPr>
            <a:r>
              <a:rPr lang="en-US" altLang="en-US" dirty="0" smtClean="0"/>
              <a:t>Dry secretions</a:t>
            </a:r>
          </a:p>
          <a:p>
            <a:pPr>
              <a:spcBef>
                <a:spcPct val="0"/>
              </a:spcBef>
            </a:pPr>
            <a:r>
              <a:rPr lang="en-US" altLang="en-US" dirty="0" smtClean="0"/>
              <a:t>Suction secretions</a:t>
            </a:r>
          </a:p>
          <a:p>
            <a:pPr>
              <a:spcBef>
                <a:spcPct val="0"/>
              </a:spcBef>
            </a:pPr>
            <a:r>
              <a:rPr lang="en-US" altLang="en-US" dirty="0" smtClean="0"/>
              <a:t>Lidocaine neb</a:t>
            </a:r>
          </a:p>
          <a:p>
            <a:pPr>
              <a:spcBef>
                <a:spcPct val="0"/>
              </a:spcBef>
            </a:pPr>
            <a:r>
              <a:rPr lang="en-US" altLang="en-US" dirty="0" smtClean="0"/>
              <a:t>Atomized lidocaine</a:t>
            </a:r>
          </a:p>
          <a:p>
            <a:pPr>
              <a:spcBef>
                <a:spcPct val="0"/>
              </a:spcBef>
            </a:pPr>
            <a:r>
              <a:rPr lang="en-US" altLang="en-US" dirty="0" smtClean="0"/>
              <a:t>Viscous lido on a tongue depressor and gauze</a:t>
            </a:r>
          </a:p>
          <a:p>
            <a:pPr>
              <a:spcBef>
                <a:spcPct val="0"/>
              </a:spcBef>
            </a:pPr>
            <a:r>
              <a:rPr lang="en-US" altLang="en-US" dirty="0" smtClean="0"/>
              <a:t>Light sedation</a:t>
            </a:r>
          </a:p>
          <a:p>
            <a:pPr>
              <a:spcBef>
                <a:spcPct val="0"/>
              </a:spcBef>
            </a:pPr>
            <a:r>
              <a:rPr lang="en-US" altLang="en-US" dirty="0" smtClean="0"/>
              <a:t>Access trachea then give sedation and paralysis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C48E093C-C23F-4041-A8D8-23FA731EE913}" type="slidenum">
              <a:rPr lang="en-US" altLang="en-US" sz="1200"/>
              <a:pPr/>
              <a:t>32</a:t>
            </a:fld>
            <a:endParaRPr lang="en-US" altLang="en-US" sz="1200"/>
          </a:p>
        </p:txBody>
      </p:sp>
    </p:spTree>
    <p:extLst>
      <p:ext uri="{BB962C8B-B14F-4D97-AF65-F5344CB8AC3E}">
        <p14:creationId xmlns:p14="http://schemas.microsoft.com/office/powerpoint/2010/main" val="276686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bvm is not on his face</a:t>
            </a:r>
          </a:p>
          <a:p>
            <a:pPr>
              <a:spcBef>
                <a:spcPct val="0"/>
              </a:spcBef>
            </a:pPr>
            <a:r>
              <a:rPr lang="en-US" altLang="en-US" smtClean="0"/>
              <a:t>this is what happens when respiratory bags</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7812F092-0728-4BFA-8F6C-30BBC0043A60}" type="slidenum">
              <a:rPr lang="en-US" altLang="en-US" sz="1200"/>
              <a:pPr/>
              <a:t>4</a:t>
            </a:fld>
            <a:endParaRPr lang="en-US" altLang="en-US" sz="1200"/>
          </a:p>
        </p:txBody>
      </p:sp>
    </p:spTree>
    <p:extLst>
      <p:ext uri="{BB962C8B-B14F-4D97-AF65-F5344CB8AC3E}">
        <p14:creationId xmlns:p14="http://schemas.microsoft.com/office/powerpoint/2010/main" val="1627902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Very quick and easy to use</a:t>
            </a:r>
          </a:p>
          <a:p>
            <a:pPr>
              <a:spcBef>
                <a:spcPct val="0"/>
              </a:spcBef>
            </a:pPr>
            <a:r>
              <a:rPr lang="en-US" altLang="en-US" smtClean="0"/>
              <a:t>Always prepare for failure</a:t>
            </a:r>
          </a:p>
          <a:p>
            <a:pPr>
              <a:spcBef>
                <a:spcPct val="0"/>
              </a:spcBef>
            </a:pPr>
            <a:r>
              <a:rPr lang="en-US" altLang="en-US" smtClean="0"/>
              <a:t>Ventilation is more important</a:t>
            </a:r>
          </a:p>
          <a:p>
            <a:pPr>
              <a:spcBef>
                <a:spcPct val="0"/>
              </a:spcBef>
            </a:pPr>
            <a:r>
              <a:rPr lang="en-US" altLang="en-US" smtClean="0"/>
              <a:t>EARLY CRIC – DO NOT WAIT UNTIL THEY ARE  HYPOXIC AND ARRESTED</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FFEEBB14-3C59-45C1-BF0A-BD1FFCA4891C}" type="slidenum">
              <a:rPr lang="en-US" altLang="en-US" sz="1200"/>
              <a:pPr/>
              <a:t>33</a:t>
            </a:fld>
            <a:endParaRPr lang="en-US" altLang="en-US" sz="1200"/>
          </a:p>
        </p:txBody>
      </p:sp>
    </p:spTree>
    <p:extLst>
      <p:ext uri="{BB962C8B-B14F-4D97-AF65-F5344CB8AC3E}">
        <p14:creationId xmlns:p14="http://schemas.microsoft.com/office/powerpoint/2010/main" val="2364346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After HR of 120, we lose fine motor management. </a:t>
            </a:r>
          </a:p>
          <a:p>
            <a:pPr>
              <a:spcBef>
                <a:spcPct val="0"/>
              </a:spcBef>
            </a:pPr>
            <a:r>
              <a:rPr lang="en-US" altLang="en-US" smtClean="0"/>
              <a:t>We should never let it get to the end of here. </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663945F9-E8CB-441F-8483-4C889778019C}" type="slidenum">
              <a:rPr lang="en-US" altLang="en-US" sz="1200"/>
              <a:pPr/>
              <a:t>34</a:t>
            </a:fld>
            <a:endParaRPr lang="en-US" altLang="en-US" sz="1200"/>
          </a:p>
        </p:txBody>
      </p:sp>
    </p:spTree>
    <p:extLst>
      <p:ext uri="{BB962C8B-B14F-4D97-AF65-F5344CB8AC3E}">
        <p14:creationId xmlns:p14="http://schemas.microsoft.com/office/powerpoint/2010/main" val="1219459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Some advanced tips. </a:t>
            </a:r>
          </a:p>
          <a:p>
            <a:pPr>
              <a:spcBef>
                <a:spcPct val="0"/>
              </a:spcBef>
            </a:pPr>
            <a:r>
              <a:rPr lang="en-US" altLang="en-US" smtClean="0"/>
              <a:t>Ear to sternal notch helps to align the airway axis. </a:t>
            </a:r>
          </a:p>
          <a:p>
            <a:pPr>
              <a:spcBef>
                <a:spcPct val="0"/>
              </a:spcBef>
            </a:pPr>
            <a:r>
              <a:rPr lang="en-US" altLang="en-US" smtClean="0"/>
              <a:t>That is why I elevate the head of the bed to 15 – 20 degrees when I intubate – look at the reference.</a:t>
            </a:r>
          </a:p>
          <a:p>
            <a:pPr>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6EB3F561-F9EC-4D9F-B14D-C7AD0CFC3FCD}" type="slidenum">
              <a:rPr lang="en-US" altLang="en-US" sz="1200"/>
              <a:pPr/>
              <a:t>35</a:t>
            </a:fld>
            <a:endParaRPr lang="en-US" altLang="en-US" sz="1200"/>
          </a:p>
        </p:txBody>
      </p:sp>
    </p:spTree>
    <p:extLst>
      <p:ext uri="{BB962C8B-B14F-4D97-AF65-F5344CB8AC3E}">
        <p14:creationId xmlns:p14="http://schemas.microsoft.com/office/powerpoint/2010/main" val="34324024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1. grade 3 views. </a:t>
            </a:r>
            <a:r>
              <a:rPr lang="en-US" altLang="en-US" dirty="0" err="1" smtClean="0"/>
              <a:t>assitant</a:t>
            </a:r>
            <a:r>
              <a:rPr lang="en-US" altLang="en-US" dirty="0" smtClean="0"/>
              <a:t> did </a:t>
            </a:r>
            <a:r>
              <a:rPr lang="en-US" altLang="en-US" dirty="0" err="1" smtClean="0"/>
              <a:t>cricoud</a:t>
            </a:r>
            <a:r>
              <a:rPr lang="en-US" altLang="en-US" dirty="0" smtClean="0"/>
              <a:t> + lifted the head. improved the view in 19/21 patients to a better view. may be necessary</a:t>
            </a:r>
          </a:p>
          <a:p>
            <a:pPr>
              <a:spcBef>
                <a:spcPct val="0"/>
              </a:spcBef>
            </a:pPr>
            <a:endParaRPr lang="en-US"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2. again, another study, on cadavers by </a:t>
            </a:r>
            <a:r>
              <a:rPr lang="en-US" altLang="en-US" dirty="0" err="1" smtClean="0"/>
              <a:t>levitan</a:t>
            </a:r>
            <a:r>
              <a:rPr lang="en-US" altLang="en-US" dirty="0" smtClean="0"/>
              <a:t> and </a:t>
            </a:r>
            <a:r>
              <a:rPr lang="en-US" altLang="en-US" dirty="0" err="1" smtClean="0"/>
              <a:t>hollander</a:t>
            </a:r>
            <a:r>
              <a:rPr lang="en-US" altLang="en-US" dirty="0" smtClean="0"/>
              <a:t>. laryngoscopy plus head elevation and neck flexion with the laryngoscopy angle. increasing head elevation improved the pogo (percentage of </a:t>
            </a:r>
            <a:r>
              <a:rPr lang="en-US" altLang="en-US" dirty="0" err="1" smtClean="0"/>
              <a:t>glottic</a:t>
            </a:r>
            <a:r>
              <a:rPr lang="en-US" altLang="en-US" dirty="0" smtClean="0"/>
              <a:t> opening) score </a:t>
            </a:r>
            <a:r>
              <a:rPr lang="en-US" altLang="en-US" dirty="0" err="1" smtClean="0"/>
              <a:t>soignificantly</a:t>
            </a:r>
            <a:r>
              <a:rPr lang="en-US" altLang="en-US" dirty="0" smtClean="0"/>
              <a:t> for all cadaver models involved.</a:t>
            </a:r>
          </a:p>
          <a:p>
            <a:pPr>
              <a:spcBef>
                <a:spcPct val="0"/>
              </a:spcBef>
            </a:pP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EBC27273-7EE3-4638-8095-D04C541935AB}" type="slidenum">
              <a:rPr lang="en-US" altLang="en-US" sz="1200"/>
              <a:pPr/>
              <a:t>36</a:t>
            </a:fld>
            <a:endParaRPr lang="en-US" altLang="en-US" sz="1200"/>
          </a:p>
        </p:txBody>
      </p:sp>
    </p:spTree>
    <p:extLst>
      <p:ext uri="{BB962C8B-B14F-4D97-AF65-F5344CB8AC3E}">
        <p14:creationId xmlns:p14="http://schemas.microsoft.com/office/powerpoint/2010/main" val="3475454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All of these are in sniffing position</a:t>
            </a:r>
          </a:p>
          <a:p>
            <a:pPr>
              <a:spcBef>
                <a:spcPct val="0"/>
              </a:spcBef>
            </a:pPr>
            <a:r>
              <a:rPr lang="en-US" altLang="en-US" smtClean="0"/>
              <a:t>All of these axes need to be in alignment in order to obtain good laryngoscopic view</a:t>
            </a:r>
          </a:p>
          <a:p>
            <a:pPr>
              <a:spcBef>
                <a:spcPct val="0"/>
              </a:spcBef>
            </a:pPr>
            <a:r>
              <a:rPr lang="en-US" altLang="en-US" smtClean="0"/>
              <a:t>Look at the woman in the middle. Looks like an airway disaster. But if you align the axes, it is not as difficult.</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786E2431-5F9C-47BE-98B5-28D905D9B5AE}" type="slidenum">
              <a:rPr lang="en-US" altLang="en-US" sz="1200"/>
              <a:pPr/>
              <a:t>37</a:t>
            </a:fld>
            <a:endParaRPr lang="en-US" altLang="en-US" sz="1200"/>
          </a:p>
        </p:txBody>
      </p:sp>
    </p:spTree>
    <p:extLst>
      <p:ext uri="{BB962C8B-B14F-4D97-AF65-F5344CB8AC3E}">
        <p14:creationId xmlns:p14="http://schemas.microsoft.com/office/powerpoint/2010/main" val="1109589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There are the axes in alignment </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A7F4A6B6-0F86-45AB-8F07-FA9B2FA5D5A5}" type="slidenum">
              <a:rPr lang="en-US" altLang="en-US" sz="1200"/>
              <a:pPr/>
              <a:t>38</a:t>
            </a:fld>
            <a:endParaRPr lang="en-US" altLang="en-US" sz="1200"/>
          </a:p>
        </p:txBody>
      </p:sp>
    </p:spTree>
    <p:extLst>
      <p:ext uri="{BB962C8B-B14F-4D97-AF65-F5344CB8AC3E}">
        <p14:creationId xmlns:p14="http://schemas.microsoft.com/office/powerpoint/2010/main" val="3068428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Why? Bc tube should be advanced from the right side of the mouth</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01C03A99-6FC0-49D7-9E98-37EB2A222955}" type="slidenum">
              <a:rPr lang="en-US" altLang="en-US" sz="1200"/>
              <a:pPr/>
              <a:t>39</a:t>
            </a:fld>
            <a:endParaRPr lang="en-US" altLang="en-US" sz="1200"/>
          </a:p>
        </p:txBody>
      </p:sp>
    </p:spTree>
    <p:extLst>
      <p:ext uri="{BB962C8B-B14F-4D97-AF65-F5344CB8AC3E}">
        <p14:creationId xmlns:p14="http://schemas.microsoft.com/office/powerpoint/2010/main" val="1725609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It is only theoretical. Cadaver studies. </a:t>
            </a:r>
          </a:p>
          <a:p>
            <a:pPr>
              <a:spcBef>
                <a:spcPct val="0"/>
              </a:spcBef>
            </a:pPr>
            <a:r>
              <a:rPr lang="en-US" altLang="en-US" smtClean="0"/>
              <a:t>Human studies have not borne out.</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FBA848A7-99D3-47A6-AFF2-EA0B13848740}" type="slidenum">
              <a:rPr lang="en-US" altLang="en-US" sz="1200"/>
              <a:pPr/>
              <a:t>41</a:t>
            </a:fld>
            <a:endParaRPr lang="en-US" altLang="en-US" sz="1200"/>
          </a:p>
        </p:txBody>
      </p:sp>
    </p:spTree>
    <p:extLst>
      <p:ext uri="{BB962C8B-B14F-4D97-AF65-F5344CB8AC3E}">
        <p14:creationId xmlns:p14="http://schemas.microsoft.com/office/powerpoint/2010/main" val="2989093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MRI study</a:t>
            </a:r>
          </a:p>
          <a:p>
            <a:pPr>
              <a:spcBef>
                <a:spcPct val="0"/>
              </a:spcBef>
            </a:pPr>
            <a:r>
              <a:rPr lang="en-US" altLang="en-US" smtClean="0"/>
              <a:t>20 awake patients</a:t>
            </a:r>
          </a:p>
          <a:p>
            <a:pPr>
              <a:spcBef>
                <a:spcPct val="0"/>
              </a:spcBef>
            </a:pPr>
            <a:r>
              <a:rPr lang="en-US" altLang="en-US" smtClean="0"/>
              <a:t>Cricoid pressure applied by a person</a:t>
            </a:r>
          </a:p>
          <a:p>
            <a:pPr>
              <a:spcBef>
                <a:spcPct val="0"/>
              </a:spcBef>
            </a:pPr>
            <a:r>
              <a:rPr lang="en-US" altLang="en-US" smtClean="0"/>
              <a:t>20% incorrect applied</a:t>
            </a:r>
          </a:p>
          <a:p>
            <a:pPr>
              <a:spcBef>
                <a:spcPct val="0"/>
              </a:spcBef>
            </a:pPr>
            <a:r>
              <a:rPr lang="en-US" altLang="en-US" smtClean="0"/>
              <a:t>Results in lateral deviation of esophagus and incomplete occlusion</a:t>
            </a:r>
          </a:p>
          <a:p>
            <a:pPr>
              <a:spcBef>
                <a:spcPct val="0"/>
              </a:spcBef>
            </a:pPr>
            <a:r>
              <a:rPr lang="en-US" altLang="en-US" smtClean="0"/>
              <a:t>Needs more studies</a:t>
            </a:r>
          </a:p>
          <a:p>
            <a:pPr>
              <a:spcBef>
                <a:spcPct val="0"/>
              </a:spcBef>
            </a:pPr>
            <a:r>
              <a:rPr lang="en-US" altLang="en-US" smtClean="0"/>
              <a:t>But on humans! Alive!</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B526E735-6539-4E84-8C61-A2349A903D3F}" type="slidenum">
              <a:rPr lang="en-US" altLang="en-US" sz="1200"/>
              <a:pPr/>
              <a:t>42</a:t>
            </a:fld>
            <a:endParaRPr lang="en-US" altLang="en-US" sz="1200"/>
          </a:p>
        </p:txBody>
      </p:sp>
    </p:spTree>
    <p:extLst>
      <p:ext uri="{BB962C8B-B14F-4D97-AF65-F5344CB8AC3E}">
        <p14:creationId xmlns:p14="http://schemas.microsoft.com/office/powerpoint/2010/main" val="2224511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402 patients intubated. 2 regurg after long BVM and difficult intubation.</a:t>
            </a:r>
          </a:p>
          <a:p>
            <a:pPr>
              <a:spcBef>
                <a:spcPct val="0"/>
              </a:spcBef>
            </a:pPr>
            <a:endParaRPr lang="en-US" altLang="en-US" smtClean="0"/>
          </a:p>
          <a:p>
            <a:pPr>
              <a:spcBef>
                <a:spcPct val="0"/>
              </a:spcBef>
            </a:pPr>
            <a:r>
              <a:rPr lang="en-US" altLang="en-US" smtClean="0"/>
              <a:t>Bottom line – remove cricoid if you have a bad view and use BURP/bimanual manipulation</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302BBE26-87DF-4A08-BACA-9741CF8B9321}" type="slidenum">
              <a:rPr lang="en-US" altLang="en-US" sz="1200"/>
              <a:pPr/>
              <a:t>43</a:t>
            </a:fld>
            <a:endParaRPr lang="en-US" altLang="en-US" sz="1200"/>
          </a:p>
        </p:txBody>
      </p:sp>
    </p:spTree>
    <p:extLst>
      <p:ext uri="{BB962C8B-B14F-4D97-AF65-F5344CB8AC3E}">
        <p14:creationId xmlns:p14="http://schemas.microsoft.com/office/powerpoint/2010/main" val="291157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any problems here?</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97E73A37-0EA8-4F04-89E7-2DC2E8A08B26}" type="slidenum">
              <a:rPr lang="en-US" altLang="en-US" sz="1200"/>
              <a:pPr/>
              <a:t>5</a:t>
            </a:fld>
            <a:endParaRPr lang="en-US" altLang="en-US" sz="1200"/>
          </a:p>
        </p:txBody>
      </p:sp>
    </p:spTree>
    <p:extLst>
      <p:ext uri="{BB962C8B-B14F-4D97-AF65-F5344CB8AC3E}">
        <p14:creationId xmlns:p14="http://schemas.microsoft.com/office/powerpoint/2010/main" val="23097963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Bimanual &gt; none &gt; BURP &gt; cricoid</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6F89865E-00E9-44B4-974E-A963D0D043F8}" type="slidenum">
              <a:rPr lang="en-US" altLang="en-US" sz="1200"/>
              <a:pPr/>
              <a:t>44</a:t>
            </a:fld>
            <a:endParaRPr lang="en-US" altLang="en-US" sz="1200"/>
          </a:p>
        </p:txBody>
      </p:sp>
    </p:spTree>
    <p:extLst>
      <p:ext uri="{BB962C8B-B14F-4D97-AF65-F5344CB8AC3E}">
        <p14:creationId xmlns:p14="http://schemas.microsoft.com/office/powerpoint/2010/main" val="28319360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BURP maneuver – backward, upward, rightward pressure</a:t>
            </a:r>
          </a:p>
          <a:p>
            <a:pPr>
              <a:spcBef>
                <a:spcPct val="0"/>
              </a:spcBef>
            </a:pPr>
            <a:endParaRPr lang="en-US" altLang="en-US" smtClean="0"/>
          </a:p>
          <a:p>
            <a:pPr>
              <a:spcBef>
                <a:spcPct val="0"/>
              </a:spcBef>
            </a:pPr>
            <a:r>
              <a:rPr lang="en-US" altLang="en-US" smtClean="0"/>
              <a:t>Or bimanual laryngeal manipulation – use your hand and then have someone hold it there.</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662A56C8-BD4E-41CB-BF78-DD5923764035}" type="slidenum">
              <a:rPr lang="en-US" altLang="en-US" sz="1200"/>
              <a:pPr/>
              <a:t>45</a:t>
            </a:fld>
            <a:endParaRPr lang="en-US" altLang="en-US" sz="1200"/>
          </a:p>
        </p:txBody>
      </p:sp>
    </p:spTree>
    <p:extLst>
      <p:ext uri="{BB962C8B-B14F-4D97-AF65-F5344CB8AC3E}">
        <p14:creationId xmlns:p14="http://schemas.microsoft.com/office/powerpoint/2010/main" val="2392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Another example of bimanual laryngoscopy.</a:t>
            </a: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9E4E1623-9D3D-4CB6-B859-E560B55E5A7D}" type="slidenum">
              <a:rPr lang="en-US" altLang="en-US" sz="1200"/>
              <a:pPr/>
              <a:t>46</a:t>
            </a:fld>
            <a:endParaRPr lang="en-US" altLang="en-US" sz="1200"/>
          </a:p>
        </p:txBody>
      </p:sp>
    </p:spTree>
    <p:extLst>
      <p:ext uri="{BB962C8B-B14F-4D97-AF65-F5344CB8AC3E}">
        <p14:creationId xmlns:p14="http://schemas.microsoft.com/office/powerpoint/2010/main" val="16667879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This brings the cords into view. </a:t>
            </a:r>
          </a:p>
          <a:p>
            <a:pPr>
              <a:spcBef>
                <a:spcPct val="0"/>
              </a:spcBef>
            </a:pPr>
            <a:r>
              <a:rPr lang="en-US" altLang="en-US" dirty="0" smtClean="0"/>
              <a:t>I will not talk about cricoid pressure. </a:t>
            </a:r>
            <a:endParaRPr lang="en-US" altLang="en-US" dirty="0" smtClean="0"/>
          </a:p>
          <a:p>
            <a:pPr>
              <a:spcBef>
                <a:spcPct val="0"/>
              </a:spcBef>
            </a:pPr>
            <a:endParaRPr lang="en-US"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smtClean="0"/>
              <a:t>The citation - </a:t>
            </a:r>
            <a:r>
              <a:rPr lang="en-US" altLang="en-US" dirty="0" err="1" smtClean="0"/>
              <a:t>Bimunal</a:t>
            </a:r>
            <a:r>
              <a:rPr lang="en-US" altLang="en-US" dirty="0" smtClean="0"/>
              <a:t> is better. Use on individual basis. If not needed, don’t do.</a:t>
            </a:r>
          </a:p>
          <a:p>
            <a:pPr>
              <a:spcBef>
                <a:spcPct val="0"/>
              </a:spcBef>
            </a:pPr>
            <a:endParaRPr lang="en-US" altLang="en-US"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FDBAC178-D4AB-460F-852F-6176A9B6E788}" type="slidenum">
              <a:rPr lang="en-US" altLang="en-US" sz="1200"/>
              <a:pPr/>
              <a:t>47</a:t>
            </a:fld>
            <a:endParaRPr lang="en-US" altLang="en-US" sz="1200"/>
          </a:p>
        </p:txBody>
      </p:sp>
    </p:spTree>
    <p:extLst>
      <p:ext uri="{BB962C8B-B14F-4D97-AF65-F5344CB8AC3E}">
        <p14:creationId xmlns:p14="http://schemas.microsoft.com/office/powerpoint/2010/main" val="33948787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Straight to cuff gets the bend required to intubate anterior airways</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E6040F6B-C1BE-460F-B110-B259CE1E2D74}" type="slidenum">
              <a:rPr lang="en-US" altLang="en-US" sz="1200"/>
              <a:pPr/>
              <a:t>49</a:t>
            </a:fld>
            <a:endParaRPr lang="en-US" altLang="en-US" sz="1200"/>
          </a:p>
        </p:txBody>
      </p:sp>
    </p:spTree>
    <p:extLst>
      <p:ext uri="{BB962C8B-B14F-4D97-AF65-F5344CB8AC3E}">
        <p14:creationId xmlns:p14="http://schemas.microsoft.com/office/powerpoint/2010/main" val="1698407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malampati scoring is related to intubation conditions. </a:t>
            </a:r>
          </a:p>
          <a:p>
            <a:pPr>
              <a:spcBef>
                <a:spcPct val="0"/>
              </a:spcBef>
            </a:pPr>
            <a:endParaRPr lang="en-US" altLang="en-US" smtClean="0"/>
          </a:p>
          <a:p>
            <a:pPr>
              <a:spcBef>
                <a:spcPct val="0"/>
              </a:spcBef>
            </a:pPr>
            <a:r>
              <a:rPr lang="en-US" altLang="en-US" smtClean="0"/>
              <a:t>If you are class iv – what do you want to prepare?</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D9665EBE-AEC8-4DB4-8B40-3EDAF5498226}" type="slidenum">
              <a:rPr lang="en-US" altLang="en-US" sz="1200"/>
              <a:pPr/>
              <a:t>50</a:t>
            </a:fld>
            <a:endParaRPr lang="en-US" altLang="en-US" sz="1200"/>
          </a:p>
        </p:txBody>
      </p:sp>
    </p:spTree>
    <p:extLst>
      <p:ext uri="{BB962C8B-B14F-4D97-AF65-F5344CB8AC3E}">
        <p14:creationId xmlns:p14="http://schemas.microsoft.com/office/powerpoint/2010/main" val="22820079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What paralyzing agent?</a:t>
            </a:r>
          </a:p>
          <a:p>
            <a:pPr>
              <a:spcBef>
                <a:spcPct val="0"/>
              </a:spcBef>
            </a:pPr>
            <a:r>
              <a:rPr lang="en-US" altLang="en-US" smtClean="0"/>
              <a:t>I would add risk of hyperkalemia to existing hyperkalemia</a:t>
            </a:r>
          </a:p>
          <a:p>
            <a:pPr>
              <a:spcBef>
                <a:spcPct val="0"/>
              </a:spcBef>
            </a:pPr>
            <a:r>
              <a:rPr lang="en-US" altLang="en-US" smtClean="0"/>
              <a:t>Maybe esrd</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91A5F13E-83FC-4721-AAD6-7D85C8D49C19}" type="slidenum">
              <a:rPr lang="en-US" altLang="en-US" sz="1200"/>
              <a:pPr/>
              <a:t>51</a:t>
            </a:fld>
            <a:endParaRPr lang="en-US" altLang="en-US" sz="1200"/>
          </a:p>
        </p:txBody>
      </p:sp>
    </p:spTree>
    <p:extLst>
      <p:ext uri="{BB962C8B-B14F-4D97-AF65-F5344CB8AC3E}">
        <p14:creationId xmlns:p14="http://schemas.microsoft.com/office/powerpoint/2010/main" val="17108543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582E33A2-0EBA-4E2D-9FD5-C92AF6AD42C2}" type="slidenum">
              <a:rPr lang="en-US" altLang="en-US" sz="1200"/>
              <a:pPr/>
              <a:t>52</a:t>
            </a:fld>
            <a:endParaRPr lang="en-US" altLang="en-US" sz="1200"/>
          </a:p>
        </p:txBody>
      </p:sp>
    </p:spTree>
    <p:extLst>
      <p:ext uri="{BB962C8B-B14F-4D97-AF65-F5344CB8AC3E}">
        <p14:creationId xmlns:p14="http://schemas.microsoft.com/office/powerpoint/2010/main" val="1446179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Rocuronium – without defasciculation – less desaturation!!</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F6C2AA9D-25F5-4AFD-98C1-171671A9E66F}" type="slidenum">
              <a:rPr lang="en-US" altLang="en-US" sz="1200"/>
              <a:pPr/>
              <a:t>53</a:t>
            </a:fld>
            <a:endParaRPr lang="en-US" altLang="en-US" sz="1200"/>
          </a:p>
        </p:txBody>
      </p:sp>
    </p:spTree>
    <p:extLst>
      <p:ext uri="{BB962C8B-B14F-4D97-AF65-F5344CB8AC3E}">
        <p14:creationId xmlns:p14="http://schemas.microsoft.com/office/powerpoint/2010/main" val="21174612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8B016E90-4352-4789-84B1-02F4965247DA}" type="slidenum">
              <a:rPr lang="en-US" altLang="en-US" sz="1200"/>
              <a:pPr/>
              <a:t>54</a:t>
            </a:fld>
            <a:endParaRPr lang="en-US" altLang="en-US" sz="1200"/>
          </a:p>
        </p:txBody>
      </p:sp>
    </p:spTree>
    <p:extLst>
      <p:ext uri="{BB962C8B-B14F-4D97-AF65-F5344CB8AC3E}">
        <p14:creationId xmlns:p14="http://schemas.microsoft.com/office/powerpoint/2010/main" val="603000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Shape 38"/>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4339" name="Shape 3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5816852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How many minutes it takes for desaturation? Depends on their saturation and initation of paralysis. </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473732DA-3E96-4862-88BB-DAB8F7493B00}" type="slidenum">
              <a:rPr lang="en-US" altLang="en-US" sz="1200"/>
              <a:pPr/>
              <a:t>55</a:t>
            </a:fld>
            <a:endParaRPr lang="en-US" altLang="en-US" sz="1200"/>
          </a:p>
        </p:txBody>
      </p:sp>
    </p:spTree>
    <p:extLst>
      <p:ext uri="{BB962C8B-B14F-4D97-AF65-F5344CB8AC3E}">
        <p14:creationId xmlns:p14="http://schemas.microsoft.com/office/powerpoint/2010/main" val="3368345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Essentially if you use succhinylcholine if you are afraid of not being able to ventilate, you shouldn’t be. They will die anyway before sux wears off.</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12C18E64-1AD1-4A27-AFE1-C882A1F50B4B}" type="slidenum">
              <a:rPr lang="en-US" altLang="en-US" sz="1200"/>
              <a:pPr/>
              <a:t>56</a:t>
            </a:fld>
            <a:endParaRPr lang="en-US" altLang="en-US" sz="1200"/>
          </a:p>
        </p:txBody>
      </p:sp>
    </p:spTree>
    <p:extLst>
      <p:ext uri="{BB962C8B-B14F-4D97-AF65-F5344CB8AC3E}">
        <p14:creationId xmlns:p14="http://schemas.microsoft.com/office/powerpoint/2010/main" val="27401474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Maybe all patients should be upright for preoxygenation</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BBB0222D-6729-4A90-A022-03C25E15803E}" type="slidenum">
              <a:rPr lang="en-US" altLang="en-US" sz="1200"/>
              <a:pPr/>
              <a:t>57</a:t>
            </a:fld>
            <a:endParaRPr lang="en-US" altLang="en-US" sz="1200"/>
          </a:p>
        </p:txBody>
      </p:sp>
    </p:spTree>
    <p:extLst>
      <p:ext uri="{BB962C8B-B14F-4D97-AF65-F5344CB8AC3E}">
        <p14:creationId xmlns:p14="http://schemas.microsoft.com/office/powerpoint/2010/main" val="35666071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Obesewith cpap vs nrb. Higher FE02 = higher Pao2 by association. </a:t>
            </a:r>
          </a:p>
          <a:p>
            <a:pPr>
              <a:spcBef>
                <a:spcPct val="0"/>
              </a:spcBef>
            </a:pPr>
            <a:endParaRPr lang="en-US" altLang="en-US" smtClean="0"/>
          </a:p>
          <a:p>
            <a:pPr>
              <a:spcBef>
                <a:spcPct val="0"/>
              </a:spcBef>
            </a:pPr>
            <a:r>
              <a:rPr lang="en-US" altLang="en-US" smtClean="0"/>
              <a:t>Assumption that longer period of time before deoxygenation and desaturation</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6477EB77-D2E8-4FCE-B89B-7F4FED760AE5}" type="slidenum">
              <a:rPr lang="en-US" altLang="en-US" sz="1200"/>
              <a:pPr/>
              <a:t>58</a:t>
            </a:fld>
            <a:endParaRPr lang="en-US" altLang="en-US" sz="1200"/>
          </a:p>
        </p:txBody>
      </p:sp>
    </p:spTree>
    <p:extLst>
      <p:ext uri="{BB962C8B-B14F-4D97-AF65-F5344CB8AC3E}">
        <p14:creationId xmlns:p14="http://schemas.microsoft.com/office/powerpoint/2010/main" val="19002491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77044355-48FC-44A3-A16D-F73121172911}" type="slidenum">
              <a:rPr lang="en-US" altLang="en-US" sz="1200"/>
              <a:pPr/>
              <a:t>59</a:t>
            </a:fld>
            <a:endParaRPr lang="en-US" altLang="en-US" sz="1200"/>
          </a:p>
        </p:txBody>
      </p:sp>
    </p:spTree>
    <p:extLst>
      <p:ext uri="{BB962C8B-B14F-4D97-AF65-F5344CB8AC3E}">
        <p14:creationId xmlns:p14="http://schemas.microsoft.com/office/powerpoint/2010/main" val="14103788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C4602764-9364-4394-83BC-C158F3C95B02}" type="slidenum">
              <a:rPr lang="en-US" altLang="en-US" sz="1200"/>
              <a:pPr/>
              <a:t>60</a:t>
            </a:fld>
            <a:endParaRPr lang="en-US" altLang="en-US" sz="1200"/>
          </a:p>
        </p:txBody>
      </p:sp>
    </p:spTree>
    <p:extLst>
      <p:ext uri="{BB962C8B-B14F-4D97-AF65-F5344CB8AC3E}">
        <p14:creationId xmlns:p14="http://schemas.microsoft.com/office/powerpoint/2010/main" val="12911357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61DAB5D0-5BCC-4423-90F6-A000B35050A4}" type="slidenum">
              <a:rPr lang="en-US" altLang="en-US" sz="1200"/>
              <a:pPr/>
              <a:t>61</a:t>
            </a:fld>
            <a:endParaRPr lang="en-US" altLang="en-US" sz="1200"/>
          </a:p>
        </p:txBody>
      </p:sp>
    </p:spTree>
    <p:extLst>
      <p:ext uri="{BB962C8B-B14F-4D97-AF65-F5344CB8AC3E}">
        <p14:creationId xmlns:p14="http://schemas.microsoft.com/office/powerpoint/2010/main" val="32936386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Do we need to bag everyone? The answer is no. Only if needed.</a:t>
            </a: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D4B022E7-9AD4-4181-A85E-40EC8F3A89E8}" type="slidenum">
              <a:rPr lang="en-US" altLang="en-US" sz="1200"/>
              <a:pPr/>
              <a:t>63</a:t>
            </a:fld>
            <a:endParaRPr lang="en-US" altLang="en-US" sz="1200"/>
          </a:p>
        </p:txBody>
      </p:sp>
    </p:spTree>
    <p:extLst>
      <p:ext uri="{BB962C8B-B14F-4D97-AF65-F5344CB8AC3E}">
        <p14:creationId xmlns:p14="http://schemas.microsoft.com/office/powerpoint/2010/main" val="19963618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Cricoid still sucks. </a:t>
            </a:r>
          </a:p>
          <a:p>
            <a:pPr>
              <a:spcBef>
                <a:spcPct val="0"/>
              </a:spcBef>
            </a:pPr>
            <a:r>
              <a:rPr lang="en-US" altLang="en-US" smtClean="0"/>
              <a:t>Do a jaw thrust and head tilt.</a:t>
            </a: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74D0F7B3-A5F0-49B4-A02D-2CF35A15E2A7}" type="slidenum">
              <a:rPr lang="en-US" altLang="en-US" sz="1200"/>
              <a:pPr/>
              <a:t>64</a:t>
            </a:fld>
            <a:endParaRPr lang="en-US" altLang="en-US" sz="1200"/>
          </a:p>
        </p:txBody>
      </p:sp>
    </p:spTree>
    <p:extLst>
      <p:ext uri="{BB962C8B-B14F-4D97-AF65-F5344CB8AC3E}">
        <p14:creationId xmlns:p14="http://schemas.microsoft.com/office/powerpoint/2010/main" val="20484648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Prevented critical desaturation</a:t>
            </a:r>
            <a:r>
              <a:rPr lang="en-US" altLang="en-US" dirty="0" smtClean="0"/>
              <a:t>.</a:t>
            </a:r>
          </a:p>
          <a:p>
            <a:pPr>
              <a:spcBef>
                <a:spcPct val="0"/>
              </a:spcBef>
            </a:pPr>
            <a:endParaRPr lang="en-US" altLang="en-US" dirty="0" smtClean="0"/>
          </a:p>
          <a:p>
            <a:pPr>
              <a:spcBef>
                <a:spcPct val="0"/>
              </a:spcBef>
            </a:pPr>
            <a:r>
              <a:rPr lang="en-US" altLang="en-US" dirty="0" smtClean="0"/>
              <a:t>There</a:t>
            </a:r>
            <a:r>
              <a:rPr lang="en-US" altLang="en-US" baseline="0" dirty="0" smtClean="0"/>
              <a:t> are more</a:t>
            </a:r>
          </a:p>
          <a:p>
            <a:pPr>
              <a:spcBef>
                <a:spcPct val="0"/>
              </a:spcBef>
            </a:pPr>
            <a:endParaRPr lang="en-US" altLang="en-US" baseline="0" dirty="0" smtClean="0"/>
          </a:p>
          <a:p>
            <a:pPr>
              <a:spcBef>
                <a:spcPct val="0"/>
              </a:spcBef>
            </a:pPr>
            <a:r>
              <a:rPr lang="en-US" altLang="en-US" baseline="0" dirty="0" smtClean="0"/>
              <a:t>If no shunt = best based on most recent literature</a:t>
            </a:r>
            <a:endParaRPr lang="en-US" altLang="en-US" dirty="0"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A32F1716-CA24-4188-96C2-407BD0EA7C94}" type="slidenum">
              <a:rPr lang="en-US" altLang="en-US" sz="1200"/>
              <a:pPr/>
              <a:t>65</a:t>
            </a:fld>
            <a:endParaRPr lang="en-US" altLang="en-US" sz="1200"/>
          </a:p>
        </p:txBody>
      </p:sp>
    </p:spTree>
    <p:extLst>
      <p:ext uri="{BB962C8B-B14F-4D97-AF65-F5344CB8AC3E}">
        <p14:creationId xmlns:p14="http://schemas.microsoft.com/office/powerpoint/2010/main" val="236358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B02AB389-4AD5-4F19-BFE0-C2E5A742C904}" type="slidenum">
              <a:rPr lang="en-US" altLang="en-US" sz="1200"/>
              <a:pPr/>
              <a:t>7</a:t>
            </a:fld>
            <a:endParaRPr lang="en-US" altLang="en-US" sz="1200"/>
          </a:p>
        </p:txBody>
      </p:sp>
    </p:spTree>
    <p:extLst>
      <p:ext uri="{BB962C8B-B14F-4D97-AF65-F5344CB8AC3E}">
        <p14:creationId xmlns:p14="http://schemas.microsoft.com/office/powerpoint/2010/main" val="20967206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ROC ROCKS SUX SUCKS.</a:t>
            </a: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CDEFB900-19D8-468C-BFF2-AA1443A75E1E}" type="slidenum">
              <a:rPr lang="en-US" altLang="en-US" sz="1200"/>
              <a:pPr/>
              <a:t>66</a:t>
            </a:fld>
            <a:endParaRPr lang="en-US" altLang="en-US" sz="1200"/>
          </a:p>
        </p:txBody>
      </p:sp>
    </p:spTree>
    <p:extLst>
      <p:ext uri="{BB962C8B-B14F-4D97-AF65-F5344CB8AC3E}">
        <p14:creationId xmlns:p14="http://schemas.microsoft.com/office/powerpoint/2010/main" val="33422132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19A25704-EBA1-413B-8700-C16333E37924}" type="slidenum">
              <a:rPr lang="en-US" altLang="en-US" sz="1200"/>
              <a:pPr/>
              <a:t>67</a:t>
            </a:fld>
            <a:endParaRPr lang="en-US" altLang="en-US" sz="1200"/>
          </a:p>
        </p:txBody>
      </p:sp>
    </p:spTree>
    <p:extLst>
      <p:ext uri="{BB962C8B-B14F-4D97-AF65-F5344CB8AC3E}">
        <p14:creationId xmlns:p14="http://schemas.microsoft.com/office/powerpoint/2010/main" val="33374866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41168800-AB45-4D9B-8980-0F6D22E850D8}" type="slidenum">
              <a:rPr lang="en-US" altLang="en-US" sz="1200"/>
              <a:pPr/>
              <a:t>68</a:t>
            </a:fld>
            <a:endParaRPr lang="en-US" altLang="en-US" sz="1200"/>
          </a:p>
        </p:txBody>
      </p:sp>
    </p:spTree>
    <p:extLst>
      <p:ext uri="{BB962C8B-B14F-4D97-AF65-F5344CB8AC3E}">
        <p14:creationId xmlns:p14="http://schemas.microsoft.com/office/powerpoint/2010/main" val="2997998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Crash airway algorithim. Essentially all ends wtith quick intubation or cric. </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F77C1D23-5C1A-4F6C-8DA0-EB31E3DCF535}" type="slidenum">
              <a:rPr lang="en-US" altLang="en-US" sz="1200"/>
              <a:pPr/>
              <a:t>70</a:t>
            </a:fld>
            <a:endParaRPr lang="en-US" altLang="en-US" sz="1200"/>
          </a:p>
        </p:txBody>
      </p:sp>
    </p:spTree>
    <p:extLst>
      <p:ext uri="{BB962C8B-B14F-4D97-AF65-F5344CB8AC3E}">
        <p14:creationId xmlns:p14="http://schemas.microsoft.com/office/powerpoint/2010/main" val="42467732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DOPE PNEUMONIC</a:t>
            </a:r>
            <a:endParaRPr lang="en-US" altLang="en-US" dirty="0" smtClean="0"/>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A45924EF-29CD-4FED-8DBC-C8D763709CE9}" type="slidenum">
              <a:rPr lang="en-US" altLang="en-US" sz="1200"/>
              <a:pPr/>
              <a:t>72</a:t>
            </a:fld>
            <a:endParaRPr lang="en-US" altLang="en-US" sz="1200"/>
          </a:p>
        </p:txBody>
      </p:sp>
    </p:spTree>
    <p:extLst>
      <p:ext uri="{BB962C8B-B14F-4D97-AF65-F5344CB8AC3E}">
        <p14:creationId xmlns:p14="http://schemas.microsoft.com/office/powerpoint/2010/main" val="14090679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70EBF3-7D3D-4BA5-9B27-2422FB32A0D4}" type="slidenum">
              <a:rPr lang="en-US" smtClean="0"/>
              <a:pPr>
                <a:defRPr/>
              </a:pPr>
              <a:t>77</a:t>
            </a:fld>
            <a:endParaRPr lang="en-US"/>
          </a:p>
        </p:txBody>
      </p:sp>
    </p:spTree>
    <p:extLst>
      <p:ext uri="{BB962C8B-B14F-4D97-AF65-F5344CB8AC3E}">
        <p14:creationId xmlns:p14="http://schemas.microsoft.com/office/powerpoint/2010/main" val="14869863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laryngeal handshake.</a:t>
            </a: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FA2A501A-446A-4874-8216-3D10385C6A3C}" type="slidenum">
              <a:rPr lang="en-US" altLang="en-US" sz="1200"/>
              <a:pPr/>
              <a:t>81</a:t>
            </a:fld>
            <a:endParaRPr lang="en-US" altLang="en-US" sz="1200"/>
          </a:p>
        </p:txBody>
      </p:sp>
    </p:spTree>
    <p:extLst>
      <p:ext uri="{BB962C8B-B14F-4D97-AF65-F5344CB8AC3E}">
        <p14:creationId xmlns:p14="http://schemas.microsoft.com/office/powerpoint/2010/main" val="3993356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5BAF7367-7F66-43C5-BB77-4E11DBE4C394}" type="slidenum">
              <a:rPr lang="en-US" altLang="en-US" sz="1200"/>
              <a:pPr/>
              <a:t>8</a:t>
            </a:fld>
            <a:endParaRPr lang="en-US" altLang="en-US" sz="1200"/>
          </a:p>
        </p:txBody>
      </p:sp>
    </p:spTree>
    <p:extLst>
      <p:ext uri="{BB962C8B-B14F-4D97-AF65-F5344CB8AC3E}">
        <p14:creationId xmlns:p14="http://schemas.microsoft.com/office/powerpoint/2010/main" val="12215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Shape 46"/>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483" name="Shape 4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343405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C09BE3C6-D9CC-4E4F-941D-E1F965B20C24}" type="slidenum">
              <a:rPr lang="en-US" altLang="en-US" sz="1200"/>
              <a:pPr/>
              <a:t>10</a:t>
            </a:fld>
            <a:endParaRPr lang="en-US" altLang="en-US" sz="1200"/>
          </a:p>
        </p:txBody>
      </p:sp>
    </p:spTree>
    <p:extLst>
      <p:ext uri="{BB962C8B-B14F-4D97-AF65-F5344CB8AC3E}">
        <p14:creationId xmlns:p14="http://schemas.microsoft.com/office/powerpoint/2010/main" val="2154295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RU_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RU_SIG_ST_PMS186_100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6875" y="352425"/>
            <a:ext cx="28321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r>
              <a:rPr lang="en-US" smtClean="0"/>
              <a:t>Click to edit Master subtitle style</a:t>
            </a:r>
            <a:endParaRPr lang="en-US" dirty="0"/>
          </a:p>
        </p:txBody>
      </p:sp>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2502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A04DC5D-B6BD-4740-B80E-F5026CD3D368}" type="slidenum">
              <a:rPr lang="en-US"/>
              <a:pPr>
                <a:defRPr/>
              </a:pPr>
              <a:t>‹#›</a:t>
            </a:fld>
            <a:endParaRPr lang="en-US"/>
          </a:p>
        </p:txBody>
      </p:sp>
    </p:spTree>
    <p:extLst>
      <p:ext uri="{BB962C8B-B14F-4D97-AF65-F5344CB8AC3E}">
        <p14:creationId xmlns:p14="http://schemas.microsoft.com/office/powerpoint/2010/main" val="25111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2B79E32-7675-4FAE-87B2-5A19D2352FDA}" type="slidenum">
              <a:rPr lang="en-US"/>
              <a:pPr>
                <a:defRPr/>
              </a:pPr>
              <a:t>‹#›</a:t>
            </a:fld>
            <a:endParaRPr lang="en-US"/>
          </a:p>
        </p:txBody>
      </p:sp>
    </p:spTree>
    <p:extLst>
      <p:ext uri="{BB962C8B-B14F-4D97-AF65-F5344CB8AC3E}">
        <p14:creationId xmlns:p14="http://schemas.microsoft.com/office/powerpoint/2010/main" val="1553803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573"/>
          </a:xfrm>
          <a:prstGeom prst="rect">
            <a:avLst/>
          </a:prstGeom>
        </p:spPr>
        <p:txBody>
          <a:bodyPr lIns="91425" tIns="91425" rIns="91425" b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158933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7CE57E5-9FAB-44F7-A600-C4BEB15EADCD}" type="slidenum">
              <a:rPr lang="en-US"/>
              <a:pPr>
                <a:defRPr/>
              </a:pPr>
              <a:t>‹#›</a:t>
            </a:fld>
            <a:endParaRPr lang="en-US"/>
          </a:p>
        </p:txBody>
      </p:sp>
    </p:spTree>
    <p:extLst>
      <p:ext uri="{BB962C8B-B14F-4D97-AF65-F5344CB8AC3E}">
        <p14:creationId xmlns:p14="http://schemas.microsoft.com/office/powerpoint/2010/main" val="273104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B07B2DBC-9E07-4293-8DED-FBAE871F50B7}" type="slidenum">
              <a:rPr lang="en-US"/>
              <a:pPr>
                <a:defRPr/>
              </a:pPr>
              <a:t>‹#›</a:t>
            </a:fld>
            <a:endParaRPr lang="en-US"/>
          </a:p>
        </p:txBody>
      </p:sp>
    </p:spTree>
    <p:extLst>
      <p:ext uri="{BB962C8B-B14F-4D97-AF65-F5344CB8AC3E}">
        <p14:creationId xmlns:p14="http://schemas.microsoft.com/office/powerpoint/2010/main" val="131290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74D8C14-9D6D-4ED1-A4BF-0149AAAB0257}" type="slidenum">
              <a:rPr lang="en-US"/>
              <a:pPr>
                <a:defRPr/>
              </a:pPr>
              <a:t>‹#›</a:t>
            </a:fld>
            <a:endParaRPr lang="en-US"/>
          </a:p>
        </p:txBody>
      </p:sp>
    </p:spTree>
    <p:extLst>
      <p:ext uri="{BB962C8B-B14F-4D97-AF65-F5344CB8AC3E}">
        <p14:creationId xmlns:p14="http://schemas.microsoft.com/office/powerpoint/2010/main" val="1750728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6E06177-A123-4345-8515-92E60254A025}" type="slidenum">
              <a:rPr lang="en-US"/>
              <a:pPr>
                <a:defRPr/>
              </a:pPr>
              <a:t>‹#›</a:t>
            </a:fld>
            <a:endParaRPr lang="en-US"/>
          </a:p>
        </p:txBody>
      </p:sp>
    </p:spTree>
    <p:extLst>
      <p:ext uri="{BB962C8B-B14F-4D97-AF65-F5344CB8AC3E}">
        <p14:creationId xmlns:p14="http://schemas.microsoft.com/office/powerpoint/2010/main" val="234146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205D16F-841D-432C-8AB3-AAA3A61785F6}" type="slidenum">
              <a:rPr lang="en-US"/>
              <a:pPr>
                <a:defRPr/>
              </a:pPr>
              <a:t>‹#›</a:t>
            </a:fld>
            <a:endParaRPr lang="en-US"/>
          </a:p>
        </p:txBody>
      </p:sp>
    </p:spTree>
    <p:extLst>
      <p:ext uri="{BB962C8B-B14F-4D97-AF65-F5344CB8AC3E}">
        <p14:creationId xmlns:p14="http://schemas.microsoft.com/office/powerpoint/2010/main" val="202381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1AAC6DB-61E3-40C5-918E-C5D0DD95D13E}" type="slidenum">
              <a:rPr lang="en-US"/>
              <a:pPr>
                <a:defRPr/>
              </a:pPr>
              <a:t>‹#›</a:t>
            </a:fld>
            <a:endParaRPr lang="en-US"/>
          </a:p>
        </p:txBody>
      </p:sp>
    </p:spTree>
    <p:extLst>
      <p:ext uri="{BB962C8B-B14F-4D97-AF65-F5344CB8AC3E}">
        <p14:creationId xmlns:p14="http://schemas.microsoft.com/office/powerpoint/2010/main" val="132547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F25C4E6-D02F-4C70-B38A-6BF4EC660685}" type="slidenum">
              <a:rPr lang="en-US"/>
              <a:pPr>
                <a:defRPr/>
              </a:pPr>
              <a:t>‹#›</a:t>
            </a:fld>
            <a:endParaRPr lang="en-US"/>
          </a:p>
        </p:txBody>
      </p:sp>
    </p:spTree>
    <p:extLst>
      <p:ext uri="{BB962C8B-B14F-4D97-AF65-F5344CB8AC3E}">
        <p14:creationId xmlns:p14="http://schemas.microsoft.com/office/powerpoint/2010/main" val="182653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50AB5AE-9CAD-4DC7-B19B-E9E84ED6DA93}" type="slidenum">
              <a:rPr lang="en-US"/>
              <a:pPr>
                <a:defRPr/>
              </a:pPr>
              <a:t>‹#›</a:t>
            </a:fld>
            <a:endParaRPr lang="en-US"/>
          </a:p>
        </p:txBody>
      </p:sp>
    </p:spTree>
    <p:extLst>
      <p:ext uri="{BB962C8B-B14F-4D97-AF65-F5344CB8AC3E}">
        <p14:creationId xmlns:p14="http://schemas.microsoft.com/office/powerpoint/2010/main" val="3852292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RU_ppt_top.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RU_LOGOTYPE_PMS186.eps"/>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87350" y="142875"/>
            <a:ext cx="14303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609600"/>
            <a:ext cx="82296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524000"/>
            <a:ext cx="82296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5F5F5F"/>
                </a:solidFill>
                <a:latin typeface="Arial" charset="0"/>
                <a:ea typeface="ヒラギノ角ゴ Pro W3" charset="0"/>
                <a:cs typeface="Geneva" charset="0"/>
              </a:defRPr>
            </a:lvl1pPr>
          </a:lstStyle>
          <a:p>
            <a:pPr>
              <a:defRPr/>
            </a:pPr>
            <a:fld id="{C25A3D26-CDEC-42C0-B67D-A31EA947A964}" type="slidenum">
              <a:rPr lang="en-US"/>
              <a:pPr>
                <a:defRPr/>
              </a:pPr>
              <a:t>‹#›</a:t>
            </a:fld>
            <a:endParaRPr lang="en-US"/>
          </a:p>
        </p:txBody>
      </p:sp>
      <p:sp>
        <p:nvSpPr>
          <p:cNvPr id="2" name="Text Box 9"/>
          <p:cNvSpPr txBox="1">
            <a:spLocks noChangeArrowheads="1"/>
          </p:cNvSpPr>
          <p:nvPr/>
        </p:nvSpPr>
        <p:spPr bwMode="auto">
          <a:xfrm>
            <a:off x="457200" y="62484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eaLnBrk="1" hangingPunct="1">
              <a:spcBef>
                <a:spcPct val="50000"/>
              </a:spcBef>
              <a:defRPr/>
            </a:pPr>
            <a:r>
              <a:rPr lang="en-US" sz="1400" dirty="0" smtClean="0">
                <a:solidFill>
                  <a:srgbClr val="5F5F5F"/>
                </a:solidFill>
              </a:rPr>
              <a:t>RWJ EM</a:t>
            </a:r>
          </a:p>
        </p:txBody>
      </p:sp>
      <p:sp>
        <p:nvSpPr>
          <p:cNvPr id="1031" name="Text Box 10"/>
          <p:cNvSpPr txBox="1">
            <a:spLocks noChangeArrowheads="1"/>
          </p:cNvSpPr>
          <p:nvPr/>
        </p:nvSpPr>
        <p:spPr bwMode="auto">
          <a:xfrm>
            <a:off x="4876800" y="98425"/>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r" eaLnBrk="1" hangingPunct="1">
              <a:spcBef>
                <a:spcPct val="50000"/>
              </a:spcBef>
              <a:defRPr/>
            </a:pPr>
            <a:endParaRPr lang="en-US" sz="2000" smtClean="0">
              <a:solidFill>
                <a:schemeClr val="bg1"/>
              </a:solidFill>
            </a:endParaRPr>
          </a:p>
        </p:txBody>
      </p:sp>
      <p:sp>
        <p:nvSpPr>
          <p:cNvPr id="1033" name="Rectangle 7"/>
          <p:cNvSpPr>
            <a:spLocks noChangeArrowheads="1"/>
          </p:cNvSpPr>
          <p:nvPr/>
        </p:nvSpPr>
        <p:spPr bwMode="auto">
          <a:xfrm>
            <a:off x="6200775" y="125413"/>
            <a:ext cx="2522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eaLnBrk="1" hangingPunct="1"/>
            <a:r>
              <a:rPr lang="en-US" altLang="en-US" sz="2000"/>
              <a:t>Airway Management</a:t>
            </a:r>
          </a:p>
        </p:txBody>
      </p:sp>
    </p:spTree>
  </p:cSld>
  <p:clrMap bg1="lt1" tx1="dk1" bg2="lt2" tx2="dk2" accent1="accent1" accent2="accent2" accent3="accent3" accent4="accent4" accent5="accent5" accent6="accent6" hlink="hlink" folHlink="folHlink"/>
  <p:sldLayoutIdLst>
    <p:sldLayoutId id="2147483745"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6" r:id="rId12"/>
  </p:sldLayoutIdLst>
  <p:txStyles>
    <p:titleStyle>
      <a:lvl1pPr algn="l" rtl="0" fontAlgn="base">
        <a:spcBef>
          <a:spcPct val="0"/>
        </a:spcBef>
        <a:spcAft>
          <a:spcPct val="0"/>
        </a:spcAft>
        <a:defRPr sz="3000">
          <a:solidFill>
            <a:schemeClr val="tx2"/>
          </a:solidFill>
          <a:latin typeface="+mj-lt"/>
          <a:ea typeface="ヒラギノ角ゴ Pro W3" charset="0"/>
          <a:cs typeface="Geneva" charset="0"/>
        </a:defRPr>
      </a:lvl1pPr>
      <a:lvl2pPr algn="l" rtl="0" fontAlgn="base">
        <a:spcBef>
          <a:spcPct val="0"/>
        </a:spcBef>
        <a:spcAft>
          <a:spcPct val="0"/>
        </a:spcAft>
        <a:defRPr sz="3000">
          <a:solidFill>
            <a:schemeClr val="tx2"/>
          </a:solidFill>
          <a:latin typeface="Arial" charset="0"/>
          <a:ea typeface="ヒラギノ角ゴ Pro W3" charset="0"/>
          <a:cs typeface="Geneva" charset="0"/>
        </a:defRPr>
      </a:lvl2pPr>
      <a:lvl3pPr algn="l" rtl="0" fontAlgn="base">
        <a:spcBef>
          <a:spcPct val="0"/>
        </a:spcBef>
        <a:spcAft>
          <a:spcPct val="0"/>
        </a:spcAft>
        <a:defRPr sz="3000">
          <a:solidFill>
            <a:schemeClr val="tx2"/>
          </a:solidFill>
          <a:latin typeface="Arial" charset="0"/>
          <a:ea typeface="ヒラギノ角ゴ Pro W3" charset="0"/>
          <a:cs typeface="Geneva" charset="0"/>
        </a:defRPr>
      </a:lvl3pPr>
      <a:lvl4pPr algn="l" rtl="0" fontAlgn="base">
        <a:spcBef>
          <a:spcPct val="0"/>
        </a:spcBef>
        <a:spcAft>
          <a:spcPct val="0"/>
        </a:spcAft>
        <a:defRPr sz="3000">
          <a:solidFill>
            <a:schemeClr val="tx2"/>
          </a:solidFill>
          <a:latin typeface="Arial" charset="0"/>
          <a:ea typeface="ヒラギノ角ゴ Pro W3" charset="0"/>
          <a:cs typeface="Geneva" charset="0"/>
        </a:defRPr>
      </a:lvl4pPr>
      <a:lvl5pPr algn="l" rtl="0" fontAlgn="base">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fontAlgn="base">
        <a:spcBef>
          <a:spcPct val="20000"/>
        </a:spcBef>
        <a:spcAft>
          <a:spcPct val="0"/>
        </a:spcAft>
        <a:buChar char="•"/>
        <a:defRPr sz="2200">
          <a:solidFill>
            <a:schemeClr val="tx2"/>
          </a:solidFill>
          <a:latin typeface="+mn-lt"/>
          <a:ea typeface="ヒラギノ角ゴ Pro W3" charset="0"/>
          <a:cs typeface="Geneva" charset="0"/>
        </a:defRPr>
      </a:lvl1pPr>
      <a:lvl2pPr marL="742950" indent="-285750" algn="l" rtl="0" fontAlgn="base">
        <a:spcBef>
          <a:spcPct val="20000"/>
        </a:spcBef>
        <a:spcAft>
          <a:spcPct val="0"/>
        </a:spcAft>
        <a:buChar char="–"/>
        <a:defRPr>
          <a:solidFill>
            <a:schemeClr val="tx2"/>
          </a:solidFill>
          <a:latin typeface="+mn-lt"/>
          <a:ea typeface="Geneva" charset="0"/>
          <a:cs typeface="Geneva" charset="0"/>
        </a:defRPr>
      </a:lvl2pPr>
      <a:lvl3pPr marL="1143000" indent="-228600" algn="l" rtl="0" fontAlgn="base">
        <a:spcBef>
          <a:spcPct val="20000"/>
        </a:spcBef>
        <a:spcAft>
          <a:spcPct val="0"/>
        </a:spcAft>
        <a:buChar char="•"/>
        <a:defRPr sz="1600">
          <a:solidFill>
            <a:schemeClr val="tx2"/>
          </a:solidFill>
          <a:latin typeface="+mn-lt"/>
          <a:ea typeface="Geneva" charset="0"/>
          <a:cs typeface="Geneva" charset="0"/>
        </a:defRPr>
      </a:lvl3pPr>
      <a:lvl4pPr marL="1600200" indent="-228600" algn="l" rtl="0" fontAlgn="base">
        <a:spcBef>
          <a:spcPct val="20000"/>
        </a:spcBef>
        <a:spcAft>
          <a:spcPct val="0"/>
        </a:spcAft>
        <a:buChar char="–"/>
        <a:defRPr sz="1400">
          <a:solidFill>
            <a:schemeClr val="tx2"/>
          </a:solidFill>
          <a:latin typeface="+mn-lt"/>
          <a:ea typeface="Geneva" charset="0"/>
          <a:cs typeface="Geneva" charset="0"/>
        </a:defRPr>
      </a:lvl4pPr>
      <a:lvl5pPr marL="2057400" indent="-228600" algn="l" rtl="0" fontAlgn="base">
        <a:spcBef>
          <a:spcPct val="20000"/>
        </a:spcBef>
        <a:spcAft>
          <a:spcPct val="0"/>
        </a:spcAft>
        <a:buChar char="»"/>
        <a:defRPr sz="1400">
          <a:solidFill>
            <a:schemeClr val="tx2"/>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png"/></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hyperlink" Target="http://www.anesthesia-analgesia.org/content/109/3/866.long" TargetMode="External"/><Relationship Id="rId2" Type="http://schemas.openxmlformats.org/officeDocument/2006/relationships/image" Target="../media/image88.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6.xml"/><Relationship Id="rId4" Type="http://schemas.openxmlformats.org/officeDocument/2006/relationships/image" Target="../media/image98.jpeg"/></Relationships>
</file>

<file path=ppt/slides/_rels/slide7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hape 23"/>
          <p:cNvSpPr>
            <a:spLocks noGrp="1"/>
          </p:cNvSpPr>
          <p:nvPr>
            <p:ph type="ctrTitle"/>
          </p:nvPr>
        </p:nvSpPr>
        <p:spPr>
          <a:xfrm>
            <a:off x="685800" y="2111375"/>
            <a:ext cx="7772400" cy="1546225"/>
          </a:xfrm>
        </p:spPr>
        <p:txBody>
          <a:bodyPr lIns="91425" tIns="91425" rIns="91425" bIns="91425" anchor="b"/>
          <a:lstStyle/>
          <a:p>
            <a:r>
              <a:rPr lang="en-GB" altLang="en-US" smtClean="0">
                <a:ea typeface="ヒラギノ角ゴ Pro W3"/>
                <a:cs typeface="Geneva"/>
              </a:rPr>
              <a:t>Management of the Emergent Airway</a:t>
            </a:r>
          </a:p>
        </p:txBody>
      </p:sp>
      <p:sp>
        <p:nvSpPr>
          <p:cNvPr id="5123" name="Shape 24"/>
          <p:cNvSpPr>
            <a:spLocks noGrp="1"/>
          </p:cNvSpPr>
          <p:nvPr>
            <p:ph type="subTitle" idx="1"/>
          </p:nvPr>
        </p:nvSpPr>
        <p:spPr>
          <a:xfrm>
            <a:off x="685800" y="3786188"/>
            <a:ext cx="7772400" cy="1046162"/>
          </a:xfrm>
        </p:spPr>
        <p:txBody>
          <a:bodyPr lIns="91425" tIns="91425" rIns="91425" bIns="91425"/>
          <a:lstStyle/>
          <a:p>
            <a:pPr>
              <a:spcBef>
                <a:spcPct val="0"/>
              </a:spcBef>
            </a:pPr>
            <a:r>
              <a:rPr lang="en-GB" altLang="en-US" dirty="0" smtClean="0">
                <a:ea typeface="ヒラギノ角ゴ Pro W3"/>
                <a:cs typeface="Geneva"/>
              </a:rPr>
              <a:t>Josh Bucher, MD </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2"/>
          <p:cNvSpPr>
            <a:spLocks noGrp="1"/>
          </p:cNvSpPr>
          <p:nvPr>
            <p:ph type="body" idx="1"/>
          </p:nvPr>
        </p:nvSpPr>
        <p:spPr>
          <a:xfrm>
            <a:off x="457200" y="1600200"/>
            <a:ext cx="8229600" cy="4967288"/>
          </a:xfrm>
        </p:spPr>
        <p:txBody>
          <a:bodyPr/>
          <a:lstStyle/>
          <a:p>
            <a:pPr marL="0" indent="0" algn="ctr">
              <a:spcBef>
                <a:spcPct val="0"/>
              </a:spcBef>
              <a:buFontTx/>
              <a:buNone/>
            </a:pPr>
            <a:r>
              <a:rPr lang="en-US" altLang="en-US" sz="4400" smtClean="0">
                <a:ea typeface="ヒラギノ角ゴ Pro W3"/>
                <a:cs typeface="Geneva"/>
              </a:rPr>
              <a:t>Ventilation </a:t>
            </a:r>
          </a:p>
          <a:p>
            <a:pPr marL="0" indent="0" algn="ctr">
              <a:spcBef>
                <a:spcPct val="0"/>
              </a:spcBef>
              <a:buFontTx/>
              <a:buNone/>
            </a:pPr>
            <a:r>
              <a:rPr lang="en-US" altLang="en-US" sz="4400" smtClean="0">
                <a:ea typeface="ヒラギノ角ゴ Pro W3"/>
                <a:cs typeface="Geneva"/>
              </a:rPr>
              <a:t>not </a:t>
            </a:r>
          </a:p>
          <a:p>
            <a:pPr marL="0" indent="0" algn="ctr">
              <a:spcBef>
                <a:spcPct val="0"/>
              </a:spcBef>
              <a:buFontTx/>
              <a:buNone/>
            </a:pPr>
            <a:r>
              <a:rPr lang="en-US" altLang="en-US" sz="4400" smtClean="0">
                <a:ea typeface="ヒラギノ角ゴ Pro W3"/>
                <a:cs typeface="Geneva"/>
              </a:rPr>
              <a:t>Intubation</a:t>
            </a:r>
            <a:endParaRPr lang="en-US" altLang="en-US" sz="4400" smtClean="0">
              <a:solidFill>
                <a:srgbClr val="000000"/>
              </a:solidFill>
              <a:ea typeface="ヒラギノ角ゴ Pro W3"/>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mage.shutterstock.com/display_pic_with_logo/11925/11925,1141337663,2/stock-photo-providing-artificial-ventilation-with-bvm-bag-valve-mask-10409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650" y="1271588"/>
            <a:ext cx="6772275"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quot;No&quot; Symbol 3"/>
          <p:cNvSpPr/>
          <p:nvPr/>
        </p:nvSpPr>
        <p:spPr>
          <a:xfrm>
            <a:off x="1393825" y="1211263"/>
            <a:ext cx="5686425" cy="4754562"/>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0908focus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665163"/>
            <a:ext cx="5754688"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0908focus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75" y="3846513"/>
            <a:ext cx="5903913"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3"/>
          <p:cNvSpPr>
            <a:spLocks noChangeArrowheads="1"/>
          </p:cNvSpPr>
          <p:nvPr/>
        </p:nvSpPr>
        <p:spPr bwMode="auto">
          <a:xfrm>
            <a:off x="714375" y="5386388"/>
            <a:ext cx="1711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800"/>
              <a:t>http://www.acep.org/Clinical---Practice-Management/Focus-On---Bag-Valve-Mask-Ventilation/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resusme.em.extrememember.com/wp-content/uploads/2011/03/2personBV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588" y="1011238"/>
            <a:ext cx="5584825"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ChangeArrowheads="1"/>
          </p:cNvSpPr>
          <p:nvPr/>
        </p:nvSpPr>
        <p:spPr bwMode="auto">
          <a:xfrm>
            <a:off x="3614738" y="6105525"/>
            <a:ext cx="189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800"/>
              <a:t>http://www.outsidetheprotocols.com/2012_06_01_archive.html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6950" y="758825"/>
            <a:ext cx="7612063" cy="558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1143000"/>
          </a:xfrm>
        </p:spPr>
        <p:txBody>
          <a:bodyPr/>
          <a:lstStyle/>
          <a:p>
            <a:pPr>
              <a:spcBef>
                <a:spcPct val="0"/>
              </a:spcBef>
            </a:pPr>
            <a:r>
              <a:rPr lang="en-US" altLang="en-US" smtClean="0">
                <a:ea typeface="ヒラギノ角ゴ Pro W3"/>
                <a:cs typeface="Geneva"/>
              </a:rPr>
              <a:t>Can other people ventilate?</a:t>
            </a:r>
          </a:p>
        </p:txBody>
      </p:sp>
      <p:sp>
        <p:nvSpPr>
          <p:cNvPr id="31747" name="Text Placeholder 2"/>
          <p:cNvSpPr>
            <a:spLocks noGrp="1"/>
          </p:cNvSpPr>
          <p:nvPr>
            <p:ph type="body" idx="1"/>
          </p:nvPr>
        </p:nvSpPr>
        <p:spPr>
          <a:xfrm>
            <a:off x="457200" y="1600200"/>
            <a:ext cx="8229600" cy="4967288"/>
          </a:xfrm>
        </p:spPr>
        <p:txBody>
          <a:bodyPr/>
          <a:lstStyle/>
          <a:p>
            <a:pPr>
              <a:spcBef>
                <a:spcPct val="0"/>
              </a:spcBef>
            </a:pPr>
            <a:r>
              <a:rPr lang="en-US" altLang="en-US" dirty="0" smtClean="0">
                <a:ea typeface="ヒラギノ角ゴ Pro W3"/>
                <a:cs typeface="Geneva"/>
              </a:rPr>
              <a:t>Nursing</a:t>
            </a:r>
          </a:p>
          <a:p>
            <a:pPr>
              <a:spcBef>
                <a:spcPct val="0"/>
              </a:spcBef>
            </a:pPr>
            <a:r>
              <a:rPr lang="en-US" altLang="en-US" dirty="0" smtClean="0">
                <a:ea typeface="ヒラギノ角ゴ Pro W3"/>
                <a:cs typeface="Geneva"/>
              </a:rPr>
              <a:t>Respiratory</a:t>
            </a:r>
          </a:p>
          <a:p>
            <a:pPr>
              <a:spcBef>
                <a:spcPct val="0"/>
              </a:spcBef>
            </a:pPr>
            <a:r>
              <a:rPr lang="en-US" altLang="en-US" dirty="0" smtClean="0">
                <a:ea typeface="ヒラギノ角ゴ Pro W3"/>
                <a:cs typeface="Geneva"/>
              </a:rPr>
              <a:t>CCTs</a:t>
            </a:r>
          </a:p>
          <a:p>
            <a:pPr>
              <a:spcBef>
                <a:spcPct val="0"/>
              </a:spcBef>
            </a:pPr>
            <a:r>
              <a:rPr lang="en-US" altLang="en-US" dirty="0" smtClean="0">
                <a:ea typeface="ヒラギノ角ゴ Pro W3"/>
                <a:cs typeface="Geneva"/>
              </a:rPr>
              <a:t>Medical Student</a:t>
            </a:r>
          </a:p>
          <a:p>
            <a:pPr>
              <a:spcBef>
                <a:spcPct val="0"/>
              </a:spcBef>
            </a:pPr>
            <a:r>
              <a:rPr lang="en-US" altLang="en-US" dirty="0" smtClean="0">
                <a:ea typeface="ヒラギノ角ゴ Pro W3"/>
                <a:cs typeface="Geneva"/>
              </a:rPr>
              <a:t>Pharmacy Student</a:t>
            </a:r>
          </a:p>
          <a:p>
            <a:pPr>
              <a:spcBef>
                <a:spcPct val="0"/>
              </a:spcBef>
            </a:pPr>
            <a:r>
              <a:rPr lang="en-US" altLang="en-US" dirty="0" smtClean="0">
                <a:ea typeface="ヒラギノ角ゴ Pro W3"/>
                <a:cs typeface="Geneva"/>
              </a:rPr>
              <a:t>Pre-med volunteer</a:t>
            </a:r>
          </a:p>
          <a:p>
            <a:pPr>
              <a:spcBef>
                <a:spcPct val="0"/>
              </a:spcBef>
            </a:pPr>
            <a:endParaRPr lang="en-US" altLang="en-US" dirty="0" smtClean="0">
              <a:ea typeface="ヒラギノ角ゴ Pro W3"/>
              <a:cs typeface="Gene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1143000"/>
          </a:xfrm>
        </p:spPr>
        <p:txBody>
          <a:bodyPr/>
          <a:lstStyle/>
          <a:p>
            <a:pPr>
              <a:spcBef>
                <a:spcPct val="0"/>
              </a:spcBef>
            </a:pPr>
            <a:r>
              <a:rPr lang="en-US" altLang="en-US" smtClean="0">
                <a:ea typeface="ヒラギノ角ゴ Pro W3"/>
                <a:cs typeface="Geneva"/>
              </a:rPr>
              <a:t>Basic Airway Maneuvers</a:t>
            </a:r>
          </a:p>
        </p:txBody>
      </p:sp>
      <p:sp>
        <p:nvSpPr>
          <p:cNvPr id="33795" name="Text Placeholder 2"/>
          <p:cNvSpPr>
            <a:spLocks noGrp="1"/>
          </p:cNvSpPr>
          <p:nvPr>
            <p:ph type="body" idx="1"/>
          </p:nvPr>
        </p:nvSpPr>
        <p:spPr>
          <a:xfrm>
            <a:off x="457200" y="1600200"/>
            <a:ext cx="8229600" cy="4967288"/>
          </a:xfrm>
        </p:spPr>
        <p:txBody>
          <a:bodyPr/>
          <a:lstStyle/>
          <a:p>
            <a:pPr>
              <a:spcBef>
                <a:spcPct val="0"/>
              </a:spcBef>
            </a:pPr>
            <a:r>
              <a:rPr lang="en-US" altLang="en-US" smtClean="0">
                <a:ea typeface="ヒラギノ角ゴ Pro W3"/>
                <a:cs typeface="Geneva"/>
              </a:rPr>
              <a:t>Head tilt-chin lift</a:t>
            </a:r>
          </a:p>
          <a:p>
            <a:pPr>
              <a:spcBef>
                <a:spcPct val="0"/>
              </a:spcBef>
            </a:pPr>
            <a:r>
              <a:rPr lang="en-US" altLang="en-US" smtClean="0">
                <a:ea typeface="ヒラギノ角ゴ Pro W3"/>
                <a:cs typeface="Geneva"/>
              </a:rPr>
              <a:t>Jaw thrust</a:t>
            </a:r>
          </a:p>
          <a:p>
            <a:pPr>
              <a:spcBef>
                <a:spcPct val="0"/>
              </a:spcBef>
            </a:pPr>
            <a:r>
              <a:rPr lang="en-US" altLang="en-US" smtClean="0">
                <a:ea typeface="ヒラギノ角ゴ Pro W3"/>
                <a:cs typeface="Geneva"/>
              </a:rPr>
              <a:t>Oropharyngeal </a:t>
            </a:r>
          </a:p>
          <a:p>
            <a:pPr>
              <a:spcBef>
                <a:spcPct val="0"/>
              </a:spcBef>
            </a:pPr>
            <a:r>
              <a:rPr lang="en-US" altLang="en-US" smtClean="0">
                <a:ea typeface="ヒラギノ角ゴ Pro W3"/>
                <a:cs typeface="Geneva"/>
              </a:rPr>
              <a:t>Nasopharyngeal airways</a:t>
            </a:r>
          </a:p>
          <a:p>
            <a:pPr>
              <a:spcBef>
                <a:spcPct val="0"/>
              </a:spcBef>
            </a:pPr>
            <a:r>
              <a:rPr lang="en-US" altLang="en-US" smtClean="0">
                <a:ea typeface="ヒラギノ角ゴ Pro W3"/>
                <a:cs typeface="Geneva"/>
              </a:rPr>
              <a:t>Positioning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merckmanuals.com/media/home/figures/PHY_opening_an_airway_adul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884" y="1025307"/>
            <a:ext cx="7371732" cy="47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ChangeArrowheads="1"/>
          </p:cNvSpPr>
          <p:nvPr/>
        </p:nvSpPr>
        <p:spPr bwMode="auto">
          <a:xfrm>
            <a:off x="4054475" y="6350000"/>
            <a:ext cx="1098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800"/>
              <a:t>From merck manual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ead Tilt Chin Lift Maneuver">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1143000"/>
            <a:ext cx="6224588" cy="466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danger.mongabay.com/images/armyhandbook/fig04-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3763963"/>
            <a:ext cx="38100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 descr="http://circ.ahajournals.org/content/102/suppl_1/I-22/F9.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213" y="984250"/>
            <a:ext cx="4265612"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3"/>
          <p:cNvSpPr>
            <a:spLocks noChangeArrowheads="1"/>
          </p:cNvSpPr>
          <p:nvPr/>
        </p:nvSpPr>
        <p:spPr bwMode="auto">
          <a:xfrm>
            <a:off x="5316538" y="6323013"/>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800"/>
              <a:t>http://circ.ahajournals.org/content/102/suppl_1/I-22.figures-only</a:t>
            </a:r>
          </a:p>
        </p:txBody>
      </p:sp>
      <p:sp>
        <p:nvSpPr>
          <p:cNvPr id="39941" name="TextBox 1"/>
          <p:cNvSpPr txBox="1">
            <a:spLocks noChangeArrowheads="1"/>
          </p:cNvSpPr>
          <p:nvPr/>
        </p:nvSpPr>
        <p:spPr bwMode="auto">
          <a:xfrm>
            <a:off x="158750" y="1293813"/>
            <a:ext cx="32559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dirty="0">
                <a:cs typeface="Arial" panose="020B0604020202020204" pitchFamily="34" charset="0"/>
              </a:rPr>
              <a:t>Jaw-Thrust </a:t>
            </a:r>
          </a:p>
          <a:p>
            <a:pPr algn="ctr" eaLnBrk="1" hangingPunct="1"/>
            <a:r>
              <a:rPr lang="en-US" altLang="en-US" dirty="0">
                <a:cs typeface="Arial" panose="020B0604020202020204" pitchFamily="34" charset="0"/>
              </a:rPr>
              <a:t>Maneuver</a:t>
            </a:r>
            <a:endParaRPr lang="en-US"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29"/>
          <p:cNvSpPr>
            <a:spLocks noGrp="1"/>
          </p:cNvSpPr>
          <p:nvPr>
            <p:ph type="title"/>
          </p:nvPr>
        </p:nvSpPr>
        <p:spPr>
          <a:xfrm>
            <a:off x="457200" y="274638"/>
            <a:ext cx="8229600" cy="1143000"/>
          </a:xfrm>
        </p:spPr>
        <p:txBody>
          <a:bodyPr/>
          <a:lstStyle/>
          <a:p>
            <a:pPr>
              <a:spcBef>
                <a:spcPct val="0"/>
              </a:spcBef>
            </a:pPr>
            <a:r>
              <a:rPr lang="en-GB" altLang="en-US" smtClean="0">
                <a:ea typeface="ヒラギノ角ゴ Pro W3"/>
                <a:cs typeface="Geneva"/>
              </a:rPr>
              <a:t>Objectives</a:t>
            </a:r>
          </a:p>
        </p:txBody>
      </p:sp>
      <p:sp>
        <p:nvSpPr>
          <p:cNvPr id="7171" name="Shape 30"/>
          <p:cNvSpPr>
            <a:spLocks noGrp="1"/>
          </p:cNvSpPr>
          <p:nvPr>
            <p:ph type="body" idx="1"/>
          </p:nvPr>
        </p:nvSpPr>
        <p:spPr>
          <a:xfrm>
            <a:off x="457200" y="1600200"/>
            <a:ext cx="8229600" cy="4967288"/>
          </a:xfrm>
        </p:spPr>
        <p:txBody>
          <a:bodyPr/>
          <a:lstStyle/>
          <a:p>
            <a:pPr marL="457200" indent="-381000">
              <a:spcBef>
                <a:spcPct val="0"/>
              </a:spcBef>
              <a:buClr>
                <a:srgbClr val="000000"/>
              </a:buClr>
              <a:buFont typeface="Arial" panose="020B0604020202020204" pitchFamily="34" charset="0"/>
              <a:buChar char="●"/>
            </a:pPr>
            <a:r>
              <a:rPr lang="en-GB" altLang="en-US" sz="2400" dirty="0" smtClean="0">
                <a:ea typeface="ヒラギノ角ゴ Pro W3"/>
                <a:cs typeface="Geneva"/>
              </a:rPr>
              <a:t>Appreciate the pertinent airway anatomy</a:t>
            </a:r>
          </a:p>
          <a:p>
            <a:pPr marL="457200" indent="-381000">
              <a:spcBef>
                <a:spcPct val="0"/>
              </a:spcBef>
              <a:buClr>
                <a:srgbClr val="000000"/>
              </a:buClr>
              <a:buFont typeface="Arial" panose="020B0604020202020204" pitchFamily="34" charset="0"/>
              <a:buChar char="●"/>
            </a:pPr>
            <a:r>
              <a:rPr lang="en-GB" altLang="en-US" sz="2400" dirty="0" smtClean="0">
                <a:ea typeface="ヒラギノ角ゴ Pro W3"/>
                <a:cs typeface="Geneva"/>
              </a:rPr>
              <a:t>To</a:t>
            </a:r>
          </a:p>
          <a:p>
            <a:pPr marL="857250" lvl="1" indent="-381000">
              <a:spcBef>
                <a:spcPct val="0"/>
              </a:spcBef>
              <a:buClr>
                <a:srgbClr val="000000"/>
              </a:buClr>
              <a:buFont typeface="Arial" panose="020B0604020202020204" pitchFamily="34" charset="0"/>
              <a:buChar char="●"/>
            </a:pPr>
            <a:r>
              <a:rPr lang="en-GB" altLang="en-US" sz="2000" dirty="0" smtClean="0">
                <a:ea typeface="ヒラギノ角ゴ Pro W3"/>
                <a:cs typeface="Geneva"/>
              </a:rPr>
              <a:t>Perform </a:t>
            </a:r>
            <a:r>
              <a:rPr lang="en-GB" altLang="en-US" sz="2000" dirty="0" smtClean="0">
                <a:ea typeface="ヒラギノ角ゴ Pro W3"/>
                <a:cs typeface="Geneva"/>
              </a:rPr>
              <a:t>basic airway </a:t>
            </a:r>
            <a:r>
              <a:rPr lang="en-GB" altLang="en-US" sz="2000" dirty="0" err="1" smtClean="0">
                <a:ea typeface="ヒラギノ角ゴ Pro W3"/>
                <a:cs typeface="Geneva"/>
              </a:rPr>
              <a:t>maneuvers</a:t>
            </a:r>
            <a:endParaRPr lang="en-GB" altLang="en-US" sz="2000" dirty="0" smtClean="0">
              <a:ea typeface="ヒラギノ角ゴ Pro W3"/>
              <a:cs typeface="Geneva"/>
            </a:endParaRPr>
          </a:p>
          <a:p>
            <a:pPr marL="857250" lvl="1" indent="-381000">
              <a:spcBef>
                <a:spcPct val="0"/>
              </a:spcBef>
              <a:buClr>
                <a:srgbClr val="000000"/>
              </a:buClr>
              <a:buFont typeface="Arial" panose="020B0604020202020204" pitchFamily="34" charset="0"/>
              <a:buChar char="●"/>
            </a:pPr>
            <a:r>
              <a:rPr lang="en-GB" altLang="en-US" sz="2000" dirty="0" smtClean="0">
                <a:ea typeface="ヒラギノ角ゴ Pro W3"/>
                <a:cs typeface="Geneva"/>
              </a:rPr>
              <a:t>Perform </a:t>
            </a:r>
            <a:r>
              <a:rPr lang="en-GB" altLang="en-US" sz="2000" dirty="0" smtClean="0">
                <a:ea typeface="ヒラギノ角ゴ Pro W3"/>
                <a:cs typeface="Geneva"/>
              </a:rPr>
              <a:t>surgical </a:t>
            </a:r>
            <a:r>
              <a:rPr lang="en-GB" altLang="en-US" sz="2000" dirty="0" err="1" smtClean="0">
                <a:ea typeface="ヒラギノ角ゴ Pro W3"/>
                <a:cs typeface="Geneva"/>
              </a:rPr>
              <a:t>cricothyroidotomy</a:t>
            </a:r>
            <a:endParaRPr lang="en-GB" altLang="en-US" sz="2000" dirty="0" smtClean="0">
              <a:ea typeface="ヒラギノ角ゴ Pro W3"/>
              <a:cs typeface="Geneva"/>
            </a:endParaRPr>
          </a:p>
          <a:p>
            <a:pPr marL="857250" lvl="1" indent="-381000">
              <a:spcBef>
                <a:spcPct val="0"/>
              </a:spcBef>
              <a:buClr>
                <a:srgbClr val="000000"/>
              </a:buClr>
              <a:buFont typeface="Arial" panose="020B0604020202020204" pitchFamily="34" charset="0"/>
              <a:buChar char="●"/>
            </a:pPr>
            <a:r>
              <a:rPr lang="en-GB" altLang="en-US" sz="2000" dirty="0" smtClean="0">
                <a:ea typeface="ヒラギノ角ゴ Pro W3"/>
                <a:cs typeface="Geneva"/>
              </a:rPr>
              <a:t>Advanced </a:t>
            </a:r>
            <a:r>
              <a:rPr lang="en-GB" altLang="en-US" sz="2000" dirty="0" smtClean="0">
                <a:ea typeface="ヒラギノ角ゴ Pro W3"/>
                <a:cs typeface="Geneva"/>
              </a:rPr>
              <a:t>airway techniques</a:t>
            </a:r>
          </a:p>
          <a:p>
            <a:pPr marL="457200" indent="-381000">
              <a:spcBef>
                <a:spcPct val="0"/>
              </a:spcBef>
              <a:buClr>
                <a:srgbClr val="000000"/>
              </a:buClr>
              <a:buFont typeface="Arial" panose="020B0604020202020204" pitchFamily="34" charset="0"/>
              <a:buChar char="●"/>
            </a:pPr>
            <a:endParaRPr lang="en-GB" altLang="en-US" sz="2400" dirty="0" smtClean="0">
              <a:ea typeface="ヒラギノ角ゴ Pro W3"/>
              <a:cs typeface="Geneva"/>
            </a:endParaRPr>
          </a:p>
          <a:p>
            <a:pPr marL="457200" indent="-381000">
              <a:spcBef>
                <a:spcPct val="0"/>
              </a:spcBef>
              <a:buClr>
                <a:srgbClr val="000000"/>
              </a:buClr>
              <a:buFont typeface="Arial" panose="020B0604020202020204" pitchFamily="34" charset="0"/>
              <a:buChar char="●"/>
            </a:pPr>
            <a:r>
              <a:rPr lang="en-GB" altLang="en-US" sz="2400" dirty="0" smtClean="0">
                <a:ea typeface="ヒラギノ角ゴ Pro W3"/>
                <a:cs typeface="Geneva"/>
              </a:rPr>
              <a:t>Some slides are from Reuben </a:t>
            </a:r>
            <a:r>
              <a:rPr lang="en-GB" altLang="en-US" sz="2400" dirty="0" err="1" smtClean="0">
                <a:ea typeface="ヒラギノ角ゴ Pro W3"/>
                <a:cs typeface="Geneva"/>
              </a:rPr>
              <a:t>Strayer’s</a:t>
            </a:r>
            <a:r>
              <a:rPr lang="en-GB" altLang="en-US" sz="2400" dirty="0" smtClean="0">
                <a:ea typeface="ヒラギノ角ゴ Pro W3"/>
                <a:cs typeface="Geneva"/>
              </a:rPr>
              <a:t> Lecture from Mount Sinai</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aw thrust technique">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1135063"/>
            <a:ext cx="657225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simulaids.com/images/SB351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1012825"/>
            <a:ext cx="28575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4" descr="http://www.dr-green.co.uk/Images/Guedel%20airwa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463" y="3627438"/>
            <a:ext cx="37242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3"/>
          <p:cNvSpPr>
            <a:spLocks noChangeArrowheads="1"/>
          </p:cNvSpPr>
          <p:nvPr/>
        </p:nvSpPr>
        <p:spPr bwMode="auto">
          <a:xfrm>
            <a:off x="4700588" y="5757863"/>
            <a:ext cx="1676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800"/>
              <a:t>http://www.dr-green.co.uk/teaching%20topics/Chapter%209%20Airway%20drips%20and%20ECG.htm</a:t>
            </a:r>
          </a:p>
        </p:txBody>
      </p:sp>
      <p:sp>
        <p:nvSpPr>
          <p:cNvPr id="44037" name="Rectangle 4"/>
          <p:cNvSpPr>
            <a:spLocks noChangeArrowheads="1"/>
          </p:cNvSpPr>
          <p:nvPr/>
        </p:nvSpPr>
        <p:spPr bwMode="auto">
          <a:xfrm>
            <a:off x="736600" y="5292725"/>
            <a:ext cx="1492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800"/>
              <a:t>http://www.simulaids.com/sb35197.htm</a:t>
            </a:r>
          </a:p>
        </p:txBody>
      </p:sp>
      <p:sp>
        <p:nvSpPr>
          <p:cNvPr id="44038" name="TextBox 1"/>
          <p:cNvSpPr txBox="1">
            <a:spLocks noChangeArrowheads="1"/>
          </p:cNvSpPr>
          <p:nvPr/>
        </p:nvSpPr>
        <p:spPr bwMode="auto">
          <a:xfrm>
            <a:off x="4541838" y="1414463"/>
            <a:ext cx="2743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a:cs typeface="Arial" panose="020B0604020202020204" pitchFamily="34" charset="0"/>
              </a:rPr>
              <a:t>Oropharyngeal Airway</a:t>
            </a:r>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aic.cuhk.edu.hk/web8/Hi%20res/Nasopharyngeal%20airw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1263650"/>
            <a:ext cx="779780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ChangeArrowheads="1"/>
          </p:cNvSpPr>
          <p:nvPr/>
        </p:nvSpPr>
        <p:spPr bwMode="auto">
          <a:xfrm>
            <a:off x="2941638" y="5994400"/>
            <a:ext cx="32607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800"/>
              <a:t>http://www.aic.cuhk.edu.hk/web8/Nasopharyngeal%20airway.htm</a:t>
            </a:r>
          </a:p>
        </p:txBody>
      </p:sp>
      <p:sp>
        <p:nvSpPr>
          <p:cNvPr id="46084" name="TextBox 4"/>
          <p:cNvSpPr txBox="1">
            <a:spLocks noChangeArrowheads="1"/>
          </p:cNvSpPr>
          <p:nvPr/>
        </p:nvSpPr>
        <p:spPr bwMode="auto">
          <a:xfrm>
            <a:off x="1323975" y="4953000"/>
            <a:ext cx="274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ctr" eaLnBrk="1" hangingPunct="1"/>
            <a:r>
              <a:rPr lang="en-US" altLang="en-US">
                <a:cs typeface="Arial" panose="020B0604020202020204" pitchFamily="34" charset="0"/>
              </a:rPr>
              <a:t>Nasopharyngeal Airway</a:t>
            </a:r>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8229600" cy="1143000"/>
          </a:xfrm>
        </p:spPr>
        <p:txBody>
          <a:bodyPr/>
          <a:lstStyle/>
          <a:p>
            <a:pPr>
              <a:spcBef>
                <a:spcPct val="0"/>
              </a:spcBef>
            </a:pPr>
            <a:r>
              <a:rPr lang="en-US" altLang="en-US" smtClean="0">
                <a:ea typeface="ヒラギノ角ゴ Pro W3"/>
                <a:cs typeface="Geneva"/>
              </a:rPr>
              <a:t>Sniffing Position</a:t>
            </a:r>
          </a:p>
        </p:txBody>
      </p:sp>
      <p:pic>
        <p:nvPicPr>
          <p:cNvPr id="48131" name="Picture 2" descr="http://www.airwaycam.com/images/photo-ESN_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85" y="1561420"/>
            <a:ext cx="3296943" cy="315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3"/>
          <p:cNvSpPr>
            <a:spLocks noChangeArrowheads="1"/>
          </p:cNvSpPr>
          <p:nvPr/>
        </p:nvSpPr>
        <p:spPr bwMode="auto">
          <a:xfrm>
            <a:off x="266700" y="53340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800"/>
              <a:t>http://www.outsidetheprotocols.com/2012_06_01_archive.html</a:t>
            </a:r>
          </a:p>
        </p:txBody>
      </p:sp>
      <p:pic>
        <p:nvPicPr>
          <p:cNvPr id="48133" name="Picture 4" descr="http://www.onlineanaesthesia.com/images/airwa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4663" y="2978987"/>
            <a:ext cx="5449337" cy="387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41363"/>
            <a:ext cx="83343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325" y="3417888"/>
            <a:ext cx="830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466850"/>
            <a:ext cx="84010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105025" y="1393825"/>
            <a:ext cx="5181600" cy="771525"/>
          </a:xfrm>
        </p:spPr>
        <p:txBody>
          <a:bodyPr/>
          <a:lstStyle/>
          <a:p>
            <a:pPr>
              <a:spcBef>
                <a:spcPct val="0"/>
              </a:spcBef>
            </a:pPr>
            <a:r>
              <a:rPr lang="en-US" altLang="en-US" smtClean="0">
                <a:ea typeface="ヒラギノ角ゴ Pro W3"/>
                <a:cs typeface="Geneva"/>
              </a:rPr>
              <a:t>Endotracheal Intubation</a:t>
            </a:r>
          </a:p>
        </p:txBody>
      </p:sp>
      <p:pic>
        <p:nvPicPr>
          <p:cNvPr id="54275" name="Picture 2" descr="http://intensivecare.hsnet.nsw.gov.au/five/images/et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2767013"/>
            <a:ext cx="3810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038" y="731838"/>
            <a:ext cx="843915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1558534" y="1927898"/>
            <a:ext cx="770258" cy="2522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652297" y="1950420"/>
            <a:ext cx="770258" cy="2522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05415" y="2147864"/>
            <a:ext cx="770258" cy="2522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74638"/>
            <a:ext cx="8229600" cy="1143000"/>
          </a:xfrm>
        </p:spPr>
        <p:txBody>
          <a:bodyPr/>
          <a:lstStyle/>
          <a:p>
            <a:pPr>
              <a:spcBef>
                <a:spcPct val="0"/>
              </a:spcBef>
            </a:pPr>
            <a:r>
              <a:rPr lang="en-US" altLang="en-US" sz="2800" smtClean="0">
                <a:ea typeface="ヒラギノ角ゴ Pro W3"/>
                <a:cs typeface="Geneva"/>
              </a:rPr>
              <a:t>Can we predict difficulty with ventilation?</a:t>
            </a:r>
          </a:p>
        </p:txBody>
      </p:sp>
      <p:sp>
        <p:nvSpPr>
          <p:cNvPr id="58371" name="Rectangle 4"/>
          <p:cNvSpPr>
            <a:spLocks noChangeArrowheads="1"/>
          </p:cNvSpPr>
          <p:nvPr/>
        </p:nvSpPr>
        <p:spPr bwMode="auto">
          <a:xfrm>
            <a:off x="4572000" y="66421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800"/>
              <a:t>http://crashingpatient.com/wp-content/images/part1/mandible.jpg</a:t>
            </a:r>
          </a:p>
        </p:txBody>
      </p:sp>
      <p:pic>
        <p:nvPicPr>
          <p:cNvPr id="58372" name="Picture 2" descr="http://crashingpatient.com/wp-content/images/part1/mand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150" y="1422400"/>
            <a:ext cx="61563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44500" y="596900"/>
            <a:ext cx="8229600" cy="1143000"/>
          </a:xfrm>
        </p:spPr>
        <p:txBody>
          <a:bodyPr/>
          <a:lstStyle/>
          <a:p>
            <a:pPr>
              <a:spcBef>
                <a:spcPct val="0"/>
              </a:spcBef>
            </a:pPr>
            <a:r>
              <a:rPr lang="en-US" altLang="en-US" sz="2000" smtClean="0">
                <a:ea typeface="ヒラギノ角ゴ Pro W3"/>
                <a:cs typeface="Geneva"/>
              </a:rPr>
              <a:t>The mandibular protrusion test may be an essential element of the airway examination. (Anesthesiology 105(5), November 2006, pp 885-891)</a:t>
            </a:r>
          </a:p>
        </p:txBody>
      </p:sp>
      <p:sp>
        <p:nvSpPr>
          <p:cNvPr id="3" name="Text Placeholder 2"/>
          <p:cNvSpPr>
            <a:spLocks noGrp="1"/>
          </p:cNvSpPr>
          <p:nvPr>
            <p:ph type="body" idx="1"/>
          </p:nvPr>
        </p:nvSpPr>
        <p:spPr>
          <a:xfrm>
            <a:off x="457200" y="1600200"/>
            <a:ext cx="8229600" cy="4967288"/>
          </a:xfrm>
        </p:spPr>
        <p:txBody>
          <a:bodyPr/>
          <a:lstStyle/>
          <a:p>
            <a:pPr>
              <a:spcBef>
                <a:spcPct val="0"/>
              </a:spcBef>
            </a:pPr>
            <a:r>
              <a:rPr lang="en-US" altLang="en-US" smtClean="0">
                <a:ea typeface="ヒラギノ角ゴ Pro W3"/>
                <a:cs typeface="Geneva"/>
              </a:rPr>
              <a:t>Beard</a:t>
            </a:r>
          </a:p>
          <a:p>
            <a:pPr>
              <a:spcBef>
                <a:spcPct val="0"/>
              </a:spcBef>
            </a:pPr>
            <a:r>
              <a:rPr lang="en-US" altLang="en-US" smtClean="0">
                <a:ea typeface="ヒラギノ角ゴ Pro W3"/>
                <a:cs typeface="Geneva"/>
              </a:rPr>
              <a:t>Obesity</a:t>
            </a:r>
          </a:p>
          <a:p>
            <a:pPr>
              <a:spcBef>
                <a:spcPct val="0"/>
              </a:spcBef>
            </a:pPr>
            <a:r>
              <a:rPr lang="en-US" altLang="en-US" smtClean="0">
                <a:ea typeface="ヒラギノ角ゴ Pro W3"/>
                <a:cs typeface="Geneva"/>
              </a:rPr>
              <a:t>No teeth</a:t>
            </a:r>
          </a:p>
          <a:p>
            <a:pPr>
              <a:spcBef>
                <a:spcPct val="0"/>
              </a:spcBef>
            </a:pPr>
            <a:r>
              <a:rPr lang="en-US" altLang="en-US" smtClean="0">
                <a:ea typeface="ヒラギノ角ゴ Pro W3"/>
                <a:cs typeface="Geneva"/>
              </a:rPr>
              <a:t>&gt; 55 yrs of age</a:t>
            </a:r>
          </a:p>
          <a:p>
            <a:pPr>
              <a:spcBef>
                <a:spcPct val="0"/>
              </a:spcBef>
            </a:pPr>
            <a:r>
              <a:rPr lang="en-US" altLang="en-US" smtClean="0">
                <a:ea typeface="ヒラギノ角ゴ Pro W3"/>
                <a:cs typeface="Geneva"/>
              </a:rPr>
              <a:t>Snoring</a:t>
            </a:r>
          </a:p>
          <a:p>
            <a:pPr>
              <a:spcBef>
                <a:spcPct val="0"/>
              </a:spcBef>
            </a:pPr>
            <a:r>
              <a:rPr lang="en-US" altLang="en-US" smtClean="0">
                <a:ea typeface="ヒラギノ角ゴ Pro W3"/>
                <a:cs typeface="Geneva"/>
              </a:rPr>
              <a:t>Mallampati III or IV</a:t>
            </a:r>
          </a:p>
          <a:p>
            <a:pPr>
              <a:spcBef>
                <a:spcPct val="0"/>
              </a:spcBef>
            </a:pPr>
            <a:r>
              <a:rPr lang="en-US" altLang="en-US" smtClean="0">
                <a:ea typeface="ヒラギノ角ゴ Pro W3"/>
                <a:cs typeface="Geneva"/>
              </a:rPr>
              <a:t>Limited jaw protrusion</a:t>
            </a:r>
          </a:p>
          <a:p>
            <a:pPr>
              <a:spcBef>
                <a:spcPct val="0"/>
              </a:spcBef>
            </a:pPr>
            <a:r>
              <a:rPr lang="en-US" altLang="en-US" smtClean="0">
                <a:ea typeface="ヒラギノ角ゴ Pro W3"/>
                <a:cs typeface="Geneva"/>
              </a:rPr>
              <a:t>Thyromental distance &lt; 6cm</a:t>
            </a:r>
          </a:p>
          <a:p>
            <a:pPr>
              <a:spcBef>
                <a:spcPct val="0"/>
              </a:spcBef>
            </a:pPr>
            <a:r>
              <a:rPr lang="en-US" altLang="en-US" smtClean="0">
                <a:ea typeface="ヒラギノ角ゴ Pro W3"/>
                <a:cs typeface="Geneva"/>
              </a:rPr>
              <a:t>Limited neck mobility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Text Placeholder 2"/>
          <p:cNvSpPr>
            <a:spLocks noGrp="1"/>
          </p:cNvSpPr>
          <p:nvPr>
            <p:ph type="body" idx="1"/>
          </p:nvPr>
        </p:nvSpPr>
        <p:spPr/>
        <p:txBody>
          <a:bodyPr/>
          <a:lstStyle/>
          <a:p>
            <a:r>
              <a:rPr lang="en-US" dirty="0" smtClean="0"/>
              <a:t>I will say almost anything if you pay me to</a:t>
            </a:r>
            <a:endParaRPr lang="en-US" dirty="0"/>
          </a:p>
        </p:txBody>
      </p:sp>
    </p:spTree>
    <p:extLst>
      <p:ext uri="{BB962C8B-B14F-4D97-AF65-F5344CB8AC3E}">
        <p14:creationId xmlns:p14="http://schemas.microsoft.com/office/powerpoint/2010/main" val="1547620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58813"/>
            <a:ext cx="8963025"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513" y="1182688"/>
            <a:ext cx="882015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050" y="995363"/>
            <a:ext cx="78676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3433763"/>
            <a:ext cx="32004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0177" y="3729671"/>
            <a:ext cx="2450412" cy="1200329"/>
          </a:xfrm>
          <a:prstGeom prst="rect">
            <a:avLst/>
          </a:prstGeom>
          <a:noFill/>
        </p:spPr>
        <p:txBody>
          <a:bodyPr wrap="square" rtlCol="0">
            <a:spAutoFit/>
          </a:bodyPr>
          <a:lstStyle/>
          <a:p>
            <a:r>
              <a:rPr lang="en-US" dirty="0" smtClean="0"/>
              <a:t>Awake?</a:t>
            </a:r>
          </a:p>
          <a:p>
            <a:r>
              <a:rPr lang="en-US" dirty="0" smtClean="0"/>
              <a:t>Who?</a:t>
            </a:r>
          </a:p>
          <a:p>
            <a:r>
              <a:rPr lang="en-US" dirty="0" smtClean="0"/>
              <a:t>When?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938" y="668338"/>
            <a:ext cx="8050212" cy="603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92780" y="1522499"/>
            <a:ext cx="7616997" cy="5053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288" y="555625"/>
            <a:ext cx="9002712" cy="630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627063"/>
            <a:ext cx="7451725"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2"/>
          <p:cNvSpPr>
            <a:spLocks noChangeArrowheads="1"/>
          </p:cNvSpPr>
          <p:nvPr/>
        </p:nvSpPr>
        <p:spPr bwMode="auto">
          <a:xfrm>
            <a:off x="2103438" y="6227763"/>
            <a:ext cx="4572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1000"/>
              <a:t>(Lee BJ, Kang JM, Kim DO (2007) Laryngeal exposure during laryngoscopy is better in the 25 degrees back-up position than in the supine position. Br J Anaesth 99:581586)</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437" b="79254"/>
          <a:stretch/>
        </p:blipFill>
        <p:spPr bwMode="auto">
          <a:xfrm>
            <a:off x="906751" y="981004"/>
            <a:ext cx="7340868" cy="1023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34" t="1308" r="-290" b="82076"/>
          <a:stretch/>
        </p:blipFill>
        <p:spPr bwMode="auto">
          <a:xfrm>
            <a:off x="761248" y="2441404"/>
            <a:ext cx="8065381" cy="137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090" b="77979"/>
          <a:stretch/>
        </p:blipFill>
        <p:spPr bwMode="auto">
          <a:xfrm>
            <a:off x="906751" y="4023703"/>
            <a:ext cx="7475999" cy="1057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537" b="83930"/>
          <a:stretch/>
        </p:blipFill>
        <p:spPr bwMode="auto">
          <a:xfrm>
            <a:off x="1262485" y="5146996"/>
            <a:ext cx="7725665" cy="1096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http://crashingpatient.com/wp-content/images/part1/mem03870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803275"/>
            <a:ext cx="44608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6" descr="http://crashingpatient.com/wp-content/images/part1/sniff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0638" y="1692275"/>
            <a:ext cx="397986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1"/>
          <p:cNvSpPr>
            <a:spLocks noChangeArrowheads="1"/>
          </p:cNvSpPr>
          <p:nvPr/>
        </p:nvSpPr>
        <p:spPr bwMode="auto">
          <a:xfrm>
            <a:off x="6410325" y="5241925"/>
            <a:ext cx="2670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1000"/>
              <a:t>http://crashingpatient.com/resuscitation/airway/airway.htm/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crashingpatient.com/wp-content/images/part1/ram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268413"/>
            <a:ext cx="3387725"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8" descr="http://crashingpatient.com/wp-content/images/part1/ram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2212975"/>
            <a:ext cx="5356225"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1075" y="766763"/>
            <a:ext cx="7635875"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1143000"/>
          </a:xfrm>
        </p:spPr>
        <p:txBody>
          <a:bodyPr/>
          <a:lstStyle/>
          <a:p>
            <a:pPr>
              <a:spcBef>
                <a:spcPct val="0"/>
              </a:spcBef>
            </a:pPr>
            <a:r>
              <a:rPr lang="en-US" altLang="en-US" smtClean="0">
                <a:ea typeface="ヒラギノ角ゴ Pro W3"/>
                <a:cs typeface="Geneva"/>
              </a:rPr>
              <a:t>What is the problem here?</a:t>
            </a:r>
          </a:p>
        </p:txBody>
      </p:sp>
      <p:pic>
        <p:nvPicPr>
          <p:cNvPr id="9219" name="Picture 2" descr="http://i.vimeocdn.com/video/392676922_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75" y="1600200"/>
            <a:ext cx="6096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3"/>
          <p:cNvSpPr>
            <a:spLocks noChangeArrowheads="1"/>
          </p:cNvSpPr>
          <p:nvPr/>
        </p:nvSpPr>
        <p:spPr bwMode="auto">
          <a:xfrm>
            <a:off x="3562350" y="6351588"/>
            <a:ext cx="1431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800"/>
              <a:t>http://vimeo.com/56704003</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270" y="974256"/>
            <a:ext cx="7772400" cy="1362075"/>
          </a:xfrm>
        </p:spPr>
        <p:txBody>
          <a:bodyPr/>
          <a:lstStyle/>
          <a:p>
            <a:pPr>
              <a:defRPr/>
            </a:pPr>
            <a:r>
              <a:rPr lang="en-US" dirty="0" smtClean="0"/>
              <a:t>What about cricoid </a:t>
            </a:r>
            <a:r>
              <a:rPr lang="en-US" dirty="0" smtClean="0"/>
              <a:t>pressure??????</a:t>
            </a:r>
            <a:endParaRPr lang="en-US" dirty="0"/>
          </a:p>
        </p:txBody>
      </p:sp>
      <p:pic>
        <p:nvPicPr>
          <p:cNvPr id="1026" name="Picture 2" descr="https://s-media-cache-ak0.pinimg.com/236x/6a/47/d5/6a47d5173063b3e5b21f64f752ca72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810" y="2534227"/>
            <a:ext cx="4321832" cy="39189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63" y="1236663"/>
            <a:ext cx="7694612"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738" y="777875"/>
            <a:ext cx="7086600" cy="552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895350"/>
            <a:ext cx="6238875"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8" y="733425"/>
            <a:ext cx="6219825"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9475" y="674688"/>
            <a:ext cx="7773988" cy="579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338" y="584200"/>
            <a:ext cx="4568825" cy="615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8307" name="Rectangle 4"/>
          <p:cNvSpPr>
            <a:spLocks noChangeArrowheads="1"/>
          </p:cNvSpPr>
          <p:nvPr/>
        </p:nvSpPr>
        <p:spPr bwMode="auto">
          <a:xfrm>
            <a:off x="7015163" y="6276975"/>
            <a:ext cx="1900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800"/>
              <a:t>The AIRWAY•CAM</a:t>
            </a:r>
          </a:p>
          <a:p>
            <a:pPr eaLnBrk="1" hangingPunct="1"/>
            <a:r>
              <a:rPr lang="en-US" altLang="en-US" sz="800"/>
              <a:t>Pocket Guide to Intubation</a:t>
            </a:r>
          </a:p>
          <a:p>
            <a:pPr eaLnBrk="1" hangingPunct="1"/>
            <a:r>
              <a:rPr lang="en-US" altLang="en-US" sz="800"/>
              <a:t>Richard M. Levitan, MD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 y="1074738"/>
            <a:ext cx="8718550" cy="458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355" name="Rectangle 4"/>
          <p:cNvSpPr>
            <a:spLocks noChangeArrowheads="1"/>
          </p:cNvSpPr>
          <p:nvPr/>
        </p:nvSpPr>
        <p:spPr bwMode="auto">
          <a:xfrm>
            <a:off x="7015163" y="6276975"/>
            <a:ext cx="1900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800"/>
              <a:t>The AIRWAY•CAM</a:t>
            </a:r>
          </a:p>
          <a:p>
            <a:pPr eaLnBrk="1" hangingPunct="1"/>
            <a:r>
              <a:rPr lang="en-US" altLang="en-US" sz="800"/>
              <a:t>Pocket Guide to Intubation</a:t>
            </a:r>
          </a:p>
          <a:p>
            <a:pPr eaLnBrk="1" hangingPunct="1"/>
            <a:r>
              <a:rPr lang="en-US" altLang="en-US" sz="800"/>
              <a:t>Richard M. Levitan, MD</a:t>
            </a:r>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4622" b="85597"/>
          <a:stretch/>
        </p:blipFill>
        <p:spPr bwMode="auto">
          <a:xfrm>
            <a:off x="1314083" y="5872717"/>
            <a:ext cx="5847966" cy="80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955675"/>
            <a:ext cx="7319963" cy="527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
          <p:cNvSpPr>
            <a:spLocks noChangeArrowheads="1"/>
          </p:cNvSpPr>
          <p:nvPr/>
        </p:nvSpPr>
        <p:spPr bwMode="auto">
          <a:xfrm>
            <a:off x="4424363" y="5116513"/>
            <a:ext cx="4572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a:t>Straight to cuff with 35 degree bend probably is best (ACADEMIC EMERGENCY MEDICINE2006;13:12551258</a:t>
            </a:r>
          </a:p>
        </p:txBody>
      </p:sp>
      <p:pic>
        <p:nvPicPr>
          <p:cNvPr id="105475" name="Picture 2" descr="http://www.airwaycam.com/images/photo-106_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025" y="811213"/>
            <a:ext cx="5430838"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indjos.com/articles/2012/3/3/images/IndianJOralSci_2012_3_3_180_111189_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938213"/>
            <a:ext cx="664845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crashingpatient.com/wp-content/images/part1/mallamcleh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793750"/>
            <a:ext cx="5472112"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1"/>
          <p:cNvSpPr>
            <a:spLocks noChangeArrowheads="1"/>
          </p:cNvSpPr>
          <p:nvPr/>
        </p:nvSpPr>
        <p:spPr bwMode="auto">
          <a:xfrm>
            <a:off x="6940550" y="6035675"/>
            <a:ext cx="1817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800"/>
              <a:t>http://crashingpatient.com/wp-content/images/part1/mallamclehane.jpg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038" y="698500"/>
            <a:ext cx="7040562"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460875" y="1612900"/>
            <a:ext cx="2779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b="1">
                <a:solidFill>
                  <a:srgbClr val="FF0000"/>
                </a:solidFill>
              </a:rPr>
              <a:t>Contraindications to roc?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913" y="688975"/>
            <a:ext cx="8289925" cy="504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0568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763" y="849313"/>
            <a:ext cx="5456237"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1619" name="TextBox 2"/>
          <p:cNvSpPr txBox="1">
            <a:spLocks noChangeArrowheads="1"/>
          </p:cNvSpPr>
          <p:nvPr/>
        </p:nvSpPr>
        <p:spPr bwMode="auto">
          <a:xfrm>
            <a:off x="2111375" y="6284913"/>
            <a:ext cx="3838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1000"/>
              <a:t>Weingart S. Preoxygenation and Prevention of Desaturation During Emergency Airway Management</a:t>
            </a:r>
          </a:p>
        </p:txBody>
      </p:sp>
      <p:sp>
        <p:nvSpPr>
          <p:cNvPr id="4" name="Rectangle 3"/>
          <p:cNvSpPr/>
          <p:nvPr/>
        </p:nvSpPr>
        <p:spPr>
          <a:xfrm>
            <a:off x="1336675" y="849313"/>
            <a:ext cx="6196013" cy="739775"/>
          </a:xfrm>
          <a:prstGeom prst="rect">
            <a:avLst/>
          </a:prstGeom>
          <a:noFill/>
          <a:ln w="825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1717675" y="4994275"/>
            <a:ext cx="6196013" cy="1008063"/>
          </a:xfrm>
          <a:prstGeom prst="rect">
            <a:avLst/>
          </a:prstGeom>
          <a:noFill/>
          <a:ln w="825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6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1136650"/>
            <a:ext cx="7772400" cy="1362075"/>
          </a:xfrm>
        </p:spPr>
        <p:txBody>
          <a:bodyPr/>
          <a:lstStyle/>
          <a:p>
            <a:pPr>
              <a:defRPr/>
            </a:pPr>
            <a:r>
              <a:rPr lang="en-US" dirty="0" err="1" smtClean="0"/>
              <a:t>Preoxygenation</a:t>
            </a:r>
            <a:r>
              <a:rPr lang="en-US" dirty="0" smtClean="0"/>
              <a:t>?</a:t>
            </a:r>
            <a:endParaRPr lang="en-US" dirty="0"/>
          </a:p>
        </p:txBody>
      </p:sp>
      <p:pic>
        <p:nvPicPr>
          <p:cNvPr id="113667" name="Picture 2" descr="http://www.cdemcurriculum.org/ssm/approach_to/images/non-rebreather_mas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2206625"/>
            <a:ext cx="4291013"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crashingpatient.com/wp-content/images/part3/benumof%20diagra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947738"/>
            <a:ext cx="6662738"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Rectangle 3"/>
          <p:cNvSpPr>
            <a:spLocks noChangeArrowheads="1"/>
          </p:cNvSpPr>
          <p:nvPr/>
        </p:nvSpPr>
        <p:spPr bwMode="auto">
          <a:xfrm>
            <a:off x="4397375" y="64008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800"/>
              <a:t>http://crashingpatient.com/resuscitation/airway/airway.htm/</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866775"/>
            <a:ext cx="7077075"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ltLang="en-US" smtClean="0">
                <a:ea typeface="ヒラギノ角ゴ Pro W3"/>
                <a:cs typeface="Geneva"/>
              </a:rPr>
              <a:t>Is NRB the best?</a:t>
            </a:r>
          </a:p>
        </p:txBody>
      </p:sp>
      <p:sp>
        <p:nvSpPr>
          <p:cNvPr id="119811" name="Content Placeholder 2"/>
          <p:cNvSpPr>
            <a:spLocks noGrp="1"/>
          </p:cNvSpPr>
          <p:nvPr>
            <p:ph idx="1"/>
          </p:nvPr>
        </p:nvSpPr>
        <p:spPr/>
        <p:txBody>
          <a:bodyPr/>
          <a:lstStyle/>
          <a:p>
            <a:r>
              <a:rPr lang="en-US" altLang="en-US" dirty="0" smtClean="0">
                <a:ea typeface="ヒラギノ角ゴ Pro W3"/>
                <a:cs typeface="Geneva"/>
              </a:rPr>
              <a:t>Patient breathing adequately?</a:t>
            </a:r>
          </a:p>
          <a:p>
            <a:pPr lvl="1"/>
            <a:r>
              <a:rPr lang="en-US" altLang="en-US" dirty="0" smtClean="0">
                <a:ea typeface="Geneva"/>
                <a:cs typeface="Geneva"/>
              </a:rPr>
              <a:t>NRB at 15 </a:t>
            </a:r>
            <a:r>
              <a:rPr lang="en-US" altLang="en-US" dirty="0" err="1" smtClean="0">
                <a:ea typeface="Geneva"/>
                <a:cs typeface="Geneva"/>
              </a:rPr>
              <a:t>lpm</a:t>
            </a:r>
            <a:r>
              <a:rPr lang="en-US" altLang="en-US" dirty="0" smtClean="0">
                <a:ea typeface="Geneva"/>
                <a:cs typeface="Geneva"/>
              </a:rPr>
              <a:t>?</a:t>
            </a:r>
          </a:p>
          <a:p>
            <a:pPr lvl="1"/>
            <a:r>
              <a:rPr lang="en-US" altLang="en-US" dirty="0" smtClean="0">
                <a:ea typeface="Geneva"/>
                <a:cs typeface="Geneva"/>
              </a:rPr>
              <a:t>70 – 80%</a:t>
            </a:r>
          </a:p>
          <a:p>
            <a:endParaRPr lang="en-US" altLang="en-US" dirty="0" smtClean="0">
              <a:ea typeface="ヒラギノ角ゴ Pro W3"/>
              <a:cs typeface="Geneva"/>
            </a:endParaRPr>
          </a:p>
        </p:txBody>
      </p:sp>
      <p:sp>
        <p:nvSpPr>
          <p:cNvPr id="119812" name="Rectangle 3"/>
          <p:cNvSpPr>
            <a:spLocks noChangeArrowheads="1"/>
          </p:cNvSpPr>
          <p:nvPr/>
        </p:nvSpPr>
        <p:spPr bwMode="auto">
          <a:xfrm>
            <a:off x="3341688" y="3632200"/>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a:t>Much longer time to desat in the obese if you preoxygenate in sitting position (British Journal of Anaesthesia 2005 95(5):706-709)</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952500"/>
            <a:ext cx="62103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 y="889000"/>
            <a:ext cx="7104063" cy="140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2652713"/>
            <a:ext cx="7358063" cy="1312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488" y="4460875"/>
            <a:ext cx="6751637"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mjvocalstudio.files.wordpress.com/2013/06/s20_big_open_mou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444625"/>
            <a:ext cx="304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1428750"/>
            <a:ext cx="48863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0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3" y="2144713"/>
            <a:ext cx="5330825" cy="93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00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30700"/>
            <a:ext cx="5745163" cy="1258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00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1788" y="1905000"/>
            <a:ext cx="339090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125" y="908050"/>
            <a:ext cx="5886450" cy="109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575" y="1828800"/>
            <a:ext cx="6329363" cy="87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052" name="Picture 4" descr="http://littlemedic.org/wp-content/uploads/2013/01/339229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913" y="28194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Picture 6" descr="http://www.edexam.com.au/wp-content/uploads/images/stories/apnoeic_oxygenati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2874963"/>
            <a:ext cx="4602163"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1325563"/>
            <a:ext cx="6897688" cy="186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209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8" t="10515"/>
          <a:stretch/>
        </p:blipFill>
        <p:spPr bwMode="auto">
          <a:xfrm>
            <a:off x="1310789" y="2968422"/>
            <a:ext cx="6444527" cy="1606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3" y="1460187"/>
            <a:ext cx="8891221" cy="3485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75015" y="5387302"/>
            <a:ext cx="3653096" cy="461665"/>
          </a:xfrm>
          <a:prstGeom prst="rect">
            <a:avLst/>
          </a:prstGeom>
          <a:noFill/>
        </p:spPr>
        <p:txBody>
          <a:bodyPr wrap="square" rtlCol="0">
            <a:spAutoFit/>
          </a:bodyPr>
          <a:lstStyle/>
          <a:p>
            <a:pPr algn="ctr"/>
            <a:r>
              <a:rPr lang="en-US" dirty="0" smtClean="0"/>
              <a:t>= DON’T BAG (MOSTLY)</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22" y="1520050"/>
            <a:ext cx="8167009" cy="3988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300163"/>
            <a:ext cx="6953250"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763" y="849313"/>
            <a:ext cx="5456237"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78349" y="5031453"/>
            <a:ext cx="5535949" cy="977462"/>
          </a:xfrm>
          <a:prstGeom prst="rect">
            <a:avLst/>
          </a:prstGeom>
          <a:noFill/>
          <a:ln>
            <a:solidFill>
              <a:srgbClr val="CE00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9913"/>
            <a:ext cx="9128125" cy="580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468313"/>
            <a:ext cx="7337425" cy="635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http://crashingpatient.com/wp-content/images/part3/fai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658813"/>
            <a:ext cx="4259262" cy="605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Rectangle 2"/>
          <p:cNvSpPr>
            <a:spLocks noChangeArrowheads="1"/>
          </p:cNvSpPr>
          <p:nvPr/>
        </p:nvSpPr>
        <p:spPr bwMode="auto">
          <a:xfrm>
            <a:off x="5576888" y="6410325"/>
            <a:ext cx="32940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800"/>
              <a:t>http://crashingpatient.com/resuscitation/airway/airway.htm/</a:t>
            </a:r>
          </a:p>
        </p:txBody>
      </p:sp>
      <p:sp>
        <p:nvSpPr>
          <p:cNvPr id="5" name="Rectangle 4"/>
          <p:cNvSpPr/>
          <p:nvPr/>
        </p:nvSpPr>
        <p:spPr>
          <a:xfrm>
            <a:off x="4591050" y="1009650"/>
            <a:ext cx="4572000" cy="4524375"/>
          </a:xfrm>
          <a:prstGeom prst="rect">
            <a:avLst/>
          </a:prstGeom>
        </p:spPr>
        <p:txBody>
          <a:bodyPr>
            <a:spAutoFit/>
          </a:bodyPr>
          <a:lstStyle/>
          <a:p>
            <a:pPr eaLnBrk="1" hangingPunct="1">
              <a:defRPr/>
            </a:pPr>
            <a:r>
              <a:rPr lang="en-US" dirty="0">
                <a:latin typeface="Arial" charset="0"/>
                <a:ea typeface="ヒラギノ角ゴ Pro W3" charset="0"/>
                <a:cs typeface="ヒラギノ角ゴ Pro W3" charset="0"/>
              </a:rPr>
              <a:t>Can’t Intubate/Can’t Ventilate or three failed attempts</a:t>
            </a:r>
          </a:p>
          <a:p>
            <a:pPr eaLnBrk="1" hangingPunct="1">
              <a:defRPr/>
            </a:pPr>
            <a:r>
              <a:rPr lang="en-US" dirty="0">
                <a:latin typeface="Arial" charset="0"/>
                <a:ea typeface="ヒラギノ角ゴ Pro W3" charset="0"/>
                <a:cs typeface="ヒラギノ角ゴ Pro W3" charset="0"/>
              </a:rPr>
              <a:t>Best Attempt Definition:</a:t>
            </a:r>
          </a:p>
          <a:p>
            <a:pPr marL="342900" indent="-342900" eaLnBrk="1" hangingPunct="1">
              <a:buFont typeface="Arial" panose="020B0604020202020204" pitchFamily="34" charset="0"/>
              <a:buChar char="•"/>
              <a:defRPr/>
            </a:pPr>
            <a:r>
              <a:rPr lang="en-US" dirty="0">
                <a:latin typeface="Arial" charset="0"/>
                <a:ea typeface="ヒラギノ角ゴ Pro W3" charset="0"/>
                <a:cs typeface="ヒラギノ角ゴ Pro W3" charset="0"/>
              </a:rPr>
              <a:t>Performed by a reasonably experienced </a:t>
            </a:r>
            <a:r>
              <a:rPr lang="en-US" dirty="0" err="1">
                <a:latin typeface="Arial" charset="0"/>
                <a:ea typeface="ヒラギノ角ゴ Pro W3" charset="0"/>
                <a:cs typeface="ヒラギノ角ゴ Pro W3" charset="0"/>
              </a:rPr>
              <a:t>laryngoscopist</a:t>
            </a:r>
            <a:endParaRPr lang="en-US" dirty="0">
              <a:latin typeface="Arial" charset="0"/>
              <a:ea typeface="ヒラギノ角ゴ Pro W3" charset="0"/>
              <a:cs typeface="ヒラギノ角ゴ Pro W3" charset="0"/>
            </a:endParaRPr>
          </a:p>
          <a:p>
            <a:pPr marL="342900" indent="-342900" eaLnBrk="1" hangingPunct="1">
              <a:buFont typeface="Arial" panose="020B0604020202020204" pitchFamily="34" charset="0"/>
              <a:buChar char="•"/>
              <a:defRPr/>
            </a:pPr>
            <a:r>
              <a:rPr lang="en-US" dirty="0">
                <a:latin typeface="Arial" charset="0"/>
                <a:ea typeface="ヒラギノ角ゴ Pro W3" charset="0"/>
                <a:cs typeface="ヒラギノ角ゴ Pro W3" charset="0"/>
              </a:rPr>
              <a:t>No significant muscle tone</a:t>
            </a:r>
          </a:p>
          <a:p>
            <a:pPr marL="342900" indent="-342900" eaLnBrk="1" hangingPunct="1">
              <a:buFont typeface="Arial" panose="020B0604020202020204" pitchFamily="34" charset="0"/>
              <a:buChar char="•"/>
              <a:defRPr/>
            </a:pPr>
            <a:r>
              <a:rPr lang="en-US" dirty="0">
                <a:latin typeface="Arial" charset="0"/>
                <a:ea typeface="ヒラギノ角ゴ Pro W3" charset="0"/>
                <a:cs typeface="ヒラギノ角ゴ Pro W3" charset="0"/>
              </a:rPr>
              <a:t>Use of optimal sniff position</a:t>
            </a:r>
          </a:p>
          <a:p>
            <a:pPr marL="342900" indent="-342900" eaLnBrk="1" hangingPunct="1">
              <a:buFont typeface="Arial" panose="020B0604020202020204" pitchFamily="34" charset="0"/>
              <a:buChar char="•"/>
              <a:defRPr/>
            </a:pPr>
            <a:r>
              <a:rPr lang="en-US" dirty="0">
                <a:latin typeface="Arial" charset="0"/>
                <a:ea typeface="ヒラギノ角ゴ Pro W3" charset="0"/>
                <a:cs typeface="ヒラギノ角ゴ Pro W3" charset="0"/>
              </a:rPr>
              <a:t>Use of external laryngeal manipulation</a:t>
            </a:r>
          </a:p>
          <a:p>
            <a:pPr marL="342900" indent="-342900" eaLnBrk="1" hangingPunct="1">
              <a:buFont typeface="Arial" panose="020B0604020202020204" pitchFamily="34" charset="0"/>
              <a:buChar char="•"/>
              <a:defRPr/>
            </a:pPr>
            <a:r>
              <a:rPr lang="en-US" dirty="0">
                <a:latin typeface="Arial" charset="0"/>
                <a:ea typeface="ヒラギノ角ゴ Pro W3" charset="0"/>
                <a:cs typeface="ヒラギノ角ゴ Pro W3" charset="0"/>
              </a:rPr>
              <a:t>One change in length of blade</a:t>
            </a:r>
          </a:p>
          <a:p>
            <a:pPr marL="342900" indent="-342900" eaLnBrk="1" hangingPunct="1">
              <a:buFont typeface="Arial" panose="020B0604020202020204" pitchFamily="34" charset="0"/>
              <a:buChar char="•"/>
              <a:defRPr/>
            </a:pPr>
            <a:r>
              <a:rPr lang="en-US" dirty="0">
                <a:latin typeface="Arial" charset="0"/>
                <a:ea typeface="ヒラギノ角ゴ Pro W3" charset="0"/>
                <a:cs typeface="ヒラギノ角ゴ Pro W3" charset="0"/>
              </a:rPr>
              <a:t>One change in type of blade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warosu.org/data/fa/img/0077/73/13921950883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5" y="600075"/>
            <a:ext cx="5810250"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Placeholder 2"/>
          <p:cNvSpPr>
            <a:spLocks noGrp="1"/>
          </p:cNvSpPr>
          <p:nvPr>
            <p:ph type="body" idx="1"/>
          </p:nvPr>
        </p:nvSpPr>
        <p:spPr>
          <a:xfrm>
            <a:off x="7000875" y="5816600"/>
            <a:ext cx="1979613" cy="808038"/>
          </a:xfrm>
        </p:spPr>
        <p:txBody>
          <a:bodyPr/>
          <a:lstStyle/>
          <a:p>
            <a:pPr>
              <a:spcBef>
                <a:spcPct val="0"/>
              </a:spcBef>
            </a:pPr>
            <a:r>
              <a:rPr lang="en-US" altLang="en-US" sz="800" smtClean="0">
                <a:ea typeface="ヒラギノ角ゴ Pro W3"/>
                <a:cs typeface="Geneva"/>
              </a:rPr>
              <a:t>http://www.rushemergencymedicine.com/2011_site/index.php/lectures/show_lecture/airway_advanced</a:t>
            </a:r>
          </a:p>
        </p:txBody>
      </p:sp>
      <p:pic>
        <p:nvPicPr>
          <p:cNvPr id="146435" name="Picture 2" descr="http://www.rushemergencymedicine.com/2011_site/assets/image/resuscitations/simplified_airway_algorith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8138" y="690563"/>
            <a:ext cx="4619625"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http://i1.wp.com/emcrit.org/wp-content/uploads/2013/01/stc-failed-airway-emcrit-remi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27075"/>
            <a:ext cx="4897438"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Rectangle 3"/>
          <p:cNvSpPr>
            <a:spLocks noChangeArrowheads="1"/>
          </p:cNvSpPr>
          <p:nvPr/>
        </p:nvSpPr>
        <p:spPr bwMode="auto">
          <a:xfrm>
            <a:off x="7261225" y="5921375"/>
            <a:ext cx="1968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800">
                <a:solidFill>
                  <a:srgbClr val="222222"/>
                </a:solidFill>
                <a:latin typeface="Droid Sans"/>
              </a:rPr>
              <a:t>[Stephens CT, Kahntroff S, Dutton RP. </a:t>
            </a:r>
            <a:r>
              <a:rPr lang="en-US" altLang="en-US" sz="800" b="1" u="sng">
                <a:solidFill>
                  <a:srgbClr val="0090D3"/>
                </a:solidFill>
                <a:latin typeface="Droid Sans"/>
                <a:hlinkClick r:id="rId3"/>
              </a:rPr>
              <a:t>The success of emergency endotracheal intubation in trauma patients: a 10-year experience at a major adult trauma referral center</a:t>
            </a:r>
            <a:r>
              <a:rPr lang="en-US" altLang="en-US" sz="800">
                <a:solidFill>
                  <a:srgbClr val="222222"/>
                </a:solidFill>
                <a:latin typeface="Droid Sans"/>
              </a:rPr>
              <a:t>. Anesth Analg. 2009 Sep;109(3):866-72.]</a:t>
            </a:r>
            <a:endParaRPr lang="en-US" altLang="en-US" sz="80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altLang="en-US" smtClean="0">
                <a:ea typeface="ヒラギノ角ゴ Pro W3"/>
                <a:cs typeface="Geneva"/>
              </a:rPr>
              <a:t>Something goes wrong…</a:t>
            </a:r>
          </a:p>
        </p:txBody>
      </p:sp>
      <p:sp>
        <p:nvSpPr>
          <p:cNvPr id="3" name="Rectangle 2"/>
          <p:cNvSpPr>
            <a:spLocks noChangeArrowheads="1"/>
          </p:cNvSpPr>
          <p:nvPr/>
        </p:nvSpPr>
        <p:spPr bwMode="auto">
          <a:xfrm>
            <a:off x="2286000" y="2090738"/>
            <a:ext cx="4572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buFont typeface="Arial" panose="020B0604020202020204" pitchFamily="34" charset="0"/>
              <a:buAutoNum type="arabicPeriod"/>
            </a:pPr>
            <a:r>
              <a:rPr lang="en-US" altLang="en-US" b="1"/>
              <a:t>D</a:t>
            </a:r>
            <a:r>
              <a:rPr lang="en-US" altLang="en-US"/>
              <a:t>isplaced tube</a:t>
            </a:r>
          </a:p>
          <a:p>
            <a:pPr eaLnBrk="1" hangingPunct="1">
              <a:buFont typeface="Arial" panose="020B0604020202020204" pitchFamily="34" charset="0"/>
              <a:buAutoNum type="arabicPeriod"/>
            </a:pPr>
            <a:r>
              <a:rPr lang="en-US" altLang="en-US" b="1"/>
              <a:t>O</a:t>
            </a:r>
            <a:r>
              <a:rPr lang="en-US" altLang="en-US"/>
              <a:t>bstruction</a:t>
            </a:r>
          </a:p>
          <a:p>
            <a:pPr eaLnBrk="1" hangingPunct="1">
              <a:buFont typeface="Arial" panose="020B0604020202020204" pitchFamily="34" charset="0"/>
              <a:buAutoNum type="arabicPeriod"/>
            </a:pPr>
            <a:r>
              <a:rPr lang="en-US" altLang="en-US" b="1"/>
              <a:t>P</a:t>
            </a:r>
            <a:r>
              <a:rPr lang="en-US" altLang="en-US"/>
              <a:t>neumothorax</a:t>
            </a:r>
          </a:p>
          <a:p>
            <a:pPr eaLnBrk="1" hangingPunct="1">
              <a:buFont typeface="Arial" panose="020B0604020202020204" pitchFamily="34" charset="0"/>
              <a:buAutoNum type="arabicPeriod"/>
            </a:pPr>
            <a:r>
              <a:rPr lang="en-US" altLang="en-US" b="1"/>
              <a:t>E</a:t>
            </a:r>
            <a:r>
              <a:rPr lang="en-US" altLang="en-US"/>
              <a:t>quipment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bougie- kiwigr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2214563"/>
            <a:ext cx="4071938"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5" name="Picture 4" descr="Image # 115, 116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150" y="1908175"/>
            <a:ext cx="4606925"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6" name="Rectangle 3"/>
          <p:cNvSpPr>
            <a:spLocks noChangeArrowheads="1"/>
          </p:cNvSpPr>
          <p:nvPr/>
        </p:nvSpPr>
        <p:spPr bwMode="auto">
          <a:xfrm>
            <a:off x="7015163" y="6276975"/>
            <a:ext cx="1900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sz="800"/>
              <a:t>The AIRWAY•CAM</a:t>
            </a:r>
          </a:p>
          <a:p>
            <a:pPr eaLnBrk="1" hangingPunct="1"/>
            <a:r>
              <a:rPr lang="en-US" altLang="en-US" sz="800"/>
              <a:t>Pocket Guide to Intubation</a:t>
            </a:r>
          </a:p>
          <a:p>
            <a:pPr eaLnBrk="1" hangingPunct="1"/>
            <a:r>
              <a:rPr lang="en-US" altLang="en-US" sz="800"/>
              <a:t>Richard M. Levitan, MD</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r>
              <a:rPr lang="en-US" altLang="en-US" smtClean="0">
                <a:ea typeface="ヒラギノ角ゴ Pro W3"/>
                <a:cs typeface="Geneva"/>
              </a:rPr>
              <a:t>Digital Intubation</a:t>
            </a:r>
          </a:p>
        </p:txBody>
      </p:sp>
      <p:pic>
        <p:nvPicPr>
          <p:cNvPr id="152579" name="Picture 2" descr="digital 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20863"/>
            <a:ext cx="3616325"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0" name="Picture 4" descr="digital Intub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4075" y="1576388"/>
            <a:ext cx="33829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US" altLang="en-US" smtClean="0">
                <a:ea typeface="ヒラギノ角ゴ Pro W3"/>
                <a:cs typeface="Geneva"/>
              </a:rPr>
              <a:t>LMA</a:t>
            </a:r>
          </a:p>
        </p:txBody>
      </p:sp>
      <p:pic>
        <p:nvPicPr>
          <p:cNvPr id="153603" name="Picture 2" descr="http://i00.i.aliimg.com/photo/v0/115735694/LMA_Class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1349375"/>
            <a:ext cx="6286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r>
              <a:rPr lang="en-US" altLang="en-US" smtClean="0">
                <a:ea typeface="ヒラギノ角ゴ Pro W3"/>
                <a:cs typeface="Geneva"/>
              </a:rPr>
              <a:t>ILMA</a:t>
            </a:r>
          </a:p>
        </p:txBody>
      </p:sp>
      <p:pic>
        <p:nvPicPr>
          <p:cNvPr id="154627" name="Picture 2" descr="https://fusion.dns-systems.net/secure/mtswbout/client_root/15077101/images/fastrach_-_illustra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387475"/>
            <a:ext cx="549275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2"/>
          <p:cNvSpPr>
            <a:spLocks noGrp="1"/>
          </p:cNvSpPr>
          <p:nvPr>
            <p:ph type="title"/>
          </p:nvPr>
        </p:nvSpPr>
        <p:spPr/>
        <p:txBody>
          <a:bodyPr/>
          <a:lstStyle/>
          <a:p>
            <a:r>
              <a:rPr lang="en-US" altLang="en-US" smtClean="0">
                <a:ea typeface="ヒラギノ角ゴ Pro W3"/>
                <a:cs typeface="Geneva"/>
              </a:rPr>
              <a:t>Cricothyrotomy</a:t>
            </a:r>
          </a:p>
        </p:txBody>
      </p:sp>
      <p:pic>
        <p:nvPicPr>
          <p:cNvPr id="155651" name="Picture 2" descr="http://www.cmaj.ca/content/178/9/1133/F2.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75" y="1717675"/>
            <a:ext cx="6951663"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en-US" altLang="en-US" smtClean="0">
                <a:ea typeface="ヒラギノ角ゴ Pro W3"/>
                <a:cs typeface="Geneva"/>
              </a:rPr>
              <a:t>What do you need?</a:t>
            </a:r>
          </a:p>
        </p:txBody>
      </p:sp>
      <p:pic>
        <p:nvPicPr>
          <p:cNvPr id="160771" name="Picture 2" descr="http://upload.wikimedia.org/wikipedia/commons/a/aa/Scalpel_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2001838"/>
            <a:ext cx="36957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2" name="Picture 4" descr="http://www.airwaycam.com/images/BougiesPortexSingeUse_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801688"/>
            <a:ext cx="28098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3" name="Picture 6" descr="http://www.myrespiratorysupply.com/images/ET%20cuff%207.5m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2225" y="3632200"/>
            <a:ext cx="317023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5267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http://bcrt.ca/wp-content/uploads/2010/10/emergency-airway-puncture-300x2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1600200"/>
            <a:ext cx="4154487"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5" name="Picture 4" descr="http://www.fpnotebook.com/_media/ErProcedureCricothyrotomyLandmarkCricothyro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1655763"/>
            <a:ext cx="42830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hat-when-how.com/wp-content/uploads/2012/04/tmp261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633413"/>
            <a:ext cx="753745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http://i1.ytimg.com/vi/I6wodB2S0u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1360488"/>
            <a:ext cx="8250238"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http://www.acepnow.com/wp-content/uploads/2014/02/feature_201402_24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25" y="1851025"/>
            <a:ext cx="5715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p:cNvSpPr>
          <p:nvPr/>
        </p:nvSpPr>
        <p:spPr bwMode="auto">
          <a:xfrm>
            <a:off x="925513" y="3013075"/>
            <a:ext cx="7693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US" altLang="en-US"/>
              <a:t>https://www.youtube.com/watch?v=I6wodB2S0uc</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625" y="3141092"/>
            <a:ext cx="8229600" cy="808038"/>
          </a:xfrm>
        </p:spPr>
        <p:txBody>
          <a:bodyPr/>
          <a:lstStyle/>
          <a:p>
            <a:pPr algn="ctr"/>
            <a:r>
              <a:rPr lang="en-US" dirty="0" smtClean="0"/>
              <a:t>Joshua.T.Bucher@gmail.com</a:t>
            </a:r>
            <a:endParaRPr lang="en-US" dirty="0"/>
          </a:p>
        </p:txBody>
      </p:sp>
    </p:spTree>
    <p:extLst>
      <p:ext uri="{BB962C8B-B14F-4D97-AF65-F5344CB8AC3E}">
        <p14:creationId xmlns:p14="http://schemas.microsoft.com/office/powerpoint/2010/main" val="1606325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Shape 4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413" y="1527175"/>
            <a:ext cx="276225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Shape 4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3" y="858838"/>
            <a:ext cx="6172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RU_Template_White_Arial_B">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RU_Template_White_Arial_B</Template>
  <TotalTime>568</TotalTime>
  <Words>1269</Words>
  <Application>Microsoft Office PowerPoint</Application>
  <PresentationFormat>On-screen Show (4:3)</PresentationFormat>
  <Paragraphs>258</Paragraphs>
  <Slides>83</Slides>
  <Notes>66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Arial</vt:lpstr>
      <vt:lpstr>Calibri</vt:lpstr>
      <vt:lpstr>Droid Sans</vt:lpstr>
      <vt:lpstr>Geneva</vt:lpstr>
      <vt:lpstr>ヒラギノ角ゴ Pro W3</vt:lpstr>
      <vt:lpstr>RU_Template_White_Arial_B</vt:lpstr>
      <vt:lpstr>Management of the Emergent Airway</vt:lpstr>
      <vt:lpstr>Objectives</vt:lpstr>
      <vt:lpstr>Disclosures</vt:lpstr>
      <vt:lpstr>What is the problem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other people ventilate?</vt:lpstr>
      <vt:lpstr>Basic Airway Maneuvers</vt:lpstr>
      <vt:lpstr>PowerPoint Presentation</vt:lpstr>
      <vt:lpstr>PowerPoint Presentation</vt:lpstr>
      <vt:lpstr>PowerPoint Presentation</vt:lpstr>
      <vt:lpstr>PowerPoint Presentation</vt:lpstr>
      <vt:lpstr>PowerPoint Presentation</vt:lpstr>
      <vt:lpstr>PowerPoint Presentation</vt:lpstr>
      <vt:lpstr>Sniffing Position</vt:lpstr>
      <vt:lpstr>PowerPoint Presentation</vt:lpstr>
      <vt:lpstr>PowerPoint Presentation</vt:lpstr>
      <vt:lpstr>Endotracheal Intubation</vt:lpstr>
      <vt:lpstr>PowerPoint Presentation</vt:lpstr>
      <vt:lpstr>Can we predict difficulty with ventilation?</vt:lpstr>
      <vt:lpstr>The mandibular protrusion test may be an essential element of the airway examination. (Anesthesiology 105(5), November 2006, pp 885-891)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cricoid pressure??????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Preoxygenation?</vt:lpstr>
      <vt:lpstr>PowerPoint Presentation</vt:lpstr>
      <vt:lpstr>PowerPoint Presentation</vt:lpstr>
      <vt:lpstr>Is NRB the best?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Something goes wrong…</vt:lpstr>
      <vt:lpstr>PowerPoint Presentation</vt:lpstr>
      <vt:lpstr>Digital Intubation</vt:lpstr>
      <vt:lpstr>LMA</vt:lpstr>
      <vt:lpstr>ILMA</vt:lpstr>
      <vt:lpstr>Cricothyrotomy</vt:lpstr>
      <vt:lpstr>What do you need?</vt:lpstr>
      <vt:lpstr>PowerPoint Presentation</vt:lpstr>
      <vt:lpstr>PowerPoint Presentation</vt:lpstr>
      <vt:lpstr>PowerPoint Presentation</vt:lpstr>
      <vt:lpstr>PowerPoint Presentation</vt:lpstr>
      <vt:lpstr>Joshua.T.Bucher@gmail.com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the Emergent Airway</dc:title>
  <dc:creator>JoshHome</dc:creator>
  <cp:lastModifiedBy>Josh Bucher</cp:lastModifiedBy>
  <cp:revision>179</cp:revision>
  <dcterms:created xsi:type="dcterms:W3CDTF">2014-06-23T15:13:11Z</dcterms:created>
  <dcterms:modified xsi:type="dcterms:W3CDTF">2016-04-17T19:44:30Z</dcterms:modified>
</cp:coreProperties>
</file>