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93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8" r:id="rId2"/>
  </p:sldMasterIdLst>
  <p:notesMasterIdLst>
    <p:notesMasterId r:id="rId105"/>
  </p:notesMasterIdLst>
  <p:handoutMasterIdLst>
    <p:handoutMasterId r:id="rId106"/>
  </p:handoutMasterIdLst>
  <p:sldIdLst>
    <p:sldId id="256" r:id="rId3"/>
    <p:sldId id="365" r:id="rId4"/>
    <p:sldId id="366" r:id="rId5"/>
    <p:sldId id="350" r:id="rId6"/>
    <p:sldId id="257" r:id="rId7"/>
    <p:sldId id="295" r:id="rId8"/>
    <p:sldId id="259" r:id="rId9"/>
    <p:sldId id="260" r:id="rId10"/>
    <p:sldId id="261" r:id="rId11"/>
    <p:sldId id="262" r:id="rId12"/>
    <p:sldId id="265" r:id="rId13"/>
    <p:sldId id="263" r:id="rId14"/>
    <p:sldId id="266" r:id="rId15"/>
    <p:sldId id="264" r:id="rId16"/>
    <p:sldId id="258" r:id="rId17"/>
    <p:sldId id="267" r:id="rId18"/>
    <p:sldId id="273" r:id="rId19"/>
    <p:sldId id="268" r:id="rId20"/>
    <p:sldId id="269" r:id="rId21"/>
    <p:sldId id="270" r:id="rId22"/>
    <p:sldId id="272" r:id="rId23"/>
    <p:sldId id="271" r:id="rId24"/>
    <p:sldId id="300" r:id="rId25"/>
    <p:sldId id="296" r:id="rId26"/>
    <p:sldId id="298" r:id="rId27"/>
    <p:sldId id="297" r:id="rId28"/>
    <p:sldId id="299" r:id="rId29"/>
    <p:sldId id="274" r:id="rId30"/>
    <p:sldId id="275" r:id="rId31"/>
    <p:sldId id="276" r:id="rId32"/>
    <p:sldId id="277" r:id="rId33"/>
    <p:sldId id="278" r:id="rId34"/>
    <p:sldId id="281" r:id="rId35"/>
    <p:sldId id="279" r:id="rId36"/>
    <p:sldId id="315" r:id="rId37"/>
    <p:sldId id="280" r:id="rId38"/>
    <p:sldId id="282" r:id="rId39"/>
    <p:sldId id="301" r:id="rId40"/>
    <p:sldId id="349" r:id="rId41"/>
    <p:sldId id="284" r:id="rId42"/>
    <p:sldId id="285" r:id="rId43"/>
    <p:sldId id="288" r:id="rId44"/>
    <p:sldId id="354" r:id="rId45"/>
    <p:sldId id="286" r:id="rId46"/>
    <p:sldId id="355" r:id="rId47"/>
    <p:sldId id="358" r:id="rId48"/>
    <p:sldId id="362" r:id="rId49"/>
    <p:sldId id="304" r:id="rId50"/>
    <p:sldId id="289" r:id="rId51"/>
    <p:sldId id="311" r:id="rId52"/>
    <p:sldId id="293" r:id="rId53"/>
    <p:sldId id="290" r:id="rId54"/>
    <p:sldId id="316" r:id="rId55"/>
    <p:sldId id="291" r:id="rId56"/>
    <p:sldId id="306" r:id="rId57"/>
    <p:sldId id="307" r:id="rId58"/>
    <p:sldId id="359" r:id="rId59"/>
    <p:sldId id="356" r:id="rId60"/>
    <p:sldId id="357" r:id="rId61"/>
    <p:sldId id="308" r:id="rId62"/>
    <p:sldId id="309" r:id="rId63"/>
    <p:sldId id="310" r:id="rId64"/>
    <p:sldId id="312" r:id="rId65"/>
    <p:sldId id="313" r:id="rId66"/>
    <p:sldId id="314" r:id="rId67"/>
    <p:sldId id="317" r:id="rId68"/>
    <p:sldId id="348" r:id="rId69"/>
    <p:sldId id="318" r:id="rId70"/>
    <p:sldId id="323" r:id="rId71"/>
    <p:sldId id="319" r:id="rId72"/>
    <p:sldId id="322" r:id="rId73"/>
    <p:sldId id="321" r:id="rId74"/>
    <p:sldId id="320" r:id="rId75"/>
    <p:sldId id="324" r:id="rId76"/>
    <p:sldId id="302" r:id="rId77"/>
    <p:sldId id="347" r:id="rId78"/>
    <p:sldId id="326" r:id="rId79"/>
    <p:sldId id="331" r:id="rId80"/>
    <p:sldId id="332" r:id="rId81"/>
    <p:sldId id="334" r:id="rId82"/>
    <p:sldId id="330" r:id="rId83"/>
    <p:sldId id="329" r:id="rId84"/>
    <p:sldId id="335" r:id="rId85"/>
    <p:sldId id="333" r:id="rId86"/>
    <p:sldId id="336" r:id="rId87"/>
    <p:sldId id="328" r:id="rId88"/>
    <p:sldId id="363" r:id="rId89"/>
    <p:sldId id="327" r:id="rId90"/>
    <p:sldId id="367" r:id="rId91"/>
    <p:sldId id="337" r:id="rId92"/>
    <p:sldId id="338" r:id="rId93"/>
    <p:sldId id="339" r:id="rId94"/>
    <p:sldId id="346" r:id="rId95"/>
    <p:sldId id="340" r:id="rId96"/>
    <p:sldId id="341" r:id="rId97"/>
    <p:sldId id="342" r:id="rId98"/>
    <p:sldId id="343" r:id="rId99"/>
    <p:sldId id="344" r:id="rId100"/>
    <p:sldId id="345" r:id="rId101"/>
    <p:sldId id="294" r:id="rId102"/>
    <p:sldId id="360" r:id="rId103"/>
    <p:sldId id="368" r:id="rId10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har char="•"/>
      <a:defRPr sz="2800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2800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2800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2800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2800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FC77"/>
    <a:srgbClr val="808000"/>
    <a:srgbClr val="FFFF00"/>
    <a:srgbClr val="FF6600"/>
    <a:srgbClr val="99CC00"/>
    <a:srgbClr val="CCCC00"/>
    <a:srgbClr val="00FFFF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12" autoAdjust="0"/>
    <p:restoredTop sz="86369" autoAdjust="0"/>
  </p:normalViewPr>
  <p:slideViewPr>
    <p:cSldViewPr>
      <p:cViewPr>
        <p:scale>
          <a:sx n="75" d="100"/>
          <a:sy n="75" d="100"/>
        </p:scale>
        <p:origin x="-78" y="-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0" d="100"/>
        <a:sy n="3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presProps" Target="presProps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heme" Target="theme/theme1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7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fld id="{F524DFFE-B664-47AE-BE28-0606C293E6B0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fld id="{9700F874-131B-49EF-8CE3-2DDA8AD7FE7B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4B8473-2428-49B8-8BE1-9E688A138FA7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212574-DFBB-456E-A917-663C313290AA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5DD4DA-1BAE-43D7-875B-7909331BC6B3}" type="slidenum">
              <a:rPr lang="en-US"/>
              <a:pPr/>
              <a:t>100</a:t>
            </a:fld>
            <a:endParaRPr lang="en-US" dirty="0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0E4C9D-30E8-4A93-86D9-309348AD4236}" type="slidenum">
              <a:rPr lang="en-US"/>
              <a:pPr/>
              <a:t>101</a:t>
            </a:fld>
            <a:endParaRPr lang="en-US" dirty="0"/>
          </a:p>
        </p:txBody>
      </p:sp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F79ED3-F190-4CAF-839A-C2EA3109E1BB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98A625-71A7-434E-9DEA-29248422708C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58EC96-1437-4E29-8696-2EE654792585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EAE247-E258-4B2E-9091-844D0A39C5ED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E166DA-91A7-4D8E-9ACD-4653ED75C3A9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44E6F3-D742-4A28-ACDC-2345BC498156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B0C6C5-BCCD-4526-A147-58EB623F87B9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F5316D-66C9-4CFE-982A-52915F996BEE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D8A62A-00E0-498E-876F-C03491355FD3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1B7AA-F241-4AF4-A6FC-35263E9F71FC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F09A54-F1DC-4C16-9D05-363055089365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08CA9D-6ABD-4FB1-96FD-1E9283313607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33A0DB-900D-405F-BB67-898D2FC0F71A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28112B-5E9C-4A66-906D-7ED974D2507C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FC545D-4CC7-420A-BE81-2EDB1B3EDEDC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A8101-553D-43B9-941F-712B254999A1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DD32DA-E209-47CF-81D4-D2FAECBABF87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81C7BD-BB3C-4975-AC8B-A6DD3786D9F7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EADC65-5286-44B2-86D3-B1892A62EAE3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21EAC7-B7FB-4908-8C3B-ACA303084765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9CA6C1-3461-4921-8A83-D6B09ED9A333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82DA8B-0E93-422B-BE20-76ECD749C808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0AFE5A-8785-4E57-ADC9-B04952B97E49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A94FE8-D858-4792-B629-0E39854584AE}" type="slidenum">
              <a:rPr lang="en-US"/>
              <a:pPr/>
              <a:t>34</a:t>
            </a:fld>
            <a:endParaRPr lang="en-US" dirty="0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8EF168-BBBB-499D-9B4F-D3BA0C3CBBD0}" type="slidenum">
              <a:rPr lang="en-US"/>
              <a:pPr/>
              <a:t>35</a:t>
            </a:fld>
            <a:endParaRPr lang="en-US" dirty="0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74DFC1-1870-46BC-808F-2088A6821236}" type="slidenum">
              <a:rPr lang="en-US"/>
              <a:pPr/>
              <a:t>36</a:t>
            </a:fld>
            <a:endParaRPr lang="en-US" dirty="0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2D8870-7C45-45D2-A8C4-E09F141FFF62}" type="slidenum">
              <a:rPr lang="en-US"/>
              <a:pPr/>
              <a:t>37</a:t>
            </a:fld>
            <a:endParaRPr lang="en-US" dirty="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601E26-7E5C-4F77-A6EA-08FA3057669A}" type="slidenum">
              <a:rPr lang="en-US"/>
              <a:pPr/>
              <a:t>38</a:t>
            </a:fld>
            <a:endParaRPr lang="en-US" dirty="0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6A71BD-E1AA-4163-BB65-361C5B7179EE}" type="slidenum">
              <a:rPr lang="en-US"/>
              <a:pPr/>
              <a:t>39</a:t>
            </a:fld>
            <a:endParaRPr lang="en-US" dirty="0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23932C-AB09-400D-B441-C45F76C0F83C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450CB2-6978-438E-B8E4-BD7A55E2D8B3}" type="slidenum">
              <a:rPr lang="en-US"/>
              <a:pPr/>
              <a:t>40</a:t>
            </a:fld>
            <a:endParaRPr lang="en-US" dirty="0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ABB20E-939E-405A-8393-1A9EEC5986F7}" type="slidenum">
              <a:rPr lang="en-US"/>
              <a:pPr/>
              <a:t>41</a:t>
            </a:fld>
            <a:endParaRPr lang="en-US" dirty="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9C32DC-A325-46E7-B6F4-527D08D1A8BA}" type="slidenum">
              <a:rPr lang="en-US"/>
              <a:pPr/>
              <a:t>42</a:t>
            </a:fld>
            <a:endParaRPr lang="en-US" dirty="0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5A7153-A7CE-4C80-8248-CE90CC748723}" type="slidenum">
              <a:rPr lang="en-US"/>
              <a:pPr/>
              <a:t>43</a:t>
            </a:fld>
            <a:endParaRPr lang="en-US" dirty="0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B8165A-5780-43F8-A35F-9B6E8CFB6377}" type="slidenum">
              <a:rPr lang="en-US"/>
              <a:pPr/>
              <a:t>44</a:t>
            </a:fld>
            <a:endParaRPr lang="en-US" dirty="0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248716-5469-429E-B32E-AD3FE60D79B8}" type="slidenum">
              <a:rPr lang="en-US"/>
              <a:pPr/>
              <a:t>45</a:t>
            </a:fld>
            <a:endParaRPr lang="en-US" dirty="0"/>
          </a:p>
        </p:txBody>
      </p:sp>
      <p:sp>
        <p:nvSpPr>
          <p:cNvPr id="31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1BE272-263F-45C0-8716-FBA74410865D}" type="slidenum">
              <a:rPr lang="en-US"/>
              <a:pPr/>
              <a:t>46</a:t>
            </a:fld>
            <a:endParaRPr lang="en-US" dirty="0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0F874-131B-49EF-8CE3-2DDA8AD7FE7B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C70DA6-D32C-4ABB-90DA-FAF919F0AD5E}" type="slidenum">
              <a:rPr lang="en-US"/>
              <a:pPr/>
              <a:t>48</a:t>
            </a:fld>
            <a:endParaRPr lang="en-US" dirty="0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BC6C8D-3776-45CB-9CB9-EBD9A10570E7}" type="slidenum">
              <a:rPr lang="en-US"/>
              <a:pPr/>
              <a:t>49</a:t>
            </a:fld>
            <a:endParaRPr lang="en-US" dirty="0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8DEBA2-C36D-43FE-B32E-750FD7DF7533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9E20C-6DDF-4215-9430-D7543155C2EF}" type="slidenum">
              <a:rPr lang="en-US"/>
              <a:pPr/>
              <a:t>50</a:t>
            </a:fld>
            <a:endParaRPr lang="en-US" dirty="0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7CC521-A132-4226-BD2A-74B1445197B0}" type="slidenum">
              <a:rPr lang="en-US"/>
              <a:pPr/>
              <a:t>51</a:t>
            </a:fld>
            <a:endParaRPr lang="en-US" dirty="0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F95E7-D2C9-4D81-AB15-576838AB6016}" type="slidenum">
              <a:rPr lang="en-US"/>
              <a:pPr/>
              <a:t>52</a:t>
            </a:fld>
            <a:endParaRPr lang="en-US" dirty="0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BEEAAC-5163-4C13-A7EE-033C694EF6C7}" type="slidenum">
              <a:rPr lang="en-US"/>
              <a:pPr/>
              <a:t>53</a:t>
            </a:fld>
            <a:endParaRPr lang="en-US" dirty="0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FE8FF6-9D10-4ECA-A3A7-0240DE20611D}" type="slidenum">
              <a:rPr lang="en-US"/>
              <a:pPr/>
              <a:t>54</a:t>
            </a:fld>
            <a:endParaRPr lang="en-US" dirty="0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033A1-BDD1-4865-B10E-8631590D0763}" type="slidenum">
              <a:rPr lang="en-US"/>
              <a:pPr/>
              <a:t>55</a:t>
            </a:fld>
            <a:endParaRPr lang="en-US" dirty="0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AF3E41-2A8D-4C6F-BEEC-C79BE18CFD98}" type="slidenum">
              <a:rPr lang="en-US"/>
              <a:pPr/>
              <a:t>56</a:t>
            </a:fld>
            <a:endParaRPr lang="en-US" dirty="0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B8917A-F431-4EE3-81A3-2286C2F098A2}" type="slidenum">
              <a:rPr lang="en-US"/>
              <a:pPr/>
              <a:t>57</a:t>
            </a:fld>
            <a:endParaRPr lang="en-US" dirty="0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720E21-1721-485F-BBE8-C76E70A7BC95}" type="slidenum">
              <a:rPr lang="en-US"/>
              <a:pPr/>
              <a:t>58</a:t>
            </a:fld>
            <a:endParaRPr lang="en-US" dirty="0"/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A1162A-CEA4-48CB-BB39-3C4205FBB965}" type="slidenum">
              <a:rPr lang="en-US"/>
              <a:pPr/>
              <a:t>59</a:t>
            </a:fld>
            <a:endParaRPr lang="en-US" dirty="0"/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B33CEC-2B29-46FB-B56C-A2286647E854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87C762-6EDC-4791-AD19-BB0AB5C8506A}" type="slidenum">
              <a:rPr lang="en-US"/>
              <a:pPr/>
              <a:t>60</a:t>
            </a:fld>
            <a:endParaRPr lang="en-US" dirty="0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3AD691-A127-417B-BB35-97E552998030}" type="slidenum">
              <a:rPr lang="en-US"/>
              <a:pPr/>
              <a:t>61</a:t>
            </a:fld>
            <a:endParaRPr lang="en-US" dirty="0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A9E433-6A94-4FB6-9511-FC21C24695C5}" type="slidenum">
              <a:rPr lang="en-US"/>
              <a:pPr/>
              <a:t>62</a:t>
            </a:fld>
            <a:endParaRPr lang="en-US" dirty="0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6B3B86-4153-4FBB-A8E1-33C7F9CBAC1A}" type="slidenum">
              <a:rPr lang="en-US"/>
              <a:pPr/>
              <a:t>63</a:t>
            </a:fld>
            <a:endParaRPr lang="en-US" dirty="0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02CA7B-B2EC-48E3-9C20-AB809A35E4DF}" type="slidenum">
              <a:rPr lang="en-US"/>
              <a:pPr/>
              <a:t>64</a:t>
            </a:fld>
            <a:endParaRPr lang="en-US" dirty="0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42164E-371A-4D42-9140-5189A9414D7A}" type="slidenum">
              <a:rPr lang="en-US"/>
              <a:pPr/>
              <a:t>65</a:t>
            </a:fld>
            <a:endParaRPr lang="en-US" dirty="0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04FF96-02F2-46EA-9611-79DA4B7C6260}" type="slidenum">
              <a:rPr lang="en-US"/>
              <a:pPr/>
              <a:t>66</a:t>
            </a:fld>
            <a:endParaRPr lang="en-US" dirty="0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553F82-D7A3-41E9-AB7A-3354E10D105A}" type="slidenum">
              <a:rPr lang="en-US"/>
              <a:pPr/>
              <a:t>67</a:t>
            </a:fld>
            <a:endParaRPr lang="en-US" dirty="0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783F5A-748B-43C7-BDFC-4EB8C2E35F33}" type="slidenum">
              <a:rPr lang="en-US"/>
              <a:pPr/>
              <a:t>68</a:t>
            </a:fld>
            <a:endParaRPr lang="en-US" dirty="0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AA02C8-4901-4DD8-AE86-2C805AAD1D55}" type="slidenum">
              <a:rPr lang="en-US"/>
              <a:pPr/>
              <a:t>69</a:t>
            </a:fld>
            <a:endParaRPr lang="en-US" dirty="0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66AB6-6E15-40DB-A488-7C76374B7C20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AB7F1E-72FF-41C8-9891-BF42BD3EFD57}" type="slidenum">
              <a:rPr lang="en-US"/>
              <a:pPr/>
              <a:t>70</a:t>
            </a:fld>
            <a:endParaRPr lang="en-US" dirty="0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16549D-8270-447A-8EB2-9680868FCADD}" type="slidenum">
              <a:rPr lang="en-US"/>
              <a:pPr/>
              <a:t>71</a:t>
            </a:fld>
            <a:endParaRPr lang="en-US" dirty="0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3667F3-0C52-403A-8EB9-DC19C58EF46A}" type="slidenum">
              <a:rPr lang="en-US"/>
              <a:pPr/>
              <a:t>72</a:t>
            </a:fld>
            <a:endParaRPr lang="en-US" dirty="0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A5CBA2-929C-4499-AD2B-A541D637F5E8}" type="slidenum">
              <a:rPr lang="en-US"/>
              <a:pPr/>
              <a:t>73</a:t>
            </a:fld>
            <a:endParaRPr lang="en-US" dirty="0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A25A4A-C45B-4180-973D-1BF69058C689}" type="slidenum">
              <a:rPr lang="en-US"/>
              <a:pPr/>
              <a:t>74</a:t>
            </a:fld>
            <a:endParaRPr lang="en-US" dirty="0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0745E2-C9A4-437C-8880-562A6D9660CE}" type="slidenum">
              <a:rPr lang="en-US"/>
              <a:pPr/>
              <a:t>75</a:t>
            </a:fld>
            <a:endParaRPr lang="en-US" dirty="0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C4AD95-11C9-4116-8B11-E9BD08B24A0D}" type="slidenum">
              <a:rPr lang="en-US"/>
              <a:pPr/>
              <a:t>76</a:t>
            </a:fld>
            <a:endParaRPr lang="en-US" dirty="0"/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625726-D103-4A31-A5D2-1957AD9080EB}" type="slidenum">
              <a:rPr lang="en-US"/>
              <a:pPr/>
              <a:t>77</a:t>
            </a:fld>
            <a:endParaRPr lang="en-US" dirty="0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49C2C8-FEE0-4994-8B97-4A5B049190DC}" type="slidenum">
              <a:rPr lang="en-US"/>
              <a:pPr/>
              <a:t>78</a:t>
            </a:fld>
            <a:endParaRPr lang="en-US" dirty="0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4050F2-DF14-4455-8603-75194675EDEA}" type="slidenum">
              <a:rPr lang="en-US"/>
              <a:pPr/>
              <a:t>79</a:t>
            </a:fld>
            <a:endParaRPr lang="en-US" dirty="0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3C4231-67B9-4AF2-9391-B5F35090BE7E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83DD50-9BE7-484E-8A8C-A798CBF7DB1E}" type="slidenum">
              <a:rPr lang="en-US"/>
              <a:pPr/>
              <a:t>80</a:t>
            </a:fld>
            <a:endParaRPr lang="en-US" dirty="0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30DAD6-7998-4534-A82F-F7933291E131}" type="slidenum">
              <a:rPr lang="en-US"/>
              <a:pPr/>
              <a:t>81</a:t>
            </a:fld>
            <a:endParaRPr lang="en-US" dirty="0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750A4B-E1DF-4BA3-AD29-2000243BD991}" type="slidenum">
              <a:rPr lang="en-US"/>
              <a:pPr/>
              <a:t>82</a:t>
            </a:fld>
            <a:endParaRPr lang="en-US" dirty="0"/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473887-A5EC-4B97-97C1-A26B2F5BF192}" type="slidenum">
              <a:rPr lang="en-US"/>
              <a:pPr/>
              <a:t>83</a:t>
            </a:fld>
            <a:endParaRPr lang="en-US" dirty="0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A5800F-5296-40C9-80FF-501E75DE2DF1}" type="slidenum">
              <a:rPr lang="en-US"/>
              <a:pPr/>
              <a:t>84</a:t>
            </a:fld>
            <a:endParaRPr lang="en-US" dirty="0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D2CC60-B960-41F2-AEC2-DA433E6B9823}" type="slidenum">
              <a:rPr lang="en-US"/>
              <a:pPr/>
              <a:t>85</a:t>
            </a:fld>
            <a:endParaRPr lang="en-US" dirty="0"/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FB1582-9B7F-4978-B6A4-128CE3CD435F}" type="slidenum">
              <a:rPr lang="en-US"/>
              <a:pPr/>
              <a:t>86</a:t>
            </a:fld>
            <a:endParaRPr lang="en-US" dirty="0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78561-0349-4A27-8A6C-1A723E915589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231D69-C130-4E38-A599-8D1026D622AC}" type="slidenum">
              <a:rPr lang="en-US"/>
              <a:pPr/>
              <a:t>88</a:t>
            </a:fld>
            <a:endParaRPr lang="en-US" dirty="0"/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9BC3FB-503A-4A2A-A123-5822137F77DC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96B247-8FD3-4D26-AB60-B743BB1DB383}" type="slidenum">
              <a:rPr lang="en-US"/>
              <a:pPr/>
              <a:t>90</a:t>
            </a:fld>
            <a:endParaRPr lang="en-US" dirty="0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112E22-7894-4FE0-9770-2CA4A706E380}" type="slidenum">
              <a:rPr lang="en-US"/>
              <a:pPr/>
              <a:t>91</a:t>
            </a:fld>
            <a:endParaRPr lang="en-US" dirty="0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187316-A6DE-40AD-AE36-F505DFADDA4D}" type="slidenum">
              <a:rPr lang="en-US"/>
              <a:pPr/>
              <a:t>92</a:t>
            </a:fld>
            <a:endParaRPr lang="en-US" dirty="0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E9B9FA-6261-4395-AB0A-4255A99FDA40}" type="slidenum">
              <a:rPr lang="en-US"/>
              <a:pPr/>
              <a:t>93</a:t>
            </a:fld>
            <a:endParaRPr lang="en-US" dirty="0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88EC16-2033-4D59-AF18-1DC3A7B5DED7}" type="slidenum">
              <a:rPr lang="en-US"/>
              <a:pPr/>
              <a:t>94</a:t>
            </a:fld>
            <a:endParaRPr lang="en-US" dirty="0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92C0DD-D6E8-45C7-9116-F79B8DAC607F}" type="slidenum">
              <a:rPr lang="en-US"/>
              <a:pPr/>
              <a:t>95</a:t>
            </a:fld>
            <a:endParaRPr lang="en-US" dirty="0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C187A2-3EDD-4D63-9AB8-C83E516F7B1B}" type="slidenum">
              <a:rPr lang="en-US"/>
              <a:pPr/>
              <a:t>96</a:t>
            </a:fld>
            <a:endParaRPr lang="en-US" dirty="0"/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71B5A0-EC92-45B4-9030-3DA86DF5143D}" type="slidenum">
              <a:rPr lang="en-US"/>
              <a:pPr/>
              <a:t>97</a:t>
            </a:fld>
            <a:endParaRPr lang="en-US" dirty="0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03866C-2A35-402E-8F60-7F3237FB32C0}" type="slidenum">
              <a:rPr lang="en-US"/>
              <a:pPr/>
              <a:t>98</a:t>
            </a:fld>
            <a:endParaRPr lang="en-US" dirty="0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18FD6B-D188-484C-A96D-484DD43A74BD}" type="slidenum">
              <a:rPr lang="en-US"/>
              <a:pPr/>
              <a:t>99</a:t>
            </a:fld>
            <a:endParaRPr lang="en-US" dirty="0"/>
          </a:p>
        </p:txBody>
      </p:sp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Non-Invasive Respiratory Gas Monitoring Module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1828800"/>
            <a:ext cx="7239000" cy="1470025"/>
          </a:xfrm>
        </p:spPr>
        <p:txBody>
          <a:bodyPr/>
          <a:lstStyle>
            <a:lvl1pPr algn="ctr">
              <a:defRPr b="1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3505200"/>
            <a:ext cx="6400800" cy="6858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B96953-BCF6-4292-9756-9D1F2BD2ABA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64340-0C85-4FEB-80B3-2ED607918C2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6858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60198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069D4-79A5-49E0-A03D-C4F8C087978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19400" y="2057400"/>
            <a:ext cx="63246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0" y="3657600"/>
            <a:ext cx="5791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933DC-6448-4D01-9A14-BB80AE3EF4D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1E0FF-A964-4F0F-AFD9-EB166ABA16F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77F35-CC3D-418B-9683-A610A2CC0A4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9B7701-6934-4AAE-94E9-67B3797CB10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5DF4A1-FC45-4167-994D-8D333E9E5CA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54AAE-71AB-4D56-9CD4-EE7DE00F8D4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618250-8CDD-425B-B69B-1CAE589950A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55FA3-13F9-4ACA-9CCA-49D00405989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BC962-3CC8-499C-A1CD-206853E6992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20BD7F-1B04-47C0-80F1-E1998F7B831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537779-2C37-437C-8063-1589072E73B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80F74-0791-48E3-B71F-2ADBA7FE98F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4C15BC5-1B77-494E-9647-80107031F0F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976C61D-ACFB-462D-9562-5C28F64EEBD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55B9F30-4AA2-4DB7-A184-3A66E37A0F7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F38F44-5AEF-462E-9950-9FC23CE20E0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4038600" cy="4221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981200"/>
            <a:ext cx="4038600" cy="4221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6F571F-F268-40D8-B220-57369454BFC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ED90C-287A-4E07-B563-9FE83B47B32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295FD-C861-4B07-9A86-86B4FCC32C8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3DA99-7DDF-47B8-AA0F-0AE8E9F10A9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8FDEF-DC33-491E-9A32-55C7A25B612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E12FC1-507C-4069-87C2-405074B6FF2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8229600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rgbClr val="0000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rgbClr val="0000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rgbClr val="000099"/>
                </a:solidFill>
              </a:defRPr>
            </a:lvl1pPr>
          </a:lstStyle>
          <a:p>
            <a:fld id="{7D8CD321-2888-4942-8B77-529AEF064D82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rgbClr val="000099"/>
          </a:solidFill>
          <a:effectLst/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Blip>
          <a:blip r:embed="rId14"/>
        </a:buBlip>
        <a:defRPr sz="2800">
          <a:solidFill>
            <a:srgbClr val="000099"/>
          </a:solidFill>
          <a:effectLst/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000099"/>
          </a:solidFill>
          <a:effectLst/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000099"/>
          </a:solidFill>
          <a:effectLst/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000099"/>
          </a:solidFill>
          <a:effectLst/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0000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0000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0000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0000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fld id="{ECA37D25-4AE3-4E92-A96A-93F06912C203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7"/>
        </a:buBlip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Blip>
          <a:blip r:embed="rId17"/>
        </a:buBlip>
        <a:defRPr sz="2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Blip>
          <a:blip r:embed="rId17"/>
        </a:buBlip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Blip>
          <a:blip r:embed="rId17"/>
        </a:buBlip>
        <a:defRPr sz="20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Blip>
          <a:blip r:embed="rId17"/>
        </a:buBlip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17"/>
        </a:buBlip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17"/>
        </a:buBlip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17"/>
        </a:buBlip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17"/>
        </a:buBlip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Hb-animation2.gi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5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5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Non-Invasive Respiratory Gas Monitoring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Bryan E. Bledsoe, DO, FACEP</a:t>
            </a:r>
          </a:p>
          <a:p>
            <a:r>
              <a:rPr lang="en-US" sz="2400" dirty="0"/>
              <a:t>The George Washington University Medical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Gasses</a:t>
            </a:r>
          </a:p>
        </p:txBody>
      </p:sp>
      <p:graphicFrame>
        <p:nvGraphicFramePr>
          <p:cNvPr id="41083" name="Group 123"/>
          <p:cNvGraphicFramePr>
            <a:graphicFrameLocks noGrp="1"/>
          </p:cNvGraphicFramePr>
          <p:nvPr>
            <p:ph idx="1"/>
          </p:nvPr>
        </p:nvGraphicFramePr>
        <p:xfrm>
          <a:off x="457200" y="1828800"/>
          <a:ext cx="8229600" cy="4525709"/>
        </p:xfrm>
        <a:graphic>
          <a:graphicData uri="http://schemas.openxmlformats.org/drawingml/2006/table">
            <a:tbl>
              <a:tblPr/>
              <a:tblGrid>
                <a:gridCol w="914400"/>
                <a:gridCol w="1371600"/>
                <a:gridCol w="457200"/>
                <a:gridCol w="1371600"/>
                <a:gridCol w="457200"/>
                <a:gridCol w="1295400"/>
                <a:gridCol w="533400"/>
                <a:gridCol w="1371600"/>
                <a:gridCol w="457200"/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Atmospheric Air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(mm Hg)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Humidified Air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(mm Hg)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Alveolar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Air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(mm Hg)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Expired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Air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(mm Hg)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597.0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78.6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563.4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74.0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569.0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74.9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566.0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74.5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717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159.0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149.3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19.7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104.0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13.6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120.0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15.7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715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</a:t>
                      </a:r>
                      <a:r>
                        <a:rPr kumimoji="0" lang="en-US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0.04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0.04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27.0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739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US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0.50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47.0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6.20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47.0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6.2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47.0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6.2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717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Disclosure</a:t>
            </a:r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800" dirty="0"/>
              <a:t>	This program was prepared with an unrestricted grant from Masimo</a:t>
            </a:r>
            <a:r>
              <a:rPr lang="en-US" sz="2800" dirty="0" smtClean="0"/>
              <a:t>. Masimo did not control content.</a:t>
            </a:r>
            <a:endParaRPr lang="en-US" sz="2800" dirty="0"/>
          </a:p>
        </p:txBody>
      </p:sp>
      <p:pic>
        <p:nvPicPr>
          <p:cNvPr id="128006" name="Picture 6" descr="Masimo_Colo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2514600"/>
            <a:ext cx="4343400" cy="2036763"/>
          </a:xfrm>
          <a:solidFill>
            <a:schemeClr val="bg1"/>
          </a:solidFill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Credits</a:t>
            </a:r>
          </a:p>
        </p:txBody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FF00"/>
                </a:solidFill>
              </a:rPr>
              <a:t>Content:</a:t>
            </a:r>
            <a:r>
              <a:rPr lang="en-US" sz="2800" dirty="0"/>
              <a:t> Bryan Bledsoe, DO, FACEP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FF00"/>
                </a:solidFill>
              </a:rPr>
              <a:t>Art:</a:t>
            </a:r>
            <a:r>
              <a:rPr lang="en-US" sz="2800" dirty="0"/>
              <a:t> Robyn Dickson (Wolfblue Productions)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FF00"/>
                </a:solidFill>
              </a:rPr>
              <a:t>Power Point Template:</a:t>
            </a:r>
            <a:r>
              <a:rPr lang="en-US" sz="2800" dirty="0"/>
              <a:t> Code 3 Visual Designs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FF00"/>
                </a:solidFill>
              </a:rPr>
              <a:t>The following companies allowed use of their images for this presentation: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Brady/Pearson Education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Scripps/University of California/San Diego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JEMS</a:t>
            </a:r>
            <a:r>
              <a:rPr lang="en-US" dirty="0"/>
              <a:t>/Brook </a:t>
            </a:r>
            <a:r>
              <a:rPr lang="en-US" dirty="0" smtClean="0"/>
              <a:t>Wainwright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Bryan Bledsoe, DO, FACEP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Masimo, Inc</a:t>
            </a:r>
            <a:r>
              <a:rPr lang="en-US" sz="2400" dirty="0"/>
              <a:t>.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1"/>
            <a:ext cx="8229600" cy="990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This is a product of Cielo Azul Publishing.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102</a:t>
            </a:fld>
            <a:endParaRPr lang="en-US" dirty="0"/>
          </a:p>
        </p:txBody>
      </p:sp>
      <p:pic>
        <p:nvPicPr>
          <p:cNvPr id="6" name="Picture 5" descr="lrg_logo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590800"/>
            <a:ext cx="5029200" cy="36727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Oxygen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4038600" cy="4495800"/>
          </a:xfrm>
        </p:spPr>
        <p:txBody>
          <a:bodyPr/>
          <a:lstStyle/>
          <a:p>
            <a:r>
              <a:rPr lang="en-US" sz="2800" dirty="0" smtClean="0"/>
              <a:t>Odorless.</a:t>
            </a:r>
            <a:endParaRPr lang="en-US" sz="2800" dirty="0"/>
          </a:p>
          <a:p>
            <a:r>
              <a:rPr lang="en-US" sz="2800" dirty="0" smtClean="0"/>
              <a:t>Tasteless.</a:t>
            </a:r>
            <a:endParaRPr lang="en-US" sz="2800" dirty="0"/>
          </a:p>
          <a:p>
            <a:r>
              <a:rPr lang="en-US" sz="2800" dirty="0" smtClean="0"/>
              <a:t>Colorless.</a:t>
            </a:r>
            <a:endParaRPr lang="en-US" sz="2800" dirty="0"/>
          </a:p>
          <a:p>
            <a:r>
              <a:rPr lang="en-US" sz="2800" dirty="0"/>
              <a:t>Supports </a:t>
            </a:r>
            <a:r>
              <a:rPr lang="en-US" sz="2800" dirty="0" smtClean="0"/>
              <a:t>combustion.</a:t>
            </a:r>
            <a:endParaRPr lang="en-US" sz="2800" dirty="0"/>
          </a:p>
          <a:p>
            <a:r>
              <a:rPr lang="en-US" sz="2800" dirty="0"/>
              <a:t>Present in the atmosphere as a diatomic gas (O</a:t>
            </a:r>
            <a:r>
              <a:rPr lang="en-US" sz="2800" baseline="-25000" dirty="0"/>
              <a:t>2</a:t>
            </a:r>
            <a:r>
              <a:rPr lang="en-US" sz="2800" dirty="0"/>
              <a:t>).</a:t>
            </a:r>
          </a:p>
          <a:p>
            <a:r>
              <a:rPr lang="en-US" sz="2800" dirty="0"/>
              <a:t>Necessary for animal life.</a:t>
            </a:r>
          </a:p>
        </p:txBody>
      </p:sp>
      <p:pic>
        <p:nvPicPr>
          <p:cNvPr id="47108" name="Picture 4" descr="dreamstime_85787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459038"/>
            <a:ext cx="4038600" cy="3035300"/>
          </a:xfrm>
          <a:noFill/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Oxygen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4038600" cy="4495800"/>
          </a:xfrm>
        </p:spPr>
        <p:txBody>
          <a:bodyPr/>
          <a:lstStyle/>
          <a:p>
            <a:r>
              <a:rPr lang="en-US" sz="2800" dirty="0"/>
              <a:t>Derived from plant </a:t>
            </a:r>
            <a:r>
              <a:rPr lang="en-US" sz="2800" dirty="0" smtClean="0"/>
              <a:t>photosynthesis:</a:t>
            </a:r>
            <a:endParaRPr lang="en-US" sz="2800" dirty="0"/>
          </a:p>
          <a:p>
            <a:pPr lvl="1"/>
            <a:r>
              <a:rPr lang="en-US" sz="2400" dirty="0"/>
              <a:t>Algae (75</a:t>
            </a:r>
            <a:r>
              <a:rPr lang="en-US" sz="2400" dirty="0" smtClean="0"/>
              <a:t>%).</a:t>
            </a:r>
            <a:endParaRPr lang="en-US" sz="2400" dirty="0"/>
          </a:p>
          <a:p>
            <a:pPr lvl="1"/>
            <a:r>
              <a:rPr lang="en-US" sz="2400" dirty="0"/>
              <a:t>Terrestrial </a:t>
            </a:r>
            <a:r>
              <a:rPr lang="en-US" sz="2400" dirty="0" smtClean="0"/>
              <a:t>Plants (25%).</a:t>
            </a:r>
            <a:endParaRPr lang="en-US" sz="2400" dirty="0"/>
          </a:p>
          <a:p>
            <a:r>
              <a:rPr lang="en-US" sz="2800" dirty="0"/>
              <a:t>Oxygen atom must share electrons for stability. 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43017" name="Picture 9" descr="375px-Dioxygen-mont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447800"/>
            <a:ext cx="3238500" cy="5172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6" name="Picture 8" descr="Oxyg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876800" y="2403475"/>
            <a:ext cx="3733800" cy="3024188"/>
          </a:xfrm>
          <a:noFill/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Dioxide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Colorless.</a:t>
            </a:r>
          </a:p>
          <a:p>
            <a:r>
              <a:rPr lang="en-US" sz="2800" dirty="0"/>
              <a:t>Sour taste at high concentrations.</a:t>
            </a:r>
          </a:p>
          <a:p>
            <a:r>
              <a:rPr lang="en-US" sz="2800" dirty="0"/>
              <a:t>Found in very low concentrations in fresh air.</a:t>
            </a:r>
          </a:p>
          <a:p>
            <a:r>
              <a:rPr lang="en-US" sz="2800" dirty="0"/>
              <a:t>Asphyxiant.</a:t>
            </a:r>
          </a:p>
        </p:txBody>
      </p:sp>
      <p:pic>
        <p:nvPicPr>
          <p:cNvPr id="48132" name="Picture 4" descr="dreamstime_85786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630488"/>
            <a:ext cx="4038600" cy="2692400"/>
          </a:xfrm>
          <a:noFill/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Dioxide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4419600" cy="4297363"/>
          </a:xfrm>
        </p:spPr>
        <p:txBody>
          <a:bodyPr/>
          <a:lstStyle/>
          <a:p>
            <a:r>
              <a:rPr lang="en-US" sz="2800" dirty="0"/>
              <a:t>Waste product of animal life (carbohydrate and fat metabolism).</a:t>
            </a:r>
          </a:p>
          <a:p>
            <a:r>
              <a:rPr lang="en-US" sz="2800" dirty="0"/>
              <a:t>Contains 2 atoms of oxygen and 1 atom of carbon. </a:t>
            </a:r>
          </a:p>
          <a:p>
            <a:pPr lvl="1"/>
            <a:endParaRPr lang="en-US" sz="2400" dirty="0"/>
          </a:p>
        </p:txBody>
      </p:sp>
      <p:pic>
        <p:nvPicPr>
          <p:cNvPr id="45067" name="Picture 11" descr="800px-Carbon-dioxide-3D-vdW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568575"/>
            <a:ext cx="4038600" cy="2816225"/>
          </a:xfrm>
          <a:noFill/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Abnormal Respiratory Gasses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Carbon monoxide (CO)</a:t>
            </a:r>
          </a:p>
          <a:p>
            <a:pPr lvl="1"/>
            <a:endParaRPr lang="en-US" sz="2400" dirty="0"/>
          </a:p>
        </p:txBody>
      </p:sp>
      <p:pic>
        <p:nvPicPr>
          <p:cNvPr id="28677" name="Picture 5" descr="dreamstime_5227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476500"/>
            <a:ext cx="4038600" cy="3000375"/>
          </a:xfrm>
          <a:noFill/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Monoxide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Colorless</a:t>
            </a:r>
          </a:p>
          <a:p>
            <a:r>
              <a:rPr lang="en-US" sz="2800" dirty="0"/>
              <a:t>Odorless</a:t>
            </a:r>
          </a:p>
          <a:p>
            <a:r>
              <a:rPr lang="en-US" sz="2800" dirty="0"/>
              <a:t>Tasteless</a:t>
            </a:r>
          </a:p>
          <a:p>
            <a:r>
              <a:rPr lang="en-US" sz="2800" dirty="0"/>
              <a:t>Results from incomplete combustion of carbon-containing compounds. </a:t>
            </a:r>
            <a:endParaRPr lang="en-US" sz="2800" dirty="0" smtClean="0"/>
          </a:p>
          <a:p>
            <a:r>
              <a:rPr lang="en-US" sz="2800" dirty="0" smtClean="0"/>
              <a:t>Heavier than air.</a:t>
            </a:r>
            <a:endParaRPr lang="en-US" sz="2800" dirty="0"/>
          </a:p>
        </p:txBody>
      </p:sp>
      <p:pic>
        <p:nvPicPr>
          <p:cNvPr id="49158" name="Picture 6" descr="762px-Carbon-monoxide-3D-vdW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95800" y="1905000"/>
            <a:ext cx="4038600" cy="3179763"/>
          </a:xfrm>
          <a:noFill/>
          <a:ln>
            <a:solidFill>
              <a:schemeClr val="tx1"/>
            </a:solidFill>
          </a:ln>
          <a:effectLst/>
        </p:spPr>
      </p:pic>
      <p:pic>
        <p:nvPicPr>
          <p:cNvPr id="49159" name="Picture 7" descr="Carbon-monoxide-2D-dimensio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5334000"/>
            <a:ext cx="1981200" cy="1127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Gas Transport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Oxygen</a:t>
            </a:r>
          </a:p>
          <a:p>
            <a:pPr lvl="1"/>
            <a:r>
              <a:rPr lang="en-US" dirty="0"/>
              <a:t>97% reversibly bound to hemoglobin.</a:t>
            </a:r>
          </a:p>
          <a:p>
            <a:pPr lvl="1"/>
            <a:r>
              <a:rPr lang="en-US" dirty="0"/>
              <a:t>3% dissolved in plasma.		</a:t>
            </a: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Carbon Dioxide</a:t>
            </a:r>
          </a:p>
          <a:p>
            <a:pPr lvl="1"/>
            <a:r>
              <a:rPr lang="en-US" dirty="0"/>
              <a:t>70% as bicarbonate (HCO</a:t>
            </a:r>
            <a:r>
              <a:rPr lang="en-US" baseline="-25000" dirty="0"/>
              <a:t>3</a:t>
            </a:r>
            <a:r>
              <a:rPr lang="en-US" baseline="30000" dirty="0"/>
              <a:t>-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23% reversibly bound to hemoglobin.</a:t>
            </a:r>
          </a:p>
          <a:p>
            <a:pPr lvl="1"/>
            <a:r>
              <a:rPr lang="en-US" dirty="0"/>
              <a:t>7% dissolved in plasma.</a:t>
            </a:r>
            <a:endParaRPr lang="en-US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Hemoglobin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Protein-Iron </a:t>
            </a:r>
            <a:r>
              <a:rPr lang="en-US" sz="2800" dirty="0" smtClean="0"/>
              <a:t>Complex.</a:t>
            </a:r>
            <a:endParaRPr lang="en-US" sz="2800" dirty="0"/>
          </a:p>
          <a:p>
            <a:r>
              <a:rPr lang="en-US" sz="2800" dirty="0"/>
              <a:t>Transports oxygen to peripheral tissues.</a:t>
            </a:r>
          </a:p>
          <a:p>
            <a:r>
              <a:rPr lang="en-US" sz="2800" dirty="0"/>
              <a:t>Removes a limited amount of carbon dioxide from the peripheral tissues.</a:t>
            </a:r>
          </a:p>
        </p:txBody>
      </p:sp>
      <p:sp>
        <p:nvSpPr>
          <p:cNvPr id="51209" name="Rectangle 9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51210" name="Picture 10" descr="2H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603375"/>
            <a:ext cx="4029075" cy="3887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Hemoglobin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Human hemoglobin is made of various sub-units:</a:t>
            </a:r>
          </a:p>
          <a:p>
            <a:pPr lvl="1"/>
            <a:r>
              <a:rPr lang="en-US" sz="2400" dirty="0"/>
              <a:t>2 </a:t>
            </a:r>
            <a:r>
              <a:rPr lang="el-GR" sz="2400">
                <a:cs typeface="Arial" charset="0"/>
              </a:rPr>
              <a:t>α</a:t>
            </a:r>
            <a:r>
              <a:rPr lang="en-US" sz="2400" dirty="0">
                <a:cs typeface="Arial" charset="0"/>
              </a:rPr>
              <a:t> sub-units</a:t>
            </a:r>
          </a:p>
          <a:p>
            <a:pPr lvl="1"/>
            <a:r>
              <a:rPr lang="en-US" sz="2400" dirty="0">
                <a:cs typeface="Arial" charset="0"/>
              </a:rPr>
              <a:t>2 </a:t>
            </a:r>
            <a:r>
              <a:rPr lang="el-GR" sz="2400">
                <a:cs typeface="Arial" charset="0"/>
              </a:rPr>
              <a:t>β</a:t>
            </a:r>
            <a:r>
              <a:rPr lang="en-US" sz="2400" dirty="0">
                <a:cs typeface="Arial" charset="0"/>
              </a:rPr>
              <a:t> sub-units </a:t>
            </a:r>
          </a:p>
          <a:p>
            <a:pPr lvl="1"/>
            <a:r>
              <a:rPr lang="en-US" sz="2400" dirty="0">
                <a:cs typeface="Arial" charset="0"/>
              </a:rPr>
              <a:t>4 iron-containing heme structures.</a:t>
            </a:r>
            <a:endParaRPr lang="el-GR" sz="2400">
              <a:cs typeface="Arial" charset="0"/>
            </a:endParaRPr>
          </a:p>
          <a:p>
            <a:pPr lvl="1"/>
            <a:endParaRPr lang="en-US" sz="2400" dirty="0"/>
          </a:p>
        </p:txBody>
      </p:sp>
      <p:pic>
        <p:nvPicPr>
          <p:cNvPr id="53254" name="Picture 6" descr="Hemoglobi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76800" y="2325688"/>
            <a:ext cx="3352800" cy="3094037"/>
          </a:xfrm>
          <a:noFill/>
          <a:ln>
            <a:solidFill>
              <a:srgbClr val="FFFF99"/>
            </a:solidFill>
          </a:ln>
          <a:effectLst/>
        </p:spPr>
      </p:pic>
      <p:sp>
        <p:nvSpPr>
          <p:cNvPr id="53255" name="Line 7"/>
          <p:cNvSpPr>
            <a:spLocks noChangeShapeType="1"/>
          </p:cNvSpPr>
          <p:nvPr/>
        </p:nvSpPr>
        <p:spPr bwMode="auto">
          <a:xfrm>
            <a:off x="3200400" y="3429000"/>
            <a:ext cx="2971800" cy="76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>
            <a:off x="3200400" y="3429000"/>
            <a:ext cx="3581400" cy="762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 flipV="1">
            <a:off x="3200400" y="3124200"/>
            <a:ext cx="4191000" cy="762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>
            <a:off x="3200400" y="3886200"/>
            <a:ext cx="2286000" cy="838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3259" name="AutoShape 11"/>
          <p:cNvSpPr>
            <a:spLocks noChangeArrowheads="1"/>
          </p:cNvSpPr>
          <p:nvPr/>
        </p:nvSpPr>
        <p:spPr bwMode="auto">
          <a:xfrm>
            <a:off x="6019800" y="1828800"/>
            <a:ext cx="152400" cy="1143000"/>
          </a:xfrm>
          <a:prstGeom prst="downArrow">
            <a:avLst>
              <a:gd name="adj1" fmla="val 50000"/>
              <a:gd name="adj2" fmla="val 1875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 dirty="0"/>
          </a:p>
        </p:txBody>
      </p:sp>
      <p:sp>
        <p:nvSpPr>
          <p:cNvPr id="53262" name="AutoShape 14"/>
          <p:cNvSpPr>
            <a:spLocks noChangeArrowheads="1"/>
          </p:cNvSpPr>
          <p:nvPr/>
        </p:nvSpPr>
        <p:spPr bwMode="auto">
          <a:xfrm>
            <a:off x="7086600" y="1752600"/>
            <a:ext cx="152400" cy="1143000"/>
          </a:xfrm>
          <a:prstGeom prst="downArrow">
            <a:avLst>
              <a:gd name="adj1" fmla="val 50000"/>
              <a:gd name="adj2" fmla="val 1875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 dirty="0"/>
          </a:p>
        </p:txBody>
      </p:sp>
      <p:sp>
        <p:nvSpPr>
          <p:cNvPr id="53263" name="AutoShape 15"/>
          <p:cNvSpPr>
            <a:spLocks noChangeArrowheads="1"/>
          </p:cNvSpPr>
          <p:nvPr/>
        </p:nvSpPr>
        <p:spPr bwMode="auto">
          <a:xfrm>
            <a:off x="5943600" y="4876800"/>
            <a:ext cx="152400" cy="1219200"/>
          </a:xfrm>
          <a:prstGeom prst="upArrow">
            <a:avLst>
              <a:gd name="adj1" fmla="val 50000"/>
              <a:gd name="adj2" fmla="val 200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 dirty="0"/>
          </a:p>
        </p:txBody>
      </p:sp>
      <p:sp>
        <p:nvSpPr>
          <p:cNvPr id="53264" name="AutoShape 16"/>
          <p:cNvSpPr>
            <a:spLocks noChangeArrowheads="1"/>
          </p:cNvSpPr>
          <p:nvPr/>
        </p:nvSpPr>
        <p:spPr bwMode="auto">
          <a:xfrm>
            <a:off x="6934200" y="4953000"/>
            <a:ext cx="152400" cy="1219200"/>
          </a:xfrm>
          <a:prstGeom prst="upArrow">
            <a:avLst>
              <a:gd name="adj1" fmla="val 50000"/>
              <a:gd name="adj2" fmla="val 200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3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3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5" grpId="0" animBg="1"/>
      <p:bldP spid="53255" grpId="1" animBg="1"/>
      <p:bldP spid="53256" grpId="0" animBg="1"/>
      <p:bldP spid="53256" grpId="1" animBg="1"/>
      <p:bldP spid="53257" grpId="0" animBg="1"/>
      <p:bldP spid="53257" grpId="1" animBg="1"/>
      <p:bldP spid="53258" grpId="0" animBg="1"/>
      <p:bldP spid="53258" grpId="1" animBg="1"/>
      <p:bldP spid="53259" grpId="0" animBg="1"/>
      <p:bldP spid="53262" grpId="0" animBg="1"/>
      <p:bldP spid="53263" grpId="0" animBg="1"/>
      <p:bldP spid="5326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Endorsements</a:t>
            </a:r>
            <a:endParaRPr lang="en-US" dirty="0"/>
          </a:p>
        </p:txBody>
      </p:sp>
      <p:pic>
        <p:nvPicPr>
          <p:cNvPr id="4" name="Picture 3" descr="IAFP_fc hires.jpg"/>
          <p:cNvPicPr>
            <a:picLocks noChangeAspect="1"/>
          </p:cNvPicPr>
          <p:nvPr/>
        </p:nvPicPr>
        <p:blipFill>
          <a:blip r:embed="rId3"/>
          <a:srcRect l="17949" t="10256" r="17949" b="15385"/>
          <a:stretch>
            <a:fillRect/>
          </a:stretch>
        </p:blipFill>
        <p:spPr>
          <a:xfrm>
            <a:off x="6248400" y="3048000"/>
            <a:ext cx="1905000" cy="22098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524001"/>
            <a:ext cx="8229600" cy="1752600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This 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educational module has 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been endorsed 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by the following professional organizations: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ATT003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733800"/>
            <a:ext cx="4626820" cy="15240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Hemoglobin Binding Sites</a:t>
            </a:r>
          </a:p>
        </p:txBody>
      </p:sp>
      <p:sp>
        <p:nvSpPr>
          <p:cNvPr id="55301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5181600" y="1828800"/>
            <a:ext cx="3505200" cy="3505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5302" name="Picture 6" descr="deoxy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14400" y="1600200"/>
            <a:ext cx="3505200" cy="3505200"/>
          </a:xfrm>
          <a:noFill/>
          <a:ln>
            <a:solidFill>
              <a:schemeClr val="tx1"/>
            </a:solidFill>
          </a:ln>
          <a:effectLst/>
        </p:spPr>
      </p:pic>
      <p:pic>
        <p:nvPicPr>
          <p:cNvPr id="55303" name="Picture 7" descr="oxyox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600200"/>
            <a:ext cx="3457575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1371600" y="5181600"/>
            <a:ext cx="2667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2000" b="1" dirty="0"/>
              <a:t>Deoxyhemoglobin</a:t>
            </a: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5257800" y="5181600"/>
            <a:ext cx="2667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2000" b="1" dirty="0"/>
              <a:t>Oxyhemoglobin</a:t>
            </a:r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381000" y="5638800"/>
            <a:ext cx="2971800" cy="92551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800" dirty="0"/>
              <a:t>Heme is in Fe</a:t>
            </a:r>
            <a:r>
              <a:rPr lang="en-US" sz="1800" baseline="30000" dirty="0"/>
              <a:t>2+</a:t>
            </a:r>
            <a:r>
              <a:rPr lang="en-US" sz="1800" dirty="0"/>
              <a:t> state and  domed. Can bind oxygen.</a:t>
            </a:r>
            <a:r>
              <a:rPr lang="en-US" sz="1800" dirty="0">
                <a:solidFill>
                  <a:schemeClr val="tx1"/>
                </a:solidFill>
              </a:rPr>
              <a:t>  </a:t>
            </a:r>
            <a:r>
              <a:rPr lang="en-US" sz="1800" dirty="0"/>
              <a:t>Also called the “T” state.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4876800" y="5638800"/>
            <a:ext cx="2971800" cy="92551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800" dirty="0"/>
              <a:t>Heme is in Fe</a:t>
            </a:r>
            <a:r>
              <a:rPr lang="en-US" sz="1800" baseline="30000" dirty="0"/>
              <a:t>3+</a:t>
            </a:r>
            <a:r>
              <a:rPr lang="en-US" sz="1800" dirty="0"/>
              <a:t> state and  planar. Oxygen bound.</a:t>
            </a:r>
            <a:r>
              <a:rPr lang="en-US" sz="1800" dirty="0">
                <a:solidFill>
                  <a:schemeClr val="tx1"/>
                </a:solidFill>
              </a:rPr>
              <a:t>  </a:t>
            </a:r>
            <a:r>
              <a:rPr lang="en-US" sz="1800" dirty="0"/>
              <a:t>Also called the “R” state.</a:t>
            </a:r>
          </a:p>
        </p:txBody>
      </p:sp>
      <p:sp>
        <p:nvSpPr>
          <p:cNvPr id="55314" name="Line 18"/>
          <p:cNvSpPr>
            <a:spLocks noChangeShapeType="1"/>
          </p:cNvSpPr>
          <p:nvPr/>
        </p:nvSpPr>
        <p:spPr bwMode="auto">
          <a:xfrm flipH="1" flipV="1">
            <a:off x="2667000" y="3505200"/>
            <a:ext cx="609600" cy="2514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5315" name="Line 19"/>
          <p:cNvSpPr>
            <a:spLocks noChangeShapeType="1"/>
          </p:cNvSpPr>
          <p:nvPr/>
        </p:nvSpPr>
        <p:spPr bwMode="auto">
          <a:xfrm flipV="1">
            <a:off x="5029200" y="3429000"/>
            <a:ext cx="1600200" cy="2209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5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9" grpId="0" animBg="1"/>
      <p:bldP spid="55311" grpId="0" animBg="1"/>
      <p:bldP spid="55314" grpId="0" animBg="1"/>
      <p:bldP spid="553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Hemoglobin Binding Sites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9396" name="Picture 4" descr="dreamstime_3958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828800"/>
            <a:ext cx="6019800" cy="4306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9398" name="AutoShape 6"/>
          <p:cNvSpPr>
            <a:spLocks noChangeArrowheads="1"/>
          </p:cNvSpPr>
          <p:nvPr/>
        </p:nvSpPr>
        <p:spPr bwMode="auto">
          <a:xfrm>
            <a:off x="5410200" y="42672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9399" name="AutoShape 7"/>
          <p:cNvSpPr>
            <a:spLocks noChangeArrowheads="1"/>
          </p:cNvSpPr>
          <p:nvPr/>
        </p:nvSpPr>
        <p:spPr bwMode="auto">
          <a:xfrm>
            <a:off x="5334000" y="4267200"/>
            <a:ext cx="1524000" cy="609600"/>
          </a:xfrm>
          <a:prstGeom prst="leftArrow">
            <a:avLst>
              <a:gd name="adj1" fmla="val 50000"/>
              <a:gd name="adj2" fmla="val 62500"/>
            </a:avLst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9400" name="AutoShape 8"/>
          <p:cNvSpPr>
            <a:spLocks noChangeArrowheads="1"/>
          </p:cNvSpPr>
          <p:nvPr/>
        </p:nvSpPr>
        <p:spPr bwMode="auto">
          <a:xfrm>
            <a:off x="2667000" y="31242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8" grpId="0" animBg="1"/>
      <p:bldP spid="5940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Hemoglobin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The binding of oxygen changes the conformation (shape) of the hemoglobin molecule.</a:t>
            </a:r>
          </a:p>
          <a:p>
            <a:r>
              <a:rPr lang="en-US" sz="2800" dirty="0"/>
              <a:t>Deoxyhemoglobin is converted to oxyhemoglobin.</a:t>
            </a:r>
          </a:p>
        </p:txBody>
      </p:sp>
      <p:sp>
        <p:nvSpPr>
          <p:cNvPr id="57357" name="Rectangle 1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57359" name="Picture 15" descr="Binding and release of ligands induces a conformational (structural) change in hemoglobin. Here, the binding and release of oxygen illustrates the structural differences between oxy- and deoxyhemoglobin, respectively. Only one of the four heme groups is shown.">
            <a:hlinkClick r:id="rId3" tooltip="Binding and release of ligands induces a conformational (structural) change in hemoglobin. Here, the binding and release of oxygen illustrates the structural differences between oxy- and deoxyhemoglobin, respectively. Only one of the four heme groups is shown.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524000"/>
            <a:ext cx="38100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Abnormal Hemoglobin States</a:t>
            </a:r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Carboxyhemoglobin</a:t>
            </a:r>
          </a:p>
          <a:p>
            <a:r>
              <a:rPr lang="en-US" sz="2800" dirty="0"/>
              <a:t>Methemoglobin</a:t>
            </a:r>
          </a:p>
        </p:txBody>
      </p:sp>
      <p:sp>
        <p:nvSpPr>
          <p:cNvPr id="140293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140294" name="Picture 6" descr="dreamstime_8121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828800"/>
            <a:ext cx="2481263" cy="426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Carboxyhemoglobin (COHb)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Results from the binding of CO to </a:t>
            </a:r>
            <a:r>
              <a:rPr lang="en-US" sz="2800" dirty="0" smtClean="0"/>
              <a:t>hemoglobin following CO </a:t>
            </a:r>
            <a:r>
              <a:rPr lang="en-US" sz="2800" dirty="0"/>
              <a:t>exposure.</a:t>
            </a:r>
          </a:p>
          <a:p>
            <a:r>
              <a:rPr lang="en-US" sz="2800" dirty="0"/>
              <a:t>Some always present in smokers.</a:t>
            </a:r>
          </a:p>
        </p:txBody>
      </p:sp>
      <p:pic>
        <p:nvPicPr>
          <p:cNvPr id="133125" name="Picture 5" descr="dreamstime_21025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2209800"/>
            <a:ext cx="4038600" cy="2692400"/>
          </a:xfrm>
          <a:noFill/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Carboxyhemoglobin (COHb)</a:t>
            </a:r>
          </a:p>
        </p:txBody>
      </p:sp>
      <p:sp>
        <p:nvSpPr>
          <p:cNvPr id="13619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CO has 250 times the affinity for hemoglobin as does O</a:t>
            </a:r>
            <a:r>
              <a:rPr lang="en-US" sz="2800" baseline="-25000" dirty="0"/>
              <a:t>2</a:t>
            </a:r>
            <a:r>
              <a:rPr lang="en-US" sz="2800" dirty="0"/>
              <a:t>.</a:t>
            </a:r>
          </a:p>
          <a:p>
            <a:r>
              <a:rPr lang="en-US" sz="2800" dirty="0"/>
              <a:t>CO displaces O</a:t>
            </a:r>
            <a:r>
              <a:rPr lang="en-US" sz="2800" baseline="-25000" dirty="0"/>
              <a:t>2</a:t>
            </a:r>
            <a:r>
              <a:rPr lang="en-US" sz="2800" dirty="0"/>
              <a:t> from hemoglobin.</a:t>
            </a:r>
          </a:p>
          <a:p>
            <a:r>
              <a:rPr lang="en-US" sz="2800" dirty="0"/>
              <a:t>CO can be displaced by high-concentration O</a:t>
            </a:r>
            <a:r>
              <a:rPr lang="en-US" sz="2800" baseline="-25000" dirty="0"/>
              <a:t>2</a:t>
            </a:r>
            <a:r>
              <a:rPr lang="en-US" sz="2800" dirty="0"/>
              <a:t>.</a:t>
            </a:r>
          </a:p>
          <a:p>
            <a:r>
              <a:rPr lang="en-US" sz="2800" dirty="0"/>
              <a:t>Half-life is 4-6 hours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136198" name="Picture 6" descr="COH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9091" t="2083" r="11363"/>
          <a:stretch>
            <a:fillRect/>
          </a:stretch>
        </p:blipFill>
        <p:spPr>
          <a:xfrm>
            <a:off x="4575175" y="1676400"/>
            <a:ext cx="3643313" cy="3581400"/>
          </a:xfr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Methemoglobin</a:t>
            </a:r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/>
              <a:t>Heme must be in the </a:t>
            </a:r>
            <a:r>
              <a:rPr lang="en-US" sz="2400" dirty="0" smtClean="0"/>
              <a:t>ferrous (Fe</a:t>
            </a:r>
            <a:r>
              <a:rPr lang="en-US" sz="2400" baseline="30000" dirty="0" smtClean="0"/>
              <a:t>2+</a:t>
            </a:r>
            <a:r>
              <a:rPr lang="en-US" sz="2400" dirty="0" smtClean="0"/>
              <a:t>) state </a:t>
            </a:r>
            <a:r>
              <a:rPr lang="en-US" sz="2400" dirty="0"/>
              <a:t>to bind O</a:t>
            </a:r>
            <a:r>
              <a:rPr lang="en-US" sz="2400" baseline="-25000" dirty="0"/>
              <a:t>2</a:t>
            </a:r>
            <a:r>
              <a:rPr lang="en-US" sz="2400" dirty="0"/>
              <a:t>.</a:t>
            </a:r>
          </a:p>
          <a:p>
            <a:r>
              <a:rPr lang="en-US" sz="2400" dirty="0"/>
              <a:t>Methemoglobin is hemoglobin in the </a:t>
            </a:r>
            <a:r>
              <a:rPr lang="en-US" sz="2400" dirty="0" smtClean="0"/>
              <a:t>ferric (Fe</a:t>
            </a:r>
            <a:r>
              <a:rPr lang="en-US" sz="2400" baseline="30000" dirty="0" smtClean="0"/>
              <a:t>3+</a:t>
            </a:r>
            <a:r>
              <a:rPr lang="en-US" sz="2400" dirty="0" smtClean="0"/>
              <a:t>) state </a:t>
            </a:r>
            <a:r>
              <a:rPr lang="en-US" sz="2400" dirty="0"/>
              <a:t>and cannot bind O</a:t>
            </a:r>
            <a:r>
              <a:rPr lang="en-US" sz="2400" baseline="-25000" dirty="0"/>
              <a:t>2</a:t>
            </a:r>
            <a:r>
              <a:rPr lang="en-US" sz="2400" dirty="0"/>
              <a:t>.</a:t>
            </a:r>
          </a:p>
          <a:p>
            <a:r>
              <a:rPr lang="en-US" sz="2400" dirty="0"/>
              <a:t>Normally &lt; 1% of hemoglobin is methemoglobin.</a:t>
            </a:r>
          </a:p>
          <a:p>
            <a:r>
              <a:rPr lang="en-US" sz="2400" dirty="0"/>
              <a:t>High levels lead to hypoxemia.</a:t>
            </a:r>
          </a:p>
        </p:txBody>
      </p:sp>
      <p:pic>
        <p:nvPicPr>
          <p:cNvPr id="135174" name="Picture 6" descr="hemestat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19600" y="1676400"/>
            <a:ext cx="4495800" cy="3468688"/>
          </a:xfrm>
          <a:noFill/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Methemoglobin</a:t>
            </a:r>
          </a:p>
        </p:txBody>
      </p:sp>
      <p:sp>
        <p:nvSpPr>
          <p:cNvPr id="13926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FFFF"/>
                </a:solidFill>
              </a:rPr>
              <a:t>Hereditary</a:t>
            </a:r>
            <a:r>
              <a:rPr lang="en-US" sz="2800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Hemoglobin M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Enzyme deficiency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FFFF"/>
                </a:solidFill>
              </a:rPr>
              <a:t>Acquired: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Nitrates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Nitrites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Dyes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Sulfonamides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Lidocaine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Benzocaine</a:t>
            </a:r>
          </a:p>
        </p:txBody>
      </p:sp>
      <p:pic>
        <p:nvPicPr>
          <p:cNvPr id="5" name="Content Placeholder 4" descr="Methemoglobinemi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6230" r="8864"/>
          <a:stretch>
            <a:fillRect/>
          </a:stretch>
        </p:blipFill>
        <p:spPr>
          <a:xfrm rot="5400000">
            <a:off x="4676774" y="1876426"/>
            <a:ext cx="3429002" cy="3028950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92" name="Picture 16" descr="Curv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343400" y="2057400"/>
            <a:ext cx="4572000" cy="3511550"/>
          </a:xfrm>
          <a:noFill/>
          <a:ln/>
          <a:effectLst/>
        </p:spPr>
      </p:pic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Oxygen Saturation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Hemoglobin oxygen saturation is directly related to the partial pressure of oxygen in the blood (PO</a:t>
            </a:r>
            <a:r>
              <a:rPr lang="en-US" sz="2800" baseline="-25000" dirty="0"/>
              <a:t>2</a:t>
            </a:r>
            <a:r>
              <a:rPr lang="en-US" sz="2800" dirty="0"/>
              <a:t>).</a:t>
            </a:r>
          </a:p>
          <a:p>
            <a:r>
              <a:rPr lang="en-US" sz="2800" dirty="0"/>
              <a:t>Venous blood saturation.</a:t>
            </a:r>
          </a:p>
          <a:p>
            <a:r>
              <a:rPr lang="en-US" sz="2800" dirty="0"/>
              <a:t>Arterial blood saturation.</a:t>
            </a:r>
          </a:p>
        </p:txBody>
      </p:sp>
      <p:sp>
        <p:nvSpPr>
          <p:cNvPr id="75785" name="Line 9"/>
          <p:cNvSpPr>
            <a:spLocks noChangeShapeType="1"/>
          </p:cNvSpPr>
          <p:nvPr/>
        </p:nvSpPr>
        <p:spPr bwMode="auto">
          <a:xfrm flipV="1">
            <a:off x="6248400" y="2895600"/>
            <a:ext cx="0" cy="1981200"/>
          </a:xfrm>
          <a:prstGeom prst="line">
            <a:avLst/>
          </a:prstGeom>
          <a:noFill/>
          <a:ln w="38100">
            <a:solidFill>
              <a:srgbClr val="0000FF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75790" name="Line 14"/>
          <p:cNvSpPr>
            <a:spLocks noChangeShapeType="1"/>
          </p:cNvSpPr>
          <p:nvPr/>
        </p:nvSpPr>
        <p:spPr bwMode="auto">
          <a:xfrm flipV="1">
            <a:off x="7848600" y="2362200"/>
            <a:ext cx="0" cy="251460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75793" name="Line 17"/>
          <p:cNvSpPr>
            <a:spLocks noChangeShapeType="1"/>
          </p:cNvSpPr>
          <p:nvPr/>
        </p:nvSpPr>
        <p:spPr bwMode="auto">
          <a:xfrm flipH="1">
            <a:off x="5105400" y="281940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75794" name="Line 18"/>
          <p:cNvSpPr>
            <a:spLocks noChangeShapeType="1"/>
          </p:cNvSpPr>
          <p:nvPr/>
        </p:nvSpPr>
        <p:spPr bwMode="auto">
          <a:xfrm flipH="1">
            <a:off x="5181600" y="2362200"/>
            <a:ext cx="2667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5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5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5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5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5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5" grpId="0" animBg="1"/>
      <p:bldP spid="75790" grpId="0" animBg="1"/>
      <p:bldP spid="75793" grpId="0" animBg="1"/>
      <p:bldP spid="7579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Saturation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4038600" cy="4648200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Decreased saturation</a:t>
            </a:r>
            <a:r>
              <a:rPr lang="en-US" sz="2400" dirty="0"/>
              <a:t>.</a:t>
            </a:r>
          </a:p>
          <a:p>
            <a:pPr lvl="1"/>
            <a:r>
              <a:rPr lang="en-US" sz="2000" dirty="0"/>
              <a:t>Decreased pH (acidosis).</a:t>
            </a:r>
          </a:p>
          <a:p>
            <a:pPr lvl="1"/>
            <a:r>
              <a:rPr lang="en-US" sz="2000" dirty="0"/>
              <a:t>Increased CO</a:t>
            </a:r>
            <a:r>
              <a:rPr lang="en-US" sz="2000" baseline="-25000" dirty="0"/>
              <a:t>2</a:t>
            </a:r>
            <a:r>
              <a:rPr lang="en-US" sz="2000" dirty="0"/>
              <a:t>.</a:t>
            </a:r>
          </a:p>
          <a:p>
            <a:pPr lvl="1"/>
            <a:r>
              <a:rPr lang="en-US" sz="2000" dirty="0"/>
              <a:t>Increased temperature.</a:t>
            </a:r>
          </a:p>
          <a:p>
            <a:pPr lvl="1"/>
            <a:r>
              <a:rPr lang="en-US" sz="2000" dirty="0"/>
              <a:t>Increased BPG (2,3-biphosphoglycerate)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Increased saturation</a:t>
            </a:r>
            <a:r>
              <a:rPr lang="en-US" sz="2400" dirty="0"/>
              <a:t>.</a:t>
            </a:r>
          </a:p>
          <a:p>
            <a:pPr lvl="1"/>
            <a:r>
              <a:rPr lang="en-US" sz="2000" dirty="0"/>
              <a:t>Increased pH (alkalosis)</a:t>
            </a:r>
          </a:p>
          <a:p>
            <a:pPr lvl="1"/>
            <a:r>
              <a:rPr lang="en-US" sz="2000" dirty="0"/>
              <a:t>Decreased CO</a:t>
            </a:r>
            <a:r>
              <a:rPr lang="en-US" sz="2000" baseline="-25000" dirty="0"/>
              <a:t>2</a:t>
            </a:r>
            <a:r>
              <a:rPr lang="en-US" sz="2000" dirty="0"/>
              <a:t>.</a:t>
            </a:r>
          </a:p>
          <a:p>
            <a:pPr lvl="1"/>
            <a:r>
              <a:rPr lang="en-US" sz="2000" dirty="0"/>
              <a:t>Decreased temperature.</a:t>
            </a:r>
          </a:p>
          <a:p>
            <a:pPr lvl="1"/>
            <a:r>
              <a:rPr lang="en-US" sz="2000" dirty="0"/>
              <a:t>Decreased BPG (2,3-biphosphoglycerate)</a:t>
            </a:r>
          </a:p>
          <a:p>
            <a:pPr lvl="1">
              <a:buFontTx/>
              <a:buNone/>
            </a:pPr>
            <a:endParaRPr lang="en-US" sz="2000" baseline="-25000" dirty="0"/>
          </a:p>
        </p:txBody>
      </p:sp>
      <p:pic>
        <p:nvPicPr>
          <p:cNvPr id="77843" name="Picture 19" descr="dissociation_curv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1957388"/>
            <a:ext cx="3657600" cy="3657600"/>
          </a:xfrm>
          <a:noFill/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smtClean="0"/>
              <a:t>Roy Alson, MD, PhD, FACEP</a:t>
            </a:r>
          </a:p>
          <a:p>
            <a:r>
              <a:rPr lang="en-US" sz="2200" dirty="0" smtClean="0"/>
              <a:t>James Augustine, MD, FACEP</a:t>
            </a:r>
          </a:p>
          <a:p>
            <a:r>
              <a:rPr lang="en-US" sz="2200" dirty="0" smtClean="0"/>
              <a:t>Edward Dickinson, MD, FACEP</a:t>
            </a:r>
          </a:p>
          <a:p>
            <a:r>
              <a:rPr lang="en-US" sz="2200" dirty="0" smtClean="0"/>
              <a:t>Marc Eckstein, MD, FACEP</a:t>
            </a:r>
          </a:p>
          <a:p>
            <a:r>
              <a:rPr lang="en-US" sz="2200" dirty="0" smtClean="0"/>
              <a:t>Steven Katz, MD, FACEP</a:t>
            </a:r>
          </a:p>
          <a:p>
            <a:r>
              <a:rPr lang="en-US" sz="2200" dirty="0" smtClean="0"/>
              <a:t>Mike McEvoy, PhD, RN, EMT-P</a:t>
            </a:r>
          </a:p>
          <a:p>
            <a:r>
              <a:rPr lang="en-US" sz="2200" dirty="0" smtClean="0"/>
              <a:t>Joe A. Nelson, DO, MS, FACOEP, FACEP</a:t>
            </a:r>
          </a:p>
          <a:p>
            <a:r>
              <a:rPr lang="en-US" sz="2200" dirty="0" smtClean="0"/>
              <a:t>Ed Racht, MD</a:t>
            </a:r>
          </a:p>
          <a:p>
            <a:r>
              <a:rPr lang="en-US" sz="2200" dirty="0" smtClean="0"/>
              <a:t>Mike Richards, MD, FACEP</a:t>
            </a:r>
          </a:p>
          <a:p>
            <a:r>
              <a:rPr lang="en-US" sz="2200" dirty="0" smtClean="0"/>
              <a:t>Keith Wesley, MD, FACEP</a:t>
            </a:r>
          </a:p>
          <a:p>
            <a:r>
              <a:rPr lang="en-US" sz="2200" dirty="0" smtClean="0"/>
              <a:t>Paula Willoughby-DeJesus, DO, MHPE, FACOEP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2,3-biphosphoglycerate</a:t>
            </a:r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Aids in oxygen release in the peripheral tissues.</a:t>
            </a:r>
          </a:p>
          <a:p>
            <a:r>
              <a:rPr lang="en-US" sz="2800" dirty="0"/>
              <a:t>Higher levels found in people who live at high altitudes.</a:t>
            </a:r>
          </a:p>
          <a:p>
            <a:r>
              <a:rPr lang="en-US" sz="2800" dirty="0"/>
              <a:t>Helps mitigate the effects of hypoxia.</a:t>
            </a:r>
          </a:p>
        </p:txBody>
      </p:sp>
      <p:sp>
        <p:nvSpPr>
          <p:cNvPr id="79877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79879" name="Picture 7" descr="aniimD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828800"/>
            <a:ext cx="3124200" cy="2628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Dioxide Transport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Majority of CO</a:t>
            </a:r>
            <a:r>
              <a:rPr lang="en-US" baseline="-25000" dirty="0"/>
              <a:t>2</a:t>
            </a:r>
            <a:r>
              <a:rPr lang="en-US" dirty="0"/>
              <a:t> transported in the form of bicarbonate ion (HCO</a:t>
            </a:r>
            <a:r>
              <a:rPr lang="en-US" baseline="-25000" dirty="0"/>
              <a:t>3</a:t>
            </a:r>
            <a:r>
              <a:rPr lang="en-US" baseline="30000" dirty="0"/>
              <a:t>-</a:t>
            </a:r>
            <a:r>
              <a:rPr lang="en-US" dirty="0"/>
              <a:t>).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		CO</a:t>
            </a:r>
            <a:r>
              <a:rPr lang="en-US" baseline="-25000" dirty="0"/>
              <a:t>2</a:t>
            </a:r>
            <a:r>
              <a:rPr lang="en-US" dirty="0"/>
              <a:t> + H</a:t>
            </a:r>
            <a:r>
              <a:rPr lang="en-US" baseline="-25000" dirty="0"/>
              <a:t>2</a:t>
            </a:r>
            <a:r>
              <a:rPr lang="en-US" dirty="0"/>
              <a:t>O </a:t>
            </a:r>
            <a:r>
              <a:rPr lang="en-US" dirty="0">
                <a:cs typeface="Arial" charset="0"/>
              </a:rPr>
              <a:t>→ H</a:t>
            </a:r>
            <a:r>
              <a:rPr lang="en-US" baseline="-25000" dirty="0">
                <a:cs typeface="Arial" charset="0"/>
              </a:rPr>
              <a:t>2</a:t>
            </a:r>
            <a:r>
              <a:rPr lang="en-US" dirty="0">
                <a:cs typeface="Arial" charset="0"/>
              </a:rPr>
              <a:t>CO</a:t>
            </a:r>
            <a:r>
              <a:rPr lang="en-US" baseline="-25000" dirty="0">
                <a:cs typeface="Arial" charset="0"/>
              </a:rPr>
              <a:t>3</a:t>
            </a:r>
            <a:r>
              <a:rPr lang="en-US" dirty="0">
                <a:cs typeface="Arial" charset="0"/>
              </a:rPr>
              <a:t> → H</a:t>
            </a:r>
            <a:r>
              <a:rPr lang="en-US" baseline="30000" dirty="0">
                <a:cs typeface="Arial" charset="0"/>
              </a:rPr>
              <a:t>+</a:t>
            </a:r>
            <a:r>
              <a:rPr lang="en-US" dirty="0">
                <a:cs typeface="Arial" charset="0"/>
              </a:rPr>
              <a:t> + HCO</a:t>
            </a:r>
            <a:r>
              <a:rPr lang="en-US" baseline="-25000" dirty="0">
                <a:cs typeface="Arial" charset="0"/>
              </a:rPr>
              <a:t>3</a:t>
            </a:r>
            <a:r>
              <a:rPr lang="en-US" baseline="30000" dirty="0">
                <a:cs typeface="Arial" charset="0"/>
              </a:rPr>
              <a:t>- </a:t>
            </a:r>
          </a:p>
        </p:txBody>
      </p:sp>
      <p:sp>
        <p:nvSpPr>
          <p:cNvPr id="81928" name="AutoShape 8"/>
          <p:cNvSpPr>
            <a:spLocks noChangeArrowheads="1"/>
          </p:cNvSpPr>
          <p:nvPr/>
        </p:nvSpPr>
        <p:spPr bwMode="auto">
          <a:xfrm>
            <a:off x="914400" y="3352800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1930" name="AutoShape 10"/>
          <p:cNvSpPr>
            <a:spLocks noChangeArrowheads="1"/>
          </p:cNvSpPr>
          <p:nvPr/>
        </p:nvSpPr>
        <p:spPr bwMode="auto">
          <a:xfrm>
            <a:off x="7924800" y="3352800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1931" name="AutoShape 11"/>
          <p:cNvSpPr>
            <a:spLocks noChangeArrowheads="1"/>
          </p:cNvSpPr>
          <p:nvPr/>
        </p:nvSpPr>
        <p:spPr bwMode="auto">
          <a:xfrm>
            <a:off x="3352800" y="4114800"/>
            <a:ext cx="1214438" cy="733425"/>
          </a:xfrm>
          <a:prstGeom prst="curvedUpArrow">
            <a:avLst>
              <a:gd name="adj1" fmla="val 33117"/>
              <a:gd name="adj2" fmla="val 66234"/>
              <a:gd name="adj3" fmla="val 3333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1371600" y="5029200"/>
            <a:ext cx="5257800" cy="9556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US" dirty="0">
                <a:solidFill>
                  <a:srgbClr val="CCCC00"/>
                </a:solidFill>
              </a:rPr>
              <a:t>Carbonic Anhydrase </a:t>
            </a:r>
            <a:r>
              <a:rPr lang="en-US" dirty="0">
                <a:solidFill>
                  <a:schemeClr val="tx1"/>
                </a:solidFill>
              </a:rPr>
              <a:t>increases speed of reaction 5,000 fold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8" grpId="0" animBg="1"/>
      <p:bldP spid="81930" grpId="0" animBg="1"/>
      <p:bldP spid="81931" grpId="0" animBg="1"/>
      <p:bldP spid="8193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Dioxide Transport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Some CO</a:t>
            </a:r>
            <a:r>
              <a:rPr lang="en-US" sz="2800" baseline="-25000" dirty="0"/>
              <a:t>2</a:t>
            </a:r>
            <a:r>
              <a:rPr lang="en-US" sz="2800" dirty="0"/>
              <a:t> is transported on hemoglobin.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Binds to a different site than O</a:t>
            </a:r>
            <a:r>
              <a:rPr lang="en-US" sz="2800" baseline="-25000" dirty="0"/>
              <a:t>2 </a:t>
            </a:r>
            <a:r>
              <a:rPr lang="en-US" sz="2800" dirty="0"/>
              <a:t>(binds to an amino acid).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Resultant compound is called carbaminohemoglobin (</a:t>
            </a:r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Hb</a:t>
            </a:r>
            <a:r>
              <a:rPr lang="en-US" sz="2800" dirty="0"/>
              <a:t>).</a:t>
            </a:r>
          </a:p>
        </p:txBody>
      </p:sp>
      <p:pic>
        <p:nvPicPr>
          <p:cNvPr id="84998" name="Picture 6" descr="dreamstime_5064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3000" y="1600200"/>
            <a:ext cx="2286000" cy="2286000"/>
          </a:xfrm>
          <a:noFill/>
          <a:ln>
            <a:solidFill>
              <a:schemeClr val="tx1"/>
            </a:solidFill>
          </a:ln>
          <a:effectLst/>
        </p:spPr>
      </p:pic>
      <p:pic>
        <p:nvPicPr>
          <p:cNvPr id="84999" name="Picture 7" descr="RBC C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886200"/>
            <a:ext cx="228600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Bohr Effect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Increases in CO</a:t>
            </a:r>
            <a:r>
              <a:rPr lang="en-US" sz="2800" baseline="-25000" dirty="0"/>
              <a:t>2</a:t>
            </a:r>
            <a:r>
              <a:rPr lang="en-US" sz="2800" dirty="0"/>
              <a:t> levels in the blood cause oxygen to be displaced from hemoglobin.</a:t>
            </a:r>
          </a:p>
          <a:p>
            <a:r>
              <a:rPr lang="en-US" sz="2800" dirty="0"/>
              <a:t>Increases oxygen transport.</a:t>
            </a:r>
          </a:p>
        </p:txBody>
      </p:sp>
      <p:pic>
        <p:nvPicPr>
          <p:cNvPr id="90118" name="Picture 6" descr="Bohr (Low Res)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t="3487" r="3334"/>
          <a:stretch>
            <a:fillRect/>
          </a:stretch>
        </p:blipFill>
        <p:spPr>
          <a:xfrm>
            <a:off x="4419600" y="1444625"/>
            <a:ext cx="3806825" cy="4117975"/>
          </a:xfrm>
          <a:noFill/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Haldane Effect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Binding of oxygen to hemoglobin tends to displace CO</a:t>
            </a:r>
            <a:r>
              <a:rPr lang="en-US" baseline="-25000" dirty="0"/>
              <a:t>2</a:t>
            </a:r>
            <a:r>
              <a:rPr lang="en-US" dirty="0"/>
              <a:t>.</a:t>
            </a:r>
          </a:p>
          <a:p>
            <a:r>
              <a:rPr lang="en-US" dirty="0"/>
              <a:t>Oxyhemoglobin is more acidic than </a:t>
            </a:r>
            <a:r>
              <a:rPr lang="en-US" dirty="0" smtClean="0"/>
              <a:t>deoxyhemoglobin:</a:t>
            </a:r>
            <a:endParaRPr lang="en-US" dirty="0"/>
          </a:p>
          <a:p>
            <a:pPr lvl="1"/>
            <a:r>
              <a:rPr lang="en-US" dirty="0"/>
              <a:t>Promotes removal of CO</a:t>
            </a:r>
            <a:r>
              <a:rPr lang="en-US" baseline="-25000" dirty="0"/>
              <a:t>2 </a:t>
            </a:r>
            <a:r>
              <a:rPr lang="en-US" dirty="0"/>
              <a:t>in the alveoli.</a:t>
            </a:r>
          </a:p>
          <a:p>
            <a:pPr lvl="1"/>
            <a:r>
              <a:rPr lang="en-US" dirty="0"/>
              <a:t>Promotes release of hydrogen ions which combine with bicarbonate ions to form H</a:t>
            </a:r>
            <a:r>
              <a:rPr lang="en-US" baseline="-25000" dirty="0"/>
              <a:t>2</a:t>
            </a:r>
            <a:r>
              <a:rPr lang="en-US" dirty="0"/>
              <a:t>O and CO</a:t>
            </a:r>
            <a:r>
              <a:rPr lang="en-US" baseline="-25000" dirty="0"/>
              <a:t>2 </a:t>
            </a:r>
            <a:r>
              <a:rPr lang="en-US" dirty="0"/>
              <a:t>which are eliminated.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Haldane Effect</a:t>
            </a:r>
          </a:p>
        </p:txBody>
      </p:sp>
      <p:sp>
        <p:nvSpPr>
          <p:cNvPr id="18739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7399" name="Picture 7" descr="ACidity (low res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524000"/>
            <a:ext cx="7258050" cy="5086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Gas Measurement</a:t>
            </a:r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Arterial Blood Gas Sampling</a:t>
            </a:r>
          </a:p>
          <a:p>
            <a:r>
              <a:rPr lang="en-US" sz="2800" dirty="0"/>
              <a:t>Pulse Oximetry</a:t>
            </a:r>
          </a:p>
          <a:p>
            <a:r>
              <a:rPr lang="en-US" sz="2800" dirty="0"/>
              <a:t>Capnography</a:t>
            </a:r>
          </a:p>
          <a:p>
            <a:r>
              <a:rPr lang="en-US" sz="2800" dirty="0"/>
              <a:t>Transcutaneous CO</a:t>
            </a:r>
            <a:r>
              <a:rPr lang="en-US" sz="2800" baseline="-25000" dirty="0"/>
              <a:t>2</a:t>
            </a:r>
            <a:r>
              <a:rPr lang="en-US" sz="2800" dirty="0"/>
              <a:t> Monitoring</a:t>
            </a:r>
          </a:p>
        </p:txBody>
      </p:sp>
      <p:sp>
        <p:nvSpPr>
          <p:cNvPr id="88069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88070" name="Picture 6" descr="JERRY BALLOON PU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1828800"/>
            <a:ext cx="4343400" cy="3257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Arterial Blood Gasses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Gold standard for respiratory gas monitoring.</a:t>
            </a:r>
          </a:p>
          <a:p>
            <a:r>
              <a:rPr lang="en-US" sz="2800" dirty="0"/>
              <a:t>Invasive</a:t>
            </a:r>
          </a:p>
          <a:p>
            <a:r>
              <a:rPr lang="en-US" sz="2800" dirty="0"/>
              <a:t>Expensive</a:t>
            </a:r>
          </a:p>
          <a:p>
            <a:r>
              <a:rPr lang="en-US" sz="2800" dirty="0"/>
              <a:t>Painful</a:t>
            </a:r>
          </a:p>
          <a:p>
            <a:r>
              <a:rPr lang="en-US" sz="2800" dirty="0"/>
              <a:t>Difficult</a:t>
            </a:r>
          </a:p>
        </p:txBody>
      </p:sp>
      <p:sp>
        <p:nvSpPr>
          <p:cNvPr id="93191" name="Rectangle 7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93194" name="Picture 10" descr="AB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590800"/>
            <a:ext cx="4038600" cy="2252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Arterial Blood Gasses</a:t>
            </a: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Excellent diagnostic tool.</a:t>
            </a:r>
          </a:p>
          <a:p>
            <a:r>
              <a:rPr lang="en-US" sz="2800" dirty="0"/>
              <a:t>Impractical in the prehospital setting.</a:t>
            </a:r>
          </a:p>
        </p:txBody>
      </p:sp>
      <p:graphicFrame>
        <p:nvGraphicFramePr>
          <p:cNvPr id="150578" name="Group 50"/>
          <p:cNvGraphicFramePr>
            <a:graphicFrameLocks noGrp="1"/>
          </p:cNvGraphicFramePr>
          <p:nvPr>
            <p:ph sz="half" idx="2"/>
          </p:nvPr>
        </p:nvGraphicFramePr>
        <p:xfrm>
          <a:off x="4648200" y="1828800"/>
          <a:ext cx="4343400" cy="4724403"/>
        </p:xfrm>
        <a:graphic>
          <a:graphicData uri="http://schemas.openxmlformats.org/drawingml/2006/table">
            <a:tbl>
              <a:tblPr/>
              <a:tblGrid>
                <a:gridCol w="2171700"/>
                <a:gridCol w="2171700"/>
              </a:tblGrid>
              <a:tr h="534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Narrow" pitchFamily="34" charset="0"/>
                        </a:rPr>
                        <a:t>Parameter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Narrow" pitchFamily="34" charset="0"/>
                        </a:rPr>
                        <a:t>Normal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7.35-7.45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PO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80-100 mm Hg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735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PCO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35-45 mm Hg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735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HCO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</a:t>
                      </a:r>
                      <a:r>
                        <a:rPr kumimoji="0" lang="en-US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-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22-26 mmol/L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915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-2 - +2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SaO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&gt; 95%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819400"/>
            <a:ext cx="8229600" cy="1143000"/>
          </a:xfrm>
        </p:spPr>
        <p:txBody>
          <a:bodyPr/>
          <a:lstStyle/>
          <a:p>
            <a:pPr algn="ctr"/>
            <a:r>
              <a:rPr lang="en-US" sz="6600" dirty="0"/>
              <a:t>OXYGEN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819400"/>
            <a:ext cx="8229600" cy="1143000"/>
          </a:xfrm>
        </p:spPr>
        <p:txBody>
          <a:bodyPr/>
          <a:lstStyle/>
          <a:p>
            <a:pPr algn="ctr"/>
            <a:r>
              <a:rPr lang="en-US" sz="6000" dirty="0"/>
              <a:t>RESPIRATORY GAS PHYSIOLOGY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 Oximetry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Introduced in early 1980s.</a:t>
            </a:r>
          </a:p>
          <a:p>
            <a:r>
              <a:rPr lang="en-US" sz="2800" dirty="0"/>
              <a:t>Non-invasive measurement of oxygen saturation.</a:t>
            </a:r>
          </a:p>
          <a:p>
            <a:r>
              <a:rPr lang="en-US" sz="2800" dirty="0"/>
              <a:t>Safe</a:t>
            </a:r>
          </a:p>
          <a:p>
            <a:r>
              <a:rPr lang="en-US" sz="2800" dirty="0"/>
              <a:t>Inexpensive</a:t>
            </a:r>
          </a:p>
        </p:txBody>
      </p:sp>
      <p:pic>
        <p:nvPicPr>
          <p:cNvPr id="95238" name="Picture 6" descr="Rad-5 clos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724400" y="1676400"/>
            <a:ext cx="3198813" cy="4297363"/>
          </a:xfr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 Oximetry</a:t>
            </a: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FFFF"/>
                </a:solidFill>
              </a:rPr>
              <a:t>How it works:</a:t>
            </a:r>
          </a:p>
          <a:p>
            <a:pPr lvl="1"/>
            <a:r>
              <a:rPr lang="en-US" sz="2400" dirty="0"/>
              <a:t>Probe is placed over a vascular bed (finger, earlobe).</a:t>
            </a:r>
          </a:p>
          <a:p>
            <a:pPr lvl="1"/>
            <a:r>
              <a:rPr lang="en-US" sz="2400" dirty="0"/>
              <a:t>Light-emitting diodes (LEDs) emit light of two different wavelengths:</a:t>
            </a:r>
          </a:p>
          <a:p>
            <a:pPr lvl="2"/>
            <a:r>
              <a:rPr lang="en-US" sz="2000" dirty="0"/>
              <a:t>Red = 660 nm</a:t>
            </a:r>
            <a:endParaRPr lang="en-US" sz="2000" dirty="0">
              <a:latin typeface="MS Reference Sans Serif" pitchFamily="34" charset="0"/>
            </a:endParaRPr>
          </a:p>
          <a:p>
            <a:pPr lvl="2"/>
            <a:r>
              <a:rPr lang="en-US" sz="2000" dirty="0"/>
              <a:t>Infrared = 940 nm </a:t>
            </a:r>
          </a:p>
        </p:txBody>
      </p:sp>
      <p:pic>
        <p:nvPicPr>
          <p:cNvPr id="96264" name="Picture 8" descr="Probe (low Res)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2133600"/>
            <a:ext cx="4267200" cy="3027363"/>
          </a:xfrm>
          <a:noFill/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 Oximetry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Some light is absorbed by:</a:t>
            </a:r>
          </a:p>
          <a:p>
            <a:pPr lvl="1"/>
            <a:r>
              <a:rPr lang="en-US" sz="2400" dirty="0"/>
              <a:t>Arterial blood</a:t>
            </a:r>
          </a:p>
          <a:p>
            <a:pPr lvl="1"/>
            <a:r>
              <a:rPr lang="en-US" sz="2400" dirty="0"/>
              <a:t>Venous blood</a:t>
            </a:r>
          </a:p>
          <a:p>
            <a:pPr lvl="1"/>
            <a:r>
              <a:rPr lang="en-US" sz="2400" dirty="0"/>
              <a:t>Tissues</a:t>
            </a:r>
          </a:p>
          <a:p>
            <a:r>
              <a:rPr lang="en-US" sz="2800" dirty="0"/>
              <a:t>Light that passes through the tissues is detected by a photodetector.</a:t>
            </a:r>
          </a:p>
        </p:txBody>
      </p:sp>
      <p:pic>
        <p:nvPicPr>
          <p:cNvPr id="99334" name="Picture 6" descr="Rad5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60875" y="1676400"/>
            <a:ext cx="3473450" cy="4495800"/>
          </a:xfrm>
          <a:noFill/>
          <a:ln>
            <a:solidFill>
              <a:schemeClr val="tx1"/>
            </a:solidFill>
          </a:ln>
          <a:effectLst/>
        </p:spPr>
      </p:pic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6400800" y="6172200"/>
            <a:ext cx="16002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en-US" sz="1200" dirty="0">
                <a:solidFill>
                  <a:srgbClr val="FFFF00"/>
                </a:solidFill>
                <a:cs typeface="Arial" charset="0"/>
              </a:rPr>
              <a:t>© </a:t>
            </a:r>
            <a:r>
              <a:rPr lang="en-US" sz="1200" dirty="0">
                <a:solidFill>
                  <a:srgbClr val="FFFF00"/>
                </a:solidFill>
              </a:rPr>
              <a:t>Brook Wainwright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0036" name="Picture 4" descr="LEDs (low res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 Oximetry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Only inflow of blood is used to determine SpO</a:t>
            </a:r>
            <a:r>
              <a:rPr lang="en-US" sz="2800" baseline="-25000" dirty="0"/>
              <a:t>2</a:t>
            </a:r>
            <a:r>
              <a:rPr lang="en-US" sz="2800" dirty="0"/>
              <a:t>.</a:t>
            </a:r>
          </a:p>
          <a:p>
            <a:r>
              <a:rPr lang="en-US" sz="2800" dirty="0"/>
              <a:t>Hence the name “Pulse Oximetry” </a:t>
            </a:r>
          </a:p>
          <a:p>
            <a:r>
              <a:rPr lang="en-US" sz="2800" dirty="0"/>
              <a:t>Hb and </a:t>
            </a:r>
            <a:r>
              <a:rPr lang="en-US" sz="2800" dirty="0" smtClean="0"/>
              <a:t>HbO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</a:t>
            </a:r>
            <a:r>
              <a:rPr lang="en-US" sz="2800" dirty="0"/>
              <a:t>absorb light and different rates due to color and conformation.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97286" name="Picture 6" descr="movie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905000"/>
            <a:ext cx="4038600" cy="2938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Pulsatile Flow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1060" name="Picture 4" descr="tissueabsorp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905000"/>
            <a:ext cx="7391400" cy="4491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Left Arrow 4"/>
          <p:cNvSpPr/>
          <p:nvPr/>
        </p:nvSpPr>
        <p:spPr bwMode="auto">
          <a:xfrm>
            <a:off x="5181600" y="2514600"/>
            <a:ext cx="978408" cy="484632"/>
          </a:xfrm>
          <a:prstGeom prst="lef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400" y="2133600"/>
            <a:ext cx="3124200" cy="34532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This is the band used to measure SpO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Bent-Up Arrow 5"/>
          <p:cNvSpPr/>
          <p:nvPr/>
        </p:nvSpPr>
        <p:spPr bwMode="auto">
          <a:xfrm rot="16200000">
            <a:off x="4610100" y="2171700"/>
            <a:ext cx="1828800" cy="1752600"/>
          </a:xfrm>
          <a:prstGeom prst="bentUpArrow">
            <a:avLst>
              <a:gd name="adj1" fmla="val 25000"/>
              <a:gd name="adj2" fmla="val 25000"/>
              <a:gd name="adj3" fmla="val 21528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Oximetry Probe Placement</a:t>
            </a:r>
          </a:p>
        </p:txBody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8229600" cy="4297363"/>
          </a:xfrm>
        </p:spPr>
        <p:txBody>
          <a:bodyPr/>
          <a:lstStyle/>
          <a:p>
            <a:r>
              <a:rPr lang="en-US" dirty="0"/>
              <a:t>Finger</a:t>
            </a:r>
          </a:p>
          <a:p>
            <a:r>
              <a:rPr lang="en-US" dirty="0"/>
              <a:t>Earlobe</a:t>
            </a:r>
          </a:p>
          <a:p>
            <a:r>
              <a:rPr lang="en-US" dirty="0"/>
              <a:t>Heel (neonates)</a:t>
            </a:r>
          </a:p>
        </p:txBody>
      </p:sp>
      <p:pic>
        <p:nvPicPr>
          <p:cNvPr id="6" name="Picture 5" descr="nurse bab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981200"/>
            <a:ext cx="3335337" cy="33576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Oximetry Probe Placement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Accuracy falls when LEDs and photoreceptors poorly aligned.</a:t>
            </a:r>
          </a:p>
          <a:p>
            <a:r>
              <a:rPr lang="en-US" dirty="0" smtClean="0"/>
              <a:t>Accuracy decreases with lower pulse oximetry readings.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 Oximetry</a:t>
            </a:r>
          </a:p>
        </p:txBody>
      </p:sp>
      <p:sp>
        <p:nvSpPr>
          <p:cNvPr id="163844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Some manufacturers use reflective oximetry for monitoring.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LEDs and photodetectors in same electrode.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Light reflected from the tissues and detected by photodetectors and findings interpreted by the software in the oximeter.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Can be used on forehead or back.</a:t>
            </a:r>
          </a:p>
        </p:txBody>
      </p:sp>
      <p:sp>
        <p:nvSpPr>
          <p:cNvPr id="163845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163846" name="Picture 6" descr="Reflective Pro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7725" y="1752600"/>
            <a:ext cx="4029075" cy="3695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 Oximetry</a:t>
            </a: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HbO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r>
              <a:rPr lang="en-US" sz="2400" dirty="0"/>
              <a:t>absorbs more infrared light than Hb.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Hb absorbs more red light than </a:t>
            </a:r>
            <a:r>
              <a:rPr lang="en-US" sz="2400" dirty="0" smtClean="0"/>
              <a:t>HbO</a:t>
            </a:r>
            <a:r>
              <a:rPr lang="en-US" sz="2400" baseline="-25000" dirty="0" smtClean="0"/>
              <a:t>2</a:t>
            </a:r>
            <a:r>
              <a:rPr lang="en-US" sz="2400" dirty="0"/>
              <a:t>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Difference in absorption is measured.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Ratio of absorbance matched with SpO</a:t>
            </a:r>
            <a:r>
              <a:rPr lang="en-US" sz="2400" baseline="-25000" dirty="0"/>
              <a:t>2</a:t>
            </a:r>
            <a:r>
              <a:rPr lang="en-US" sz="2400" dirty="0"/>
              <a:t> levels stored in the microprocessor.</a:t>
            </a:r>
          </a:p>
        </p:txBody>
      </p:sp>
      <p:pic>
        <p:nvPicPr>
          <p:cNvPr id="7" name="Content Placeholder 6" descr="35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0" y="1981200"/>
            <a:ext cx="4038600" cy="3389539"/>
          </a:xfrm>
          <a:ln w="6350"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Gasses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accent1"/>
                </a:solidFill>
              </a:rPr>
              <a:t>Normal Atmospheric Gasses</a:t>
            </a:r>
            <a:r>
              <a:rPr lang="en-US" sz="2800" dirty="0"/>
              <a:t>:</a:t>
            </a:r>
          </a:p>
          <a:p>
            <a:pPr lvl="1"/>
            <a:r>
              <a:rPr lang="en-US" sz="2400" dirty="0"/>
              <a:t>Oxygen (O</a:t>
            </a:r>
            <a:r>
              <a:rPr lang="en-US" sz="2400" baseline="-25000" dirty="0"/>
              <a:t>2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Carbon Dioxide (CO</a:t>
            </a:r>
            <a:r>
              <a:rPr lang="en-US" sz="2400" baseline="-25000" dirty="0"/>
              <a:t>2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Nitrogen (N</a:t>
            </a:r>
            <a:r>
              <a:rPr lang="en-US" sz="2400" baseline="-25000" dirty="0"/>
              <a:t>2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Water Vapor (H</a:t>
            </a:r>
            <a:r>
              <a:rPr lang="en-US" sz="2400" baseline="-25000" dirty="0"/>
              <a:t>2</a:t>
            </a:r>
            <a:r>
              <a:rPr lang="en-US" sz="2400" dirty="0"/>
              <a:t>O)</a:t>
            </a:r>
          </a:p>
          <a:p>
            <a:pPr lvl="1"/>
            <a:r>
              <a:rPr lang="en-US" sz="2400" dirty="0"/>
              <a:t>Trace gasses:</a:t>
            </a:r>
          </a:p>
          <a:p>
            <a:pPr lvl="2"/>
            <a:r>
              <a:rPr lang="en-US" sz="2000" dirty="0"/>
              <a:t>Argon (Ar)</a:t>
            </a:r>
          </a:p>
          <a:p>
            <a:pPr lvl="2"/>
            <a:r>
              <a:rPr lang="en-US" sz="2000" dirty="0"/>
              <a:t>Neon (Ne)</a:t>
            </a:r>
          </a:p>
          <a:p>
            <a:pPr lvl="2"/>
            <a:r>
              <a:rPr lang="en-US" sz="2000" dirty="0"/>
              <a:t>Helium (He)</a:t>
            </a:r>
          </a:p>
        </p:txBody>
      </p:sp>
      <p:pic>
        <p:nvPicPr>
          <p:cNvPr id="16390" name="Picture 6" descr="IMG_103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981200"/>
            <a:ext cx="4038600" cy="3028950"/>
          </a:xfrm>
          <a:noFill/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Perfusion Index</a:t>
            </a:r>
          </a:p>
        </p:txBody>
      </p:sp>
      <p:sp>
        <p:nvSpPr>
          <p:cNvPr id="17818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Reflects the pulse strength at the monitoring site.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Ranges from 0.02% (very weak pulse strength) to 20% (very strong pulse strength).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Helps determine best site to place probe.</a:t>
            </a:r>
          </a:p>
        </p:txBody>
      </p:sp>
      <p:pic>
        <p:nvPicPr>
          <p:cNvPr id="178182" name="Picture 6" descr="Rad-5 clos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67300" y="1828800"/>
            <a:ext cx="2949575" cy="3962400"/>
          </a:xfr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sp>
        <p:nvSpPr>
          <p:cNvPr id="178183" name="Line 7"/>
          <p:cNvSpPr>
            <a:spLocks noChangeShapeType="1"/>
          </p:cNvSpPr>
          <p:nvPr/>
        </p:nvSpPr>
        <p:spPr bwMode="auto">
          <a:xfrm flipV="1">
            <a:off x="2590800" y="3124200"/>
            <a:ext cx="4572000" cy="17526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stealth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8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 Oximetry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1828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8800" dirty="0">
                <a:solidFill>
                  <a:srgbClr val="99CC00"/>
                </a:solidFill>
              </a:rPr>
              <a:t>SaO</a:t>
            </a:r>
            <a:r>
              <a:rPr lang="en-US" sz="8800" baseline="-25000" dirty="0">
                <a:solidFill>
                  <a:srgbClr val="99CC00"/>
                </a:solidFill>
              </a:rPr>
              <a:t>2</a:t>
            </a:r>
            <a:r>
              <a:rPr lang="en-US" sz="8800" dirty="0">
                <a:solidFill>
                  <a:srgbClr val="99CC00"/>
                </a:solidFill>
              </a:rPr>
              <a:t> or SpO</a:t>
            </a:r>
            <a:r>
              <a:rPr lang="en-US" sz="8800" baseline="-25000" dirty="0">
                <a:solidFill>
                  <a:srgbClr val="99CC00"/>
                </a:solidFill>
              </a:rPr>
              <a:t>2</a:t>
            </a:r>
            <a:r>
              <a:rPr lang="en-US" sz="8800" dirty="0">
                <a:solidFill>
                  <a:srgbClr val="99CC00"/>
                </a:solidFill>
              </a:rPr>
              <a:t>?</a:t>
            </a:r>
          </a:p>
          <a:p>
            <a:pPr algn="ctr">
              <a:buFontTx/>
              <a:buNone/>
            </a:pPr>
            <a:endParaRPr lang="en-US" sz="8800" dirty="0">
              <a:solidFill>
                <a:srgbClr val="99CC00"/>
              </a:solidFill>
            </a:endParaRP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1066800" y="3505200"/>
            <a:ext cx="6858000" cy="2282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400" dirty="0"/>
              <a:t>SaO</a:t>
            </a:r>
            <a:r>
              <a:rPr lang="en-US" sz="2400" baseline="-25000" dirty="0"/>
              <a:t>2</a:t>
            </a:r>
            <a:r>
              <a:rPr lang="en-US" sz="2400" dirty="0"/>
              <a:t> used for oxygen saturation readings derived from arterial blood gas analysis.</a:t>
            </a:r>
          </a:p>
          <a:p>
            <a:pPr marL="342900" indent="-342900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400" dirty="0"/>
              <a:t>SpO</a:t>
            </a:r>
            <a:r>
              <a:rPr lang="en-US" sz="2400" baseline="-25000" dirty="0"/>
              <a:t>2</a:t>
            </a:r>
            <a:r>
              <a:rPr lang="en-US" sz="2400" dirty="0"/>
              <a:t> used for oxygen saturation readings from pulse oximetry.</a:t>
            </a:r>
          </a:p>
          <a:p>
            <a:pPr marL="342900" indent="-342900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400" dirty="0"/>
              <a:t>SpO</a:t>
            </a:r>
            <a:r>
              <a:rPr lang="en-US" sz="2400" baseline="-25000" dirty="0"/>
              <a:t>2</a:t>
            </a:r>
            <a:r>
              <a:rPr lang="en-US" sz="2400" dirty="0"/>
              <a:t> and SaO</a:t>
            </a:r>
            <a:r>
              <a:rPr lang="en-US" sz="2400" baseline="-25000" dirty="0"/>
              <a:t>2</a:t>
            </a:r>
            <a:r>
              <a:rPr lang="en-US" sz="2400" dirty="0"/>
              <a:t> are normally very close.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 Oximetry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Pulse oximetry tells you:</a:t>
            </a:r>
          </a:p>
          <a:p>
            <a:pPr lvl="1"/>
            <a:r>
              <a:rPr lang="en-US" dirty="0"/>
              <a:t>SpO</a:t>
            </a:r>
            <a:r>
              <a:rPr lang="en-US" baseline="-25000" dirty="0"/>
              <a:t>2</a:t>
            </a:r>
          </a:p>
          <a:p>
            <a:pPr lvl="1"/>
            <a:r>
              <a:rPr lang="en-US" dirty="0"/>
              <a:t>Pulse rate</a:t>
            </a:r>
          </a:p>
          <a:p>
            <a:r>
              <a:rPr lang="en-US" dirty="0"/>
              <a:t>Pulse oximetry cannot tell you:</a:t>
            </a:r>
          </a:p>
          <a:p>
            <a:pPr lvl="1"/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content of the blood</a:t>
            </a:r>
          </a:p>
          <a:p>
            <a:pPr lvl="1"/>
            <a:r>
              <a:rPr lang="en-US" dirty="0"/>
              <a:t>Amount of O</a:t>
            </a:r>
            <a:r>
              <a:rPr lang="en-US" baseline="-25000" dirty="0"/>
              <a:t>2</a:t>
            </a:r>
            <a:r>
              <a:rPr lang="en-US" dirty="0"/>
              <a:t> dissolved in blood</a:t>
            </a:r>
          </a:p>
          <a:p>
            <a:pPr lvl="1"/>
            <a:r>
              <a:rPr lang="en-US" dirty="0"/>
              <a:t>Respiratory rate or tidal volume (ventilation)</a:t>
            </a:r>
          </a:p>
          <a:p>
            <a:pPr lvl="1"/>
            <a:r>
              <a:rPr lang="en-US" dirty="0"/>
              <a:t>Cardiac output or blood pressure.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Should Use?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Any level of prehospital care provider who administers O</a:t>
            </a:r>
            <a:r>
              <a:rPr lang="en-US" sz="2800" baseline="-25000" dirty="0"/>
              <a:t>2</a:t>
            </a:r>
            <a:r>
              <a:rPr lang="en-US" sz="2800" dirty="0"/>
              <a:t>.</a:t>
            </a:r>
          </a:p>
          <a:p>
            <a:pPr lvl="1"/>
            <a:r>
              <a:rPr lang="en-US" sz="2400" dirty="0"/>
              <a:t>First Responders</a:t>
            </a:r>
          </a:p>
          <a:p>
            <a:pPr lvl="1"/>
            <a:r>
              <a:rPr lang="en-US" sz="2400" dirty="0"/>
              <a:t>EMTs</a:t>
            </a:r>
          </a:p>
          <a:p>
            <a:pPr lvl="1"/>
            <a:r>
              <a:rPr lang="en-US" sz="2400" dirty="0"/>
              <a:t>EMT-Intermediates</a:t>
            </a:r>
          </a:p>
          <a:p>
            <a:pPr lvl="1"/>
            <a:r>
              <a:rPr lang="en-US" sz="2400" dirty="0"/>
              <a:t>Paramedics</a:t>
            </a:r>
          </a:p>
          <a:p>
            <a:endParaRPr lang="en-US" sz="2800" dirty="0"/>
          </a:p>
        </p:txBody>
      </p:sp>
      <p:sp>
        <p:nvSpPr>
          <p:cNvPr id="190481" name="Rectangle 17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190483" name="Picture 19" descr="star-of-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828800"/>
            <a:ext cx="3573463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Prehospital Indications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4419600" cy="429736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400" dirty="0"/>
              <a:t>1</a:t>
            </a:r>
            <a:r>
              <a:rPr lang="en-US" sz="2800" dirty="0"/>
              <a:t>. Monitor the adequacy of arterial oxyhemoglobin saturation (SpO</a:t>
            </a:r>
            <a:r>
              <a:rPr lang="en-US" sz="2400" dirty="0"/>
              <a:t>2</a:t>
            </a:r>
            <a:r>
              <a:rPr lang="en-US" sz="2800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/>
              <a:t>2. To quantify the SpO</a:t>
            </a:r>
            <a:r>
              <a:rPr lang="en-US" sz="2800" baseline="-25000" dirty="0"/>
              <a:t>2</a:t>
            </a:r>
            <a:r>
              <a:rPr lang="en-US" sz="2800" dirty="0"/>
              <a:t> response to an intervention.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/>
              <a:t>3. To detect blood flow in endangered body regions </a:t>
            </a:r>
            <a:r>
              <a:rPr lang="en-US" sz="2800" dirty="0" smtClean="0"/>
              <a:t>(e.g., </a:t>
            </a:r>
            <a:r>
              <a:rPr lang="en-US" sz="2800" dirty="0"/>
              <a:t>extremities)</a:t>
            </a:r>
            <a:r>
              <a:rPr lang="en-US" sz="2400" dirty="0"/>
              <a:t>  </a:t>
            </a:r>
          </a:p>
        </p:txBody>
      </p:sp>
      <p:pic>
        <p:nvPicPr>
          <p:cNvPr id="102407" name="Picture 7" descr="TexasEMS6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29200" y="2057400"/>
            <a:ext cx="2895600" cy="3581400"/>
          </a:xfrm>
          <a:noFill/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Oximetry is NOT a measure of ventilation (EtCO</a:t>
            </a:r>
            <a:r>
              <a:rPr lang="en-US" baseline="-25000" dirty="0"/>
              <a:t>2</a:t>
            </a:r>
            <a:r>
              <a:rPr lang="en-US" dirty="0"/>
              <a:t> a better measure of ventilation).</a:t>
            </a:r>
          </a:p>
          <a:p>
            <a:r>
              <a:rPr lang="en-US" dirty="0"/>
              <a:t>Oximetry may lag behind hypoxic events.</a:t>
            </a:r>
          </a:p>
          <a:p>
            <a:r>
              <a:rPr lang="en-US" dirty="0"/>
              <a:t>Oximetry is not a substitute for physical examination.</a:t>
            </a:r>
          </a:p>
          <a:p>
            <a:r>
              <a:rPr lang="en-US" dirty="0"/>
              <a:t>Very low saturation states may be inaccurate due to absence of measured SpO</a:t>
            </a:r>
            <a:r>
              <a:rPr lang="en-US" baseline="-25000" dirty="0"/>
              <a:t>2</a:t>
            </a:r>
            <a:r>
              <a:rPr lang="en-US" dirty="0"/>
              <a:t> levels in the database.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cs typeface="Arial" charset="0"/>
              </a:rPr>
              <a:t>First-Generation Oximeter Problems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3962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False Readings: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Hypotension. 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Hypothermia.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Vasoconstriction.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Dyes/pigments (e.g., nail polish).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Movement may cause false reading in absence of pulse.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Abnormal hemoglobin: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COHb.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METHb.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Oximeter can’t perform: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Bright </a:t>
            </a:r>
            <a:r>
              <a:rPr lang="en-US" sz="2000" dirty="0"/>
              <a:t>ambient </a:t>
            </a:r>
            <a:r>
              <a:rPr lang="en-US" sz="2000" dirty="0" smtClean="0"/>
              <a:t>lighting.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Shivering.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Helicopter transport.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First-Generation Oximeter Problems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Motion, noise, and low perfusion states can cause artifacts and false oximetry readings.</a:t>
            </a:r>
          </a:p>
          <a:p>
            <a:r>
              <a:rPr lang="en-US" sz="2800" dirty="0"/>
              <a:t>These have been eliminated or minimized in second-generation oximeters.</a:t>
            </a:r>
          </a:p>
        </p:txBody>
      </p:sp>
      <p:pic>
        <p:nvPicPr>
          <p:cNvPr id="314374" name="Picture 6" descr="Artifac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53000" y="1752600"/>
            <a:ext cx="2987675" cy="4419600"/>
          </a:xfrm>
          <a:noFill/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Second-Generation Technology</a:t>
            </a:r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3429000" cy="4297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Newer technology uses signal processing to minimize artifacts and false readings: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Adaptive Filters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Signal Processing Algorithms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Improved Sensors 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302085" name="Picture 5" descr="Second-Generation-Technolo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038600" y="2819400"/>
            <a:ext cx="4724400" cy="1455738"/>
          </a:xfrm>
          <a:noFill/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Second-Generation Technology</a:t>
            </a:r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05000"/>
            <a:ext cx="4495800" cy="4297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FFFF"/>
                </a:solidFill>
              </a:rPr>
              <a:t>Technology prevents</a:t>
            </a:r>
            <a:r>
              <a:rPr lang="en-US" sz="2800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Motion artifact.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False readings during low-flow states.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False bradycardias.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False hypoxemias.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Missed desaturations.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Missed bradycardias.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Data dropouts</a:t>
            </a:r>
            <a:r>
              <a:rPr lang="en-US" sz="2000" dirty="0"/>
              <a:t>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Effects of </a:t>
            </a:r>
            <a:r>
              <a:rPr lang="en-US" sz="2400" dirty="0" smtClean="0"/>
              <a:t>dyshemoglobins</a:t>
            </a:r>
            <a:r>
              <a:rPr lang="en-US" sz="2000" dirty="0"/>
              <a:t>.</a:t>
            </a:r>
          </a:p>
        </p:txBody>
      </p:sp>
      <p:pic>
        <p:nvPicPr>
          <p:cNvPr id="304133" name="Picture 5" descr="167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630488"/>
            <a:ext cx="4038600" cy="2692400"/>
          </a:xfrm>
          <a:noFill/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Gasses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FFFF"/>
                </a:solidFill>
              </a:rPr>
              <a:t>Most important respiratory gasses</a:t>
            </a:r>
            <a:r>
              <a:rPr lang="en-US" sz="2800" dirty="0">
                <a:solidFill>
                  <a:schemeClr val="bg2"/>
                </a:solidFill>
              </a:rPr>
              <a:t>:</a:t>
            </a:r>
          </a:p>
          <a:p>
            <a:pPr lvl="1"/>
            <a:r>
              <a:rPr lang="en-US" sz="2400" dirty="0"/>
              <a:t>Oxygen (O</a:t>
            </a:r>
            <a:r>
              <a:rPr lang="en-US" sz="2400" baseline="-25000" dirty="0"/>
              <a:t>2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Carbon Dioxide (CO</a:t>
            </a:r>
            <a:r>
              <a:rPr lang="en-US" sz="2400" baseline="-25000" dirty="0"/>
              <a:t>2</a:t>
            </a:r>
            <a:r>
              <a:rPr lang="en-US" sz="2400" dirty="0"/>
              <a:t>)</a:t>
            </a:r>
          </a:p>
        </p:txBody>
      </p:sp>
      <p:pic>
        <p:nvPicPr>
          <p:cNvPr id="131077" name="Picture 5" descr="medi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2057400"/>
            <a:ext cx="4038600" cy="2695575"/>
          </a:xfrm>
          <a:noFill/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Myths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Age affects SpO</a:t>
            </a:r>
            <a:r>
              <a:rPr lang="en-US" sz="2800" baseline="-25000" dirty="0"/>
              <a:t>2</a:t>
            </a:r>
          </a:p>
          <a:p>
            <a:r>
              <a:rPr lang="en-US" sz="2800" dirty="0"/>
              <a:t>Gender affects SpO</a:t>
            </a:r>
            <a:r>
              <a:rPr lang="en-US" sz="2800" baseline="-25000" dirty="0"/>
              <a:t>2</a:t>
            </a:r>
          </a:p>
          <a:p>
            <a:r>
              <a:rPr lang="en-US" sz="2800" dirty="0"/>
              <a:t>Anemia affects SpO</a:t>
            </a:r>
            <a:r>
              <a:rPr lang="en-US" sz="2800" baseline="-25000" dirty="0"/>
              <a:t>2</a:t>
            </a:r>
          </a:p>
          <a:p>
            <a:r>
              <a:rPr lang="en-US" sz="2800" dirty="0"/>
              <a:t>SpO</a:t>
            </a:r>
            <a:r>
              <a:rPr lang="en-US" sz="2800" baseline="-25000" dirty="0"/>
              <a:t>2</a:t>
            </a:r>
            <a:r>
              <a:rPr lang="en-US" sz="2800" dirty="0"/>
              <a:t> inaccurate in dark-skinned individuals.</a:t>
            </a:r>
          </a:p>
          <a:p>
            <a:r>
              <a:rPr lang="en-US" sz="2800" dirty="0"/>
              <a:t>Jaundice affects SpO</a:t>
            </a:r>
            <a:r>
              <a:rPr lang="en-US" sz="2800" baseline="-25000" dirty="0"/>
              <a:t>2</a:t>
            </a:r>
            <a:r>
              <a:rPr lang="en-US" sz="2800" dirty="0"/>
              <a:t>.</a:t>
            </a:r>
          </a:p>
        </p:txBody>
      </p:sp>
      <p:sp>
        <p:nvSpPr>
          <p:cNvPr id="172036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172038" name="Picture 6" descr="Elderly African American wom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828800"/>
            <a:ext cx="29718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Prehospital Usage</a:t>
            </a:r>
          </a:p>
        </p:txBody>
      </p:sp>
      <p:sp>
        <p:nvSpPr>
          <p:cNvPr id="174084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/>
              <a:t>Assure scene safety.</a:t>
            </a:r>
          </a:p>
          <a:p>
            <a:r>
              <a:rPr lang="en-US" sz="2400" dirty="0"/>
              <a:t>Initial assessment.</a:t>
            </a:r>
          </a:p>
          <a:p>
            <a:r>
              <a:rPr lang="en-US" sz="2400" dirty="0"/>
              <a:t>ABCs</a:t>
            </a:r>
          </a:p>
          <a:p>
            <a:r>
              <a:rPr lang="en-US" sz="2400" dirty="0"/>
              <a:t>Apply oxygen when appropriate (either with or after oximetry).</a:t>
            </a:r>
          </a:p>
          <a:p>
            <a:r>
              <a:rPr lang="en-US" sz="2400" dirty="0"/>
              <a:t>Secondary Assessment</a:t>
            </a:r>
          </a:p>
          <a:p>
            <a:r>
              <a:rPr lang="en-US" sz="2400" dirty="0"/>
              <a:t>Ongoing monitoring.</a:t>
            </a:r>
          </a:p>
        </p:txBody>
      </p:sp>
      <p:sp>
        <p:nvSpPr>
          <p:cNvPr id="174085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400" dirty="0"/>
          </a:p>
        </p:txBody>
      </p:sp>
      <p:pic>
        <p:nvPicPr>
          <p:cNvPr id="174086" name="Picture 6" descr="TexasEMS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981200"/>
            <a:ext cx="4114800" cy="2806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1523998"/>
            <a:ext cx="83820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None/>
            </a:pP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Always treat the patient and not the oximeter.</a:t>
            </a:r>
            <a:endParaRPr lang="en-US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the Oximeter</a:t>
            </a:r>
          </a:p>
        </p:txBody>
      </p:sp>
      <p:pic>
        <p:nvPicPr>
          <p:cNvPr id="180228" name="Picture 4" descr="Rad-5 close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971800" y="1828800"/>
            <a:ext cx="3198813" cy="4297363"/>
          </a:xfr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sp>
        <p:nvSpPr>
          <p:cNvPr id="180231" name="Line 7"/>
          <p:cNvSpPr>
            <a:spLocks noChangeShapeType="1"/>
          </p:cNvSpPr>
          <p:nvPr/>
        </p:nvSpPr>
        <p:spPr bwMode="auto">
          <a:xfrm flipH="1">
            <a:off x="5105400" y="2133600"/>
            <a:ext cx="1295400" cy="5334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stealth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80232" name="Line 8"/>
          <p:cNvSpPr>
            <a:spLocks noChangeShapeType="1"/>
          </p:cNvSpPr>
          <p:nvPr/>
        </p:nvSpPr>
        <p:spPr bwMode="auto">
          <a:xfrm flipH="1" flipV="1">
            <a:off x="5029200" y="3429000"/>
            <a:ext cx="1371600" cy="304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stealth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80233" name="Line 9"/>
          <p:cNvSpPr>
            <a:spLocks noChangeShapeType="1"/>
          </p:cNvSpPr>
          <p:nvPr/>
        </p:nvSpPr>
        <p:spPr bwMode="auto">
          <a:xfrm flipH="1">
            <a:off x="5257800" y="2971800"/>
            <a:ext cx="1143000" cy="1524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stealth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80234" name="Line 10"/>
          <p:cNvSpPr>
            <a:spLocks noChangeShapeType="1"/>
          </p:cNvSpPr>
          <p:nvPr/>
        </p:nvSpPr>
        <p:spPr bwMode="auto">
          <a:xfrm flipV="1">
            <a:off x="2362200" y="3276600"/>
            <a:ext cx="1676400" cy="304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stealth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80235" name="Text Box 11"/>
          <p:cNvSpPr txBox="1">
            <a:spLocks noChangeArrowheads="1"/>
          </p:cNvSpPr>
          <p:nvPr/>
        </p:nvSpPr>
        <p:spPr bwMode="auto">
          <a:xfrm>
            <a:off x="6400800" y="19050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en-US" sz="2400" dirty="0"/>
              <a:t>SpO</a:t>
            </a:r>
            <a:r>
              <a:rPr lang="en-US" sz="2400" baseline="-25000" dirty="0"/>
              <a:t>2 </a:t>
            </a:r>
            <a:r>
              <a:rPr lang="en-US" sz="2400" dirty="0"/>
              <a:t>(%)</a:t>
            </a:r>
            <a:endParaRPr lang="en-US" sz="2400" baseline="-25000" dirty="0"/>
          </a:p>
        </p:txBody>
      </p:sp>
      <p:sp>
        <p:nvSpPr>
          <p:cNvPr id="180236" name="Text Box 12"/>
          <p:cNvSpPr txBox="1">
            <a:spLocks noChangeArrowheads="1"/>
          </p:cNvSpPr>
          <p:nvPr/>
        </p:nvSpPr>
        <p:spPr bwMode="auto">
          <a:xfrm>
            <a:off x="6477000" y="2743200"/>
            <a:ext cx="28956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en-US" sz="2400" dirty="0"/>
              <a:t>PI (%)</a:t>
            </a:r>
          </a:p>
        </p:txBody>
      </p:sp>
      <p:sp>
        <p:nvSpPr>
          <p:cNvPr id="180237" name="Text Box 13"/>
          <p:cNvSpPr txBox="1">
            <a:spLocks noChangeArrowheads="1"/>
          </p:cNvSpPr>
          <p:nvPr/>
        </p:nvSpPr>
        <p:spPr bwMode="auto">
          <a:xfrm>
            <a:off x="6400800" y="3505200"/>
            <a:ext cx="2743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en-US" sz="2400" dirty="0"/>
              <a:t>Pulse Rate (bpm)</a:t>
            </a:r>
          </a:p>
        </p:txBody>
      </p:sp>
      <p:sp>
        <p:nvSpPr>
          <p:cNvPr id="180251" name="Text Box 27"/>
          <p:cNvSpPr txBox="1">
            <a:spLocks noChangeArrowheads="1"/>
          </p:cNvSpPr>
          <p:nvPr/>
        </p:nvSpPr>
        <p:spPr bwMode="auto">
          <a:xfrm>
            <a:off x="76200" y="3352800"/>
            <a:ext cx="2438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en-US" sz="2400" dirty="0"/>
              <a:t>Signal Strength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it Mean?</a:t>
            </a:r>
          </a:p>
        </p:txBody>
      </p:sp>
      <p:graphicFrame>
        <p:nvGraphicFramePr>
          <p:cNvPr id="182298" name="Group 26"/>
          <p:cNvGraphicFramePr>
            <a:graphicFrameLocks noGrp="1"/>
          </p:cNvGraphicFramePr>
          <p:nvPr>
            <p:ph idx="1"/>
          </p:nvPr>
        </p:nvGraphicFramePr>
        <p:xfrm>
          <a:off x="457200" y="1828800"/>
          <a:ext cx="8229600" cy="4297364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858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SpO</a:t>
                      </a:r>
                      <a:r>
                        <a:rPr kumimoji="0" lang="en-US" sz="2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2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 READING (%)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INTERPRETATION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860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95 – 100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Normal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858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91 – 94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Mild Hypoxemia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860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86 – 90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Moderate Hypoxemia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858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&lt; 85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Severe Hypoxemia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4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Interventions</a:t>
            </a:r>
          </a:p>
        </p:txBody>
      </p:sp>
      <p:graphicFrame>
        <p:nvGraphicFramePr>
          <p:cNvPr id="184423" name="Group 103"/>
          <p:cNvGraphicFramePr>
            <a:graphicFrameLocks noGrp="1"/>
          </p:cNvGraphicFramePr>
          <p:nvPr>
            <p:ph idx="1"/>
          </p:nvPr>
        </p:nvGraphicFramePr>
        <p:xfrm>
          <a:off x="228600" y="1676400"/>
          <a:ext cx="8534400" cy="4517327"/>
        </p:xfrm>
        <a:graphic>
          <a:graphicData uri="http://schemas.openxmlformats.org/drawingml/2006/table">
            <a:tbl>
              <a:tblPr/>
              <a:tblGrid>
                <a:gridCol w="1422400"/>
                <a:gridCol w="2311400"/>
                <a:gridCol w="4800600"/>
              </a:tblGrid>
              <a:tr h="858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Narrow" pitchFamily="34" charset="0"/>
                        </a:rPr>
                        <a:t>SpO</a:t>
                      </a:r>
                      <a:r>
                        <a:rPr kumimoji="0" lang="en-US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Narrow" pitchFamily="34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Narrow" pitchFamily="34" charset="0"/>
                        </a:rPr>
                        <a:t> READING (%)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Narrow" pitchFamily="34" charset="0"/>
                        </a:rPr>
                        <a:t>INTERPRETATION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Narrow" pitchFamily="34" charset="0"/>
                        </a:rPr>
                        <a:t>INTERVENTION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860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95 – 100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Normal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 Change FiO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 to maintain saturation.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858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91 – 94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Mild Hypoxemia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 Increase FiO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 to increase saturation.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860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86 – 90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Moderate Hypoxemia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 Increase FiO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 to increase saturation.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 Assess and increase ventilation.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858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&lt; 85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Severe Hypoxemia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 Increase FiO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 to increase saturation.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 Increase ventilation.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Oximetry to Assess Circulation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Oximeter probe can be placed onto tissue distal to an injury to detect circulation.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Oximeter can monitor distal circulation with fractures and crush injuries.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Clinical correlation always needed.</a:t>
            </a:r>
          </a:p>
        </p:txBody>
      </p:sp>
      <p:pic>
        <p:nvPicPr>
          <p:cNvPr id="191498" name="Picture 10" descr="amp_firework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24400" y="2057400"/>
            <a:ext cx="4038600" cy="3078163"/>
          </a:xfrm>
          <a:noFill/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819400"/>
            <a:ext cx="8229600" cy="1143000"/>
          </a:xfrm>
        </p:spPr>
        <p:txBody>
          <a:bodyPr/>
          <a:lstStyle/>
          <a:p>
            <a:pPr algn="ctr"/>
            <a:r>
              <a:rPr lang="en-US" sz="6600" dirty="0"/>
              <a:t>CARBON DIOXIDE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End-Tidal CO</a:t>
            </a:r>
            <a:r>
              <a:rPr lang="en-US" baseline="-25000" dirty="0"/>
              <a:t>2</a:t>
            </a:r>
            <a:r>
              <a:rPr lang="en-US" dirty="0"/>
              <a:t> Monitoring</a:t>
            </a:r>
          </a:p>
        </p:txBody>
      </p:sp>
      <p:sp>
        <p:nvSpPr>
          <p:cNvPr id="19354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CO</a:t>
            </a:r>
            <a:r>
              <a:rPr lang="en-US" sz="2400" baseline="-25000" dirty="0"/>
              <a:t>2</a:t>
            </a:r>
            <a:r>
              <a:rPr lang="en-US" sz="2400" dirty="0"/>
              <a:t> cannot be measured with the same technology used in oximetry.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CO</a:t>
            </a:r>
            <a:r>
              <a:rPr lang="en-US" sz="2400" baseline="-25000" dirty="0"/>
              <a:t>2</a:t>
            </a:r>
            <a:r>
              <a:rPr lang="en-US" sz="2400" dirty="0"/>
              <a:t> binds to a different site on hemoglobin compared to O</a:t>
            </a:r>
            <a:r>
              <a:rPr lang="en-US" sz="2400" baseline="-25000" dirty="0"/>
              <a:t>2</a:t>
            </a:r>
            <a:r>
              <a:rPr lang="en-US" sz="2400" dirty="0"/>
              <a:t>.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No hemoglobin color change.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No hemoglobin conformation change.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Carbaminohemoglobin cannot be distinguished from </a:t>
            </a:r>
            <a:r>
              <a:rPr lang="en-US" sz="2400" dirty="0" smtClean="0"/>
              <a:t>deoxyhemoglobin via oximetry.</a:t>
            </a:r>
            <a:endParaRPr lang="en-US" sz="2400" dirty="0"/>
          </a:p>
        </p:txBody>
      </p:sp>
      <p:sp>
        <p:nvSpPr>
          <p:cNvPr id="193541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93543" name="Picture 7" descr="c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828800"/>
            <a:ext cx="3276600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End-Tidal CO</a:t>
            </a:r>
            <a:r>
              <a:rPr lang="en-US" baseline="-25000" dirty="0"/>
              <a:t>2</a:t>
            </a:r>
            <a:r>
              <a:rPr lang="en-US" dirty="0"/>
              <a:t> Monitoring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CO</a:t>
            </a:r>
            <a:r>
              <a:rPr lang="en-US" sz="2800" baseline="-25000" dirty="0"/>
              <a:t>2</a:t>
            </a:r>
            <a:r>
              <a:rPr lang="en-US" sz="2800" dirty="0"/>
              <a:t> can be non-invasively monitored through measurement of exhaled air.</a:t>
            </a:r>
          </a:p>
          <a:p>
            <a:r>
              <a:rPr lang="en-US" sz="2800" dirty="0"/>
              <a:t>Sensors available for endotracheal tubes and for non-intubated patients.</a:t>
            </a:r>
          </a:p>
        </p:txBody>
      </p:sp>
      <p:sp>
        <p:nvSpPr>
          <p:cNvPr id="216069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216071" name="Picture 7" descr="capostat_circu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2057400"/>
            <a:ext cx="3124200" cy="2533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Gasses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Respiratory gasses often represented based upon their partial pressures.</a:t>
            </a:r>
          </a:p>
          <a:p>
            <a:r>
              <a:rPr lang="en-US" dirty="0">
                <a:solidFill>
                  <a:schemeClr val="folHlink"/>
                </a:solidFill>
              </a:rPr>
              <a:t>Dalton’s Law:</a:t>
            </a:r>
          </a:p>
          <a:p>
            <a:pPr>
              <a:buFontTx/>
              <a:buNone/>
            </a:pPr>
            <a:r>
              <a:rPr lang="en-US" dirty="0"/>
              <a:t>	“The total pressure in a container is the sum of partial pressures of all gasses in the container.”</a:t>
            </a:r>
          </a:p>
          <a:p>
            <a:pPr lvl="1">
              <a:buFontTx/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End-Tidal CO</a:t>
            </a:r>
            <a:r>
              <a:rPr lang="en-US" baseline="-25000" dirty="0"/>
              <a:t>2</a:t>
            </a:r>
            <a:r>
              <a:rPr lang="en-US" dirty="0"/>
              <a:t> Monitoring</a:t>
            </a:r>
          </a:p>
        </p:txBody>
      </p:sp>
      <p:sp>
        <p:nvSpPr>
          <p:cNvPr id="21197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/>
              <a:t>Expired CO</a:t>
            </a:r>
            <a:r>
              <a:rPr lang="en-US" sz="2400" baseline="-25000" dirty="0"/>
              <a:t>2</a:t>
            </a:r>
            <a:r>
              <a:rPr lang="en-US" sz="2400" dirty="0"/>
              <a:t> detected with pH sensitive paper or infrared spectography.</a:t>
            </a:r>
          </a:p>
          <a:p>
            <a:r>
              <a:rPr lang="en-US" sz="2400" dirty="0"/>
              <a:t>Respiratory cycle results in a capnogram.</a:t>
            </a:r>
          </a:p>
          <a:p>
            <a:r>
              <a:rPr lang="en-US" sz="2400" dirty="0"/>
              <a:t>End-tidal CO</a:t>
            </a:r>
            <a:r>
              <a:rPr lang="en-US" sz="2400" baseline="-25000" dirty="0"/>
              <a:t>2</a:t>
            </a:r>
            <a:r>
              <a:rPr lang="en-US" sz="2400" dirty="0"/>
              <a:t> (EtCO</a:t>
            </a:r>
            <a:r>
              <a:rPr lang="en-US" sz="2400" baseline="-25000" dirty="0"/>
              <a:t>2</a:t>
            </a:r>
            <a:r>
              <a:rPr lang="en-US" sz="2400" dirty="0"/>
              <a:t>) is the maximum amount of exhaled CO</a:t>
            </a:r>
            <a:r>
              <a:rPr lang="en-US" sz="2400" baseline="-25000" dirty="0"/>
              <a:t>2</a:t>
            </a:r>
            <a:r>
              <a:rPr lang="en-US" sz="2400" dirty="0"/>
              <a:t> at the end of respiration.</a:t>
            </a:r>
          </a:p>
        </p:txBody>
      </p:sp>
      <p:sp>
        <p:nvSpPr>
          <p:cNvPr id="211973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400" dirty="0"/>
          </a:p>
        </p:txBody>
      </p:sp>
      <p:pic>
        <p:nvPicPr>
          <p:cNvPr id="211974" name="Picture 6" descr="CB69400F"/>
          <p:cNvPicPr>
            <a:picLocks noChangeAspect="1" noChangeArrowheads="1"/>
          </p:cNvPicPr>
          <p:nvPr/>
        </p:nvPicPr>
        <p:blipFill>
          <a:blip r:embed="rId3"/>
          <a:srcRect l="22400" t="63142" r="38248" b="18159"/>
          <a:stretch>
            <a:fillRect/>
          </a:stretch>
        </p:blipFill>
        <p:spPr bwMode="auto">
          <a:xfrm>
            <a:off x="4649788" y="1827213"/>
            <a:ext cx="4037012" cy="264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End-Tidal CO</a:t>
            </a:r>
            <a:r>
              <a:rPr lang="en-US" baseline="-25000" dirty="0"/>
              <a:t>2</a:t>
            </a:r>
            <a:r>
              <a:rPr lang="en-US" dirty="0"/>
              <a:t> Monitoring</a:t>
            </a:r>
          </a:p>
        </p:txBody>
      </p:sp>
      <p:sp>
        <p:nvSpPr>
          <p:cNvPr id="215044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Capnography provides information about ventilation.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Normal EtCO</a:t>
            </a:r>
            <a:r>
              <a:rPr lang="en-US" sz="2400" baseline="-25000" dirty="0"/>
              <a:t>2</a:t>
            </a:r>
            <a:r>
              <a:rPr lang="en-US" sz="2400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~ 5%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~ 35-37 mm Hg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Gradient (PaCO</a:t>
            </a:r>
            <a:r>
              <a:rPr lang="en-US" sz="2400" baseline="-25000" dirty="0"/>
              <a:t>2</a:t>
            </a:r>
            <a:r>
              <a:rPr lang="en-US" sz="2400" dirty="0"/>
              <a:t> and EtCO</a:t>
            </a:r>
            <a:r>
              <a:rPr lang="en-US" sz="2400" baseline="-25000" dirty="0"/>
              <a:t>2</a:t>
            </a:r>
            <a:r>
              <a:rPr lang="en-US" sz="2400" dirty="0"/>
              <a:t>): 5-6 mm Hg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EtCO</a:t>
            </a:r>
            <a:r>
              <a:rPr lang="en-US" sz="2400" baseline="-25000" dirty="0"/>
              <a:t>2</a:t>
            </a:r>
            <a:r>
              <a:rPr lang="en-US" sz="2400" dirty="0"/>
              <a:t> can be used to estimate PaCO</a:t>
            </a:r>
            <a:r>
              <a:rPr lang="en-US" sz="2400" baseline="-25000" dirty="0"/>
              <a:t>2</a:t>
            </a:r>
            <a:r>
              <a:rPr lang="en-US" sz="2400" dirty="0"/>
              <a:t> in patients with normal lungs.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215045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215046" name="Picture 6" descr="Capnogr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828800"/>
            <a:ext cx="4133850" cy="1998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47" name="Text Box 7"/>
          <p:cNvSpPr txBox="1">
            <a:spLocks noChangeArrowheads="1"/>
          </p:cNvSpPr>
          <p:nvPr/>
        </p:nvSpPr>
        <p:spPr bwMode="auto">
          <a:xfrm>
            <a:off x="4572000" y="3810000"/>
            <a:ext cx="4038600" cy="2527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en-US" sz="1600" dirty="0">
                <a:solidFill>
                  <a:srgbClr val="FFFF00"/>
                </a:solidFill>
              </a:rPr>
              <a:t>A </a:t>
            </a:r>
            <a:r>
              <a:rPr lang="en-US" sz="1600" dirty="0">
                <a:solidFill>
                  <a:srgbClr val="FFFF00"/>
                </a:solidFill>
                <a:sym typeface="Symbol" pitchFamily="18" charset="2"/>
              </a:rPr>
              <a:t></a:t>
            </a:r>
            <a:r>
              <a:rPr lang="en-US" sz="1600" dirty="0">
                <a:solidFill>
                  <a:srgbClr val="FFFF00"/>
                </a:solidFill>
              </a:rPr>
              <a:t> End of inhalation</a:t>
            </a:r>
          </a:p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en-US" sz="1600" dirty="0">
                <a:solidFill>
                  <a:srgbClr val="FFFF00"/>
                </a:solidFill>
              </a:rPr>
              <a:t>B </a:t>
            </a:r>
            <a:r>
              <a:rPr lang="en-US" sz="2400" dirty="0">
                <a:solidFill>
                  <a:srgbClr val="FFFF00"/>
                </a:solidFill>
                <a:sym typeface="Symbol" pitchFamily="18" charset="2"/>
              </a:rPr>
              <a:t>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1600" dirty="0">
                <a:solidFill>
                  <a:srgbClr val="FFFF00"/>
                </a:solidFill>
              </a:rPr>
              <a:t> Beginning of exhalation</a:t>
            </a:r>
          </a:p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en-US" sz="1600" dirty="0">
                <a:solidFill>
                  <a:srgbClr val="FFFF00"/>
                </a:solidFill>
              </a:rPr>
              <a:t>B-D </a:t>
            </a:r>
            <a:r>
              <a:rPr lang="en-US" sz="2400" dirty="0">
                <a:solidFill>
                  <a:srgbClr val="FFFF00"/>
                </a:solidFill>
                <a:sym typeface="Symbol" pitchFamily="18" charset="2"/>
              </a:rPr>
              <a:t>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1600" dirty="0">
                <a:solidFill>
                  <a:srgbClr val="FFFF00"/>
                </a:solidFill>
              </a:rPr>
              <a:t>Exhalation of alveolar gasses</a:t>
            </a:r>
          </a:p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en-US" sz="1600" dirty="0">
                <a:solidFill>
                  <a:srgbClr val="FFFF00"/>
                </a:solidFill>
              </a:rPr>
              <a:t>D </a:t>
            </a:r>
            <a:r>
              <a:rPr lang="en-US" sz="2400" dirty="0">
                <a:solidFill>
                  <a:srgbClr val="FFFF00"/>
                </a:solidFill>
                <a:sym typeface="Symbol" pitchFamily="18" charset="2"/>
              </a:rPr>
              <a:t></a:t>
            </a:r>
            <a:r>
              <a:rPr lang="en-US" sz="1600" dirty="0">
                <a:solidFill>
                  <a:srgbClr val="FFFF00"/>
                </a:solidFill>
              </a:rPr>
              <a:t> EtCO</a:t>
            </a:r>
            <a:r>
              <a:rPr lang="en-US" sz="1600" baseline="-25000" dirty="0">
                <a:solidFill>
                  <a:srgbClr val="FFFF00"/>
                </a:solidFill>
              </a:rPr>
              <a:t>2</a:t>
            </a:r>
            <a:endParaRPr lang="en-US" sz="1600" dirty="0">
              <a:solidFill>
                <a:srgbClr val="FFFF00"/>
              </a:solidFill>
            </a:endParaRPr>
          </a:p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en-US" sz="1600" dirty="0">
                <a:solidFill>
                  <a:srgbClr val="FFFF00"/>
                </a:solidFill>
              </a:rPr>
              <a:t>D-E </a:t>
            </a:r>
            <a:r>
              <a:rPr lang="en-US" sz="2400" dirty="0">
                <a:solidFill>
                  <a:srgbClr val="FFFF00"/>
                </a:solidFill>
                <a:sym typeface="Symbol" pitchFamily="18" charset="2"/>
              </a:rPr>
              <a:t>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1600" dirty="0">
                <a:solidFill>
                  <a:srgbClr val="FFFF00"/>
                </a:solidFill>
              </a:rPr>
              <a:t> Inhalation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End-Tidal CO</a:t>
            </a:r>
            <a:r>
              <a:rPr lang="en-US" baseline="-25000" dirty="0"/>
              <a:t>2</a:t>
            </a:r>
            <a:r>
              <a:rPr lang="en-US" dirty="0"/>
              <a:t> Monitoring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FFFF"/>
                </a:solidFill>
              </a:rPr>
              <a:t>Indications:</a:t>
            </a:r>
          </a:p>
          <a:p>
            <a:pPr lvl="1"/>
            <a:r>
              <a:rPr lang="en-US" sz="2000" dirty="0"/>
              <a:t>Endotracheal tube placement.</a:t>
            </a:r>
          </a:p>
          <a:p>
            <a:pPr lvl="1"/>
            <a:r>
              <a:rPr lang="en-US" sz="2000" dirty="0"/>
              <a:t>To determine the adequacy of ventilation.</a:t>
            </a:r>
          </a:p>
          <a:p>
            <a:pPr lvl="1"/>
            <a:r>
              <a:rPr lang="en-US" sz="2000" dirty="0"/>
              <a:t>Continuous monitoring of a critical patient where ABGs may not be available.</a:t>
            </a:r>
          </a:p>
          <a:p>
            <a:pPr lvl="1"/>
            <a:r>
              <a:rPr lang="en-US" sz="2000" dirty="0"/>
              <a:t>To maintain a specific carbon dioxide level </a:t>
            </a:r>
            <a:r>
              <a:rPr lang="en-US" sz="2000" dirty="0" smtClean="0"/>
              <a:t>(e.g., </a:t>
            </a:r>
            <a:r>
              <a:rPr lang="en-US" sz="2000" dirty="0"/>
              <a:t>brain injury).</a:t>
            </a:r>
          </a:p>
        </p:txBody>
      </p:sp>
      <p:sp>
        <p:nvSpPr>
          <p:cNvPr id="214020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400" dirty="0"/>
          </a:p>
        </p:txBody>
      </p:sp>
      <p:pic>
        <p:nvPicPr>
          <p:cNvPr id="214021" name="Picture 5" descr="TexasEMS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828800"/>
            <a:ext cx="4038600" cy="3230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End-Tidal CO</a:t>
            </a:r>
            <a:r>
              <a:rPr lang="en-US" baseline="-25000" dirty="0"/>
              <a:t>2</a:t>
            </a:r>
            <a:r>
              <a:rPr lang="en-US" dirty="0"/>
              <a:t> Monitoring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7391400" cy="4495800"/>
          </a:xfrm>
        </p:spPr>
        <p:txBody>
          <a:bodyPr/>
          <a:lstStyle/>
          <a:p>
            <a:r>
              <a:rPr lang="en-US" dirty="0">
                <a:solidFill>
                  <a:srgbClr val="00FFFF"/>
                </a:solidFill>
              </a:rPr>
              <a:t>Elevated or continually rising:</a:t>
            </a:r>
          </a:p>
          <a:p>
            <a:pPr lvl="1"/>
            <a:r>
              <a:rPr lang="en-US" dirty="0"/>
              <a:t>Increased CO</a:t>
            </a:r>
            <a:r>
              <a:rPr lang="en-US" baseline="-25000" dirty="0"/>
              <a:t>2</a:t>
            </a:r>
            <a:r>
              <a:rPr lang="en-US" dirty="0"/>
              <a:t> production </a:t>
            </a:r>
            <a:r>
              <a:rPr lang="en-US" dirty="0" smtClean="0"/>
              <a:t>(e.g., </a:t>
            </a:r>
            <a:r>
              <a:rPr lang="en-US" dirty="0"/>
              <a:t>fever, seizures).</a:t>
            </a:r>
          </a:p>
          <a:p>
            <a:pPr lvl="1"/>
            <a:r>
              <a:rPr lang="en-US" dirty="0"/>
              <a:t>Decreased alveolar ventilation </a:t>
            </a:r>
            <a:r>
              <a:rPr lang="en-US" dirty="0" smtClean="0"/>
              <a:t>(e.g., </a:t>
            </a:r>
            <a:r>
              <a:rPr lang="en-US" dirty="0"/>
              <a:t>CNS depression, </a:t>
            </a:r>
            <a:r>
              <a:rPr lang="en-US" dirty="0">
                <a:sym typeface="Symbol" pitchFamily="18" charset="2"/>
              </a:rPr>
              <a:t> V</a:t>
            </a:r>
            <a:r>
              <a:rPr lang="en-US" baseline="-25000" dirty="0">
                <a:sym typeface="Symbol" pitchFamily="18" charset="2"/>
              </a:rPr>
              <a:t>min</a:t>
            </a:r>
            <a:r>
              <a:rPr lang="en-US" dirty="0">
                <a:sym typeface="Symbol" pitchFamily="18" charset="2"/>
              </a:rPr>
              <a:t>, muscular disorder).</a:t>
            </a:r>
          </a:p>
          <a:p>
            <a:pPr lvl="1"/>
            <a:r>
              <a:rPr lang="en-US" dirty="0">
                <a:sym typeface="Symbol" pitchFamily="18" charset="2"/>
              </a:rPr>
              <a:t>Equipment malfunction </a:t>
            </a:r>
            <a:r>
              <a:rPr lang="en-US" dirty="0" smtClean="0">
                <a:sym typeface="Symbol" pitchFamily="18" charset="2"/>
              </a:rPr>
              <a:t>(e.g., </a:t>
            </a:r>
            <a:r>
              <a:rPr lang="en-US" dirty="0">
                <a:sym typeface="Symbol" pitchFamily="18" charset="2"/>
              </a:rPr>
              <a:t>bad sensor).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End-Tidal CO</a:t>
            </a:r>
            <a:r>
              <a:rPr lang="en-US" baseline="-25000" dirty="0"/>
              <a:t>2</a:t>
            </a:r>
            <a:r>
              <a:rPr lang="en-US" dirty="0"/>
              <a:t> Monitoring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FFFF"/>
                </a:solidFill>
                <a:sym typeface="Symbol" pitchFamily="18" charset="2"/>
              </a:rPr>
              <a:t>Lowered of continually diminishing:</a:t>
            </a:r>
          </a:p>
          <a:p>
            <a:pPr lvl="1"/>
            <a:r>
              <a:rPr lang="en-US" dirty="0">
                <a:sym typeface="Symbol" pitchFamily="18" charset="2"/>
              </a:rPr>
              <a:t>Decreased CO</a:t>
            </a:r>
            <a:r>
              <a:rPr lang="en-US" baseline="-25000" dirty="0">
                <a:sym typeface="Symbol" pitchFamily="18" charset="2"/>
              </a:rPr>
              <a:t>2</a:t>
            </a:r>
            <a:r>
              <a:rPr lang="en-US" dirty="0">
                <a:sym typeface="Symbol" pitchFamily="18" charset="2"/>
              </a:rPr>
              <a:t> production </a:t>
            </a:r>
            <a:r>
              <a:rPr lang="en-US" dirty="0" smtClean="0">
                <a:sym typeface="Symbol" pitchFamily="18" charset="2"/>
              </a:rPr>
              <a:t>(e.g., </a:t>
            </a:r>
            <a:r>
              <a:rPr lang="en-US" dirty="0">
                <a:sym typeface="Symbol" pitchFamily="18" charset="2"/>
              </a:rPr>
              <a:t>hypothermia, cardiac arrest, pulmonary embolism).</a:t>
            </a:r>
          </a:p>
          <a:p>
            <a:pPr lvl="1"/>
            <a:r>
              <a:rPr lang="en-US" dirty="0">
                <a:sym typeface="Symbol" pitchFamily="18" charset="2"/>
              </a:rPr>
              <a:t>Increased alveolar ventilation </a:t>
            </a:r>
            <a:r>
              <a:rPr lang="en-US" dirty="0" smtClean="0">
                <a:sym typeface="Symbol" pitchFamily="18" charset="2"/>
              </a:rPr>
              <a:t>(e.g., </a:t>
            </a:r>
            <a:r>
              <a:rPr lang="en-US" dirty="0">
                <a:sym typeface="Symbol" pitchFamily="18" charset="2"/>
              </a:rPr>
              <a:t>tachypnea, hyperpnea, V</a:t>
            </a:r>
            <a:r>
              <a:rPr lang="en-US" baseline="-25000" dirty="0">
                <a:sym typeface="Symbol" pitchFamily="18" charset="2"/>
              </a:rPr>
              <a:t>min</a:t>
            </a:r>
            <a:r>
              <a:rPr lang="en-US" dirty="0">
                <a:sym typeface="Symbol" pitchFamily="18" charset="2"/>
              </a:rPr>
              <a:t>).</a:t>
            </a:r>
          </a:p>
          <a:p>
            <a:pPr lvl="1"/>
            <a:r>
              <a:rPr lang="en-US" dirty="0">
                <a:sym typeface="Symbol" pitchFamily="18" charset="2"/>
              </a:rPr>
              <a:t>Equipment malfunction </a:t>
            </a:r>
            <a:r>
              <a:rPr lang="en-US" dirty="0" smtClean="0">
                <a:sym typeface="Symbol" pitchFamily="18" charset="2"/>
              </a:rPr>
              <a:t>(e.g., </a:t>
            </a:r>
            <a:r>
              <a:rPr lang="en-US" dirty="0">
                <a:sym typeface="Symbol" pitchFamily="18" charset="2"/>
              </a:rPr>
              <a:t>obstruction of ventilation system, misplaced ET tube, bad sampling head).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Transcutaneous CO</a:t>
            </a:r>
            <a:r>
              <a:rPr lang="en-US" baseline="-25000" dirty="0"/>
              <a:t>2</a:t>
            </a:r>
            <a:r>
              <a:rPr lang="en-US" dirty="0"/>
              <a:t> Monitoring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Technology available for almost 30 years.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Primarily used in neonates.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Transcutaneous O</a:t>
            </a:r>
            <a:r>
              <a:rPr lang="en-US" sz="2400" baseline="-25000" dirty="0"/>
              <a:t>2</a:t>
            </a:r>
            <a:r>
              <a:rPr lang="en-US" sz="2400" dirty="0"/>
              <a:t> often available.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Correlates to PCO</a:t>
            </a:r>
            <a:r>
              <a:rPr lang="en-US" sz="2400" baseline="-25000" dirty="0"/>
              <a:t>2</a:t>
            </a:r>
            <a:r>
              <a:rPr lang="en-US" sz="2400" dirty="0"/>
              <a:t>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Probe is heated and must be moved often.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Measurements based upon pH.</a:t>
            </a:r>
          </a:p>
        </p:txBody>
      </p:sp>
      <p:pic>
        <p:nvPicPr>
          <p:cNvPr id="152589" name="Picture 13" descr="bab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1828800"/>
            <a:ext cx="3671888" cy="3690938"/>
          </a:xfrm>
          <a:noFill/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819400"/>
            <a:ext cx="8229600" cy="1143000"/>
          </a:xfrm>
        </p:spPr>
        <p:txBody>
          <a:bodyPr/>
          <a:lstStyle/>
          <a:p>
            <a:pPr algn="ctr"/>
            <a:r>
              <a:rPr lang="en-US" sz="6000" dirty="0"/>
              <a:t>CARBON MONOXIDE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Monoxide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Carbon monoxide (CO) is the leading cause of poisoning deaths in industrialized countries.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~ 3,800 people in the US die annually from CO poisoning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229380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229381" name="Picture 5" descr="dreamstime_556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828800"/>
            <a:ext cx="4038600" cy="283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Monoxide</a:t>
            </a:r>
          </a:p>
        </p:txBody>
      </p:sp>
      <p:sp>
        <p:nvSpPr>
          <p:cNvPr id="2345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4343400" cy="4297363"/>
          </a:xfrm>
        </p:spPr>
        <p:txBody>
          <a:bodyPr/>
          <a:lstStyle/>
          <a:p>
            <a:r>
              <a:rPr lang="en-US" sz="2800" dirty="0"/>
              <a:t>CO results from the incomplete combustion of </a:t>
            </a:r>
            <a:r>
              <a:rPr lang="en-US" sz="2800" dirty="0" smtClean="0"/>
              <a:t>carbon-based </a:t>
            </a:r>
            <a:r>
              <a:rPr lang="en-US" sz="2800" dirty="0"/>
              <a:t>fuels.</a:t>
            </a:r>
          </a:p>
          <a:p>
            <a:r>
              <a:rPr lang="en-US" sz="2800" dirty="0"/>
              <a:t>It is odorless, colorless and tasteless.</a:t>
            </a:r>
          </a:p>
          <a:p>
            <a:r>
              <a:rPr lang="en-US" sz="2800" dirty="0" smtClean="0"/>
              <a:t>CO is heavier than air and tends </a:t>
            </a:r>
            <a:r>
              <a:rPr lang="en-US" sz="2800" dirty="0"/>
              <a:t>to accumulate </a:t>
            </a:r>
            <a:r>
              <a:rPr lang="en-US" sz="2800" dirty="0" smtClean="0"/>
              <a:t>in the lower aspect of structures.</a:t>
            </a:r>
            <a:endParaRPr lang="en-US" sz="2800" dirty="0"/>
          </a:p>
        </p:txBody>
      </p:sp>
      <p:pic>
        <p:nvPicPr>
          <p:cNvPr id="234502" name="Picture 6" descr="dreamstime_14584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1828800"/>
            <a:ext cx="2865438" cy="4297363"/>
          </a:xfrm>
          <a:noFill/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Monoxide</a:t>
            </a:r>
          </a:p>
        </p:txBody>
      </p:sp>
      <p:sp>
        <p:nvSpPr>
          <p:cNvPr id="2365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4419600" cy="4297363"/>
          </a:xfrm>
        </p:spPr>
        <p:txBody>
          <a:bodyPr/>
          <a:lstStyle/>
          <a:p>
            <a:r>
              <a:rPr lang="en-US" sz="2400" dirty="0"/>
              <a:t>CO displaces O</a:t>
            </a:r>
            <a:r>
              <a:rPr lang="en-US" sz="2400" baseline="-25000" dirty="0"/>
              <a:t>2</a:t>
            </a:r>
            <a:r>
              <a:rPr lang="en-US" sz="2400" dirty="0"/>
              <a:t> from the hemoglobin molecule forming carboxyhemoglobin (</a:t>
            </a:r>
            <a:r>
              <a:rPr lang="en-US" sz="2400" dirty="0" err="1" smtClean="0"/>
              <a:t>COHb</a:t>
            </a:r>
            <a:r>
              <a:rPr lang="en-US" sz="2400" dirty="0"/>
              <a:t>).</a:t>
            </a:r>
          </a:p>
          <a:p>
            <a:r>
              <a:rPr lang="en-US" sz="2400" dirty="0"/>
              <a:t>CO affinity for hemoglobin ~250 times greater than O</a:t>
            </a:r>
            <a:r>
              <a:rPr lang="en-US" sz="2400" baseline="-25000" dirty="0"/>
              <a:t>2</a:t>
            </a:r>
            <a:r>
              <a:rPr lang="en-US" sz="2400" dirty="0"/>
              <a:t>.</a:t>
            </a:r>
          </a:p>
          <a:p>
            <a:r>
              <a:rPr lang="en-US" sz="2400" dirty="0"/>
              <a:t>CO-Hb has a bright red color.</a:t>
            </a:r>
          </a:p>
          <a:p>
            <a:r>
              <a:rPr lang="en-US" sz="2400" dirty="0"/>
              <a:t>Patients become progressively hypoxemic.</a:t>
            </a:r>
          </a:p>
        </p:txBody>
      </p:sp>
      <p:sp>
        <p:nvSpPr>
          <p:cNvPr id="236551" name="Rectangle 7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400" dirty="0"/>
          </a:p>
        </p:txBody>
      </p:sp>
      <p:pic>
        <p:nvPicPr>
          <p:cNvPr id="236552" name="Picture 8" descr="CO-O2-interac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828800"/>
            <a:ext cx="3876675" cy="2481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6553" name="Picture 9" descr="CO-O2-interac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06463"/>
            <a:ext cx="9144000" cy="5851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6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65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6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6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6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6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65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65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Gasses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Determining partial pressures: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P</a:t>
            </a:r>
            <a:r>
              <a:rPr lang="en-US" i="1" baseline="-25000" dirty="0"/>
              <a:t>A</a:t>
            </a:r>
            <a:r>
              <a:rPr lang="en-US" i="1" dirty="0"/>
              <a:t> = X</a:t>
            </a:r>
            <a:r>
              <a:rPr lang="en-US" i="1" baseline="-25000" dirty="0"/>
              <a:t>A</a:t>
            </a:r>
            <a:r>
              <a:rPr lang="en-US" i="1" dirty="0"/>
              <a:t> </a:t>
            </a:r>
            <a:r>
              <a:rPr lang="en-US" i="1" dirty="0">
                <a:sym typeface="Symbol" pitchFamily="18" charset="2"/>
              </a:rPr>
              <a:t> </a:t>
            </a:r>
            <a:r>
              <a:rPr lang="en-US" i="1" dirty="0"/>
              <a:t>P</a:t>
            </a:r>
          </a:p>
          <a:p>
            <a:pPr lvl="2">
              <a:lnSpc>
                <a:spcPct val="90000"/>
              </a:lnSpc>
            </a:pPr>
            <a:r>
              <a:rPr lang="en-US" i="1" dirty="0"/>
              <a:t>Where:</a:t>
            </a:r>
          </a:p>
          <a:p>
            <a:pPr lvl="3">
              <a:lnSpc>
                <a:spcPct val="90000"/>
              </a:lnSpc>
            </a:pPr>
            <a:r>
              <a:rPr lang="en-US" i="1" dirty="0"/>
              <a:t>P</a:t>
            </a:r>
            <a:r>
              <a:rPr lang="en-US" i="1" baseline="-25000" dirty="0"/>
              <a:t>A</a:t>
            </a:r>
            <a:r>
              <a:rPr lang="en-US" i="1" dirty="0"/>
              <a:t> = </a:t>
            </a:r>
            <a:r>
              <a:rPr lang="en-US" dirty="0"/>
              <a:t>pressure of the gas</a:t>
            </a:r>
            <a:endParaRPr lang="en-US" i="1" dirty="0"/>
          </a:p>
          <a:p>
            <a:pPr lvl="3">
              <a:lnSpc>
                <a:spcPct val="90000"/>
              </a:lnSpc>
            </a:pPr>
            <a:r>
              <a:rPr lang="en-US" i="1" dirty="0"/>
              <a:t>X</a:t>
            </a:r>
            <a:r>
              <a:rPr lang="en-US" i="1" baseline="-25000" dirty="0"/>
              <a:t>A</a:t>
            </a:r>
            <a:r>
              <a:rPr lang="en-US" i="1" dirty="0"/>
              <a:t> = </a:t>
            </a:r>
            <a:r>
              <a:rPr lang="en-US" dirty="0"/>
              <a:t>mole fraction of the gas</a:t>
            </a:r>
          </a:p>
          <a:p>
            <a:pPr lvl="3">
              <a:lnSpc>
                <a:spcPct val="90000"/>
              </a:lnSpc>
            </a:pPr>
            <a:r>
              <a:rPr lang="en-US" i="1" dirty="0"/>
              <a:t>P = </a:t>
            </a:r>
            <a:r>
              <a:rPr lang="en-US" dirty="0"/>
              <a:t>total pressure of the mixture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PO</a:t>
            </a:r>
            <a:r>
              <a:rPr lang="en-US" i="1" baseline="-25000" dirty="0"/>
              <a:t>2 </a:t>
            </a:r>
            <a:r>
              <a:rPr lang="en-US" i="1" dirty="0"/>
              <a:t>= 0.2095 </a:t>
            </a:r>
            <a:r>
              <a:rPr lang="en-US" i="1" dirty="0">
                <a:sym typeface="Symbol" pitchFamily="18" charset="2"/>
              </a:rPr>
              <a:t></a:t>
            </a:r>
            <a:r>
              <a:rPr lang="en-US" i="1" dirty="0"/>
              <a:t> </a:t>
            </a:r>
            <a:r>
              <a:rPr lang="en-US" i="1" dirty="0" smtClean="0"/>
              <a:t>760 mm Hg</a:t>
            </a:r>
            <a:endParaRPr lang="en-US" i="1" dirty="0"/>
          </a:p>
          <a:p>
            <a:pPr lvl="1">
              <a:lnSpc>
                <a:spcPct val="90000"/>
              </a:lnSpc>
            </a:pPr>
            <a:r>
              <a:rPr lang="en-US" i="1" dirty="0"/>
              <a:t>PO</a:t>
            </a:r>
            <a:r>
              <a:rPr lang="en-US" i="1" baseline="-25000" dirty="0"/>
              <a:t>2</a:t>
            </a:r>
            <a:r>
              <a:rPr lang="en-US" i="1" dirty="0"/>
              <a:t> = 159.22 mm Hg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Partial pressure of oxygen in atmosphere at sea level = 159 mm Hg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and Symptoms</a:t>
            </a:r>
          </a:p>
        </p:txBody>
      </p:sp>
      <p:graphicFrame>
        <p:nvGraphicFramePr>
          <p:cNvPr id="240696" name="Group 56"/>
          <p:cNvGraphicFramePr>
            <a:graphicFrameLocks noGrp="1"/>
          </p:cNvGraphicFramePr>
          <p:nvPr>
            <p:ph idx="1"/>
          </p:nvPr>
        </p:nvGraphicFramePr>
        <p:xfrm>
          <a:off x="457200" y="1828800"/>
          <a:ext cx="8229600" cy="4675823"/>
        </p:xfrm>
        <a:graphic>
          <a:graphicData uri="http://schemas.openxmlformats.org/drawingml/2006/table">
            <a:tbl>
              <a:tblPr/>
              <a:tblGrid>
                <a:gridCol w="1676400"/>
                <a:gridCol w="1828800"/>
                <a:gridCol w="4724400"/>
              </a:tblGrid>
              <a:tr h="858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Severity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COHb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Level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Signs &amp; Symptoms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860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Mild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&lt; 15 - 20%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Headache, nausea, vomiting, dizziness, blurred vision.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858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Moderate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21 - 40%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Confusion, syncope, chest pain, dyspnea, weakness, tachycardia, tachypnea, rhabdomyolysis.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860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Severe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41 - 59%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Palpitations, dysrhythmias, hypotension, myocardial ischemia, cardiac arrest, respiratory arrest, pulmonary edema, seizures, coma.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858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Fatal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&gt; 60%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Death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240697" name="Picture 57" descr="PaperClip Not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533400"/>
            <a:ext cx="5272088" cy="5334000"/>
          </a:xfrm>
          <a:prstGeom prst="rect">
            <a:avLst/>
          </a:prstGeom>
          <a:noFill/>
        </p:spPr>
      </p:pic>
      <p:pic>
        <p:nvPicPr>
          <p:cNvPr id="240699" name="Picture 59" descr="Paper Clip White  No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28600" y="-1143000"/>
            <a:ext cx="4727575" cy="6019800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1143000" y="304800"/>
            <a:ext cx="2743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200" dirty="0" smtClean="0">
                <a:solidFill>
                  <a:schemeClr val="tx1"/>
                </a:solidFill>
                <a:latin typeface="Comic Sans MS" pitchFamily="66" charset="0"/>
              </a:rPr>
              <a:t>Cherry red skin color not always present and, </a:t>
            </a:r>
            <a:r>
              <a:rPr lang="en-US" sz="3200" dirty="0" smtClean="0">
                <a:solidFill>
                  <a:schemeClr val="tx1"/>
                </a:solidFill>
                <a:latin typeface="Comic Sans MS" pitchFamily="66" charset="0"/>
              </a:rPr>
              <a:t>when present</a:t>
            </a:r>
            <a:r>
              <a:rPr lang="en-US" sz="3200" dirty="0" smtClean="0">
                <a:solidFill>
                  <a:schemeClr val="tx1"/>
                </a:solidFill>
                <a:latin typeface="Comic Sans MS" pitchFamily="66" charset="0"/>
              </a:rPr>
              <a:t>, is often a late finding.</a:t>
            </a:r>
            <a:endParaRPr lang="en-US" sz="32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10200" y="1981200"/>
            <a:ext cx="2895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200" dirty="0" smtClean="0">
                <a:solidFill>
                  <a:schemeClr val="tx1"/>
                </a:solidFill>
                <a:latin typeface="Comic Sans MS" pitchFamily="66" charset="0"/>
              </a:rPr>
              <a:t>COHb levels do not always correlate with symptoms nor predict sequelae. </a:t>
            </a:r>
            <a:endParaRPr lang="en-US" sz="32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0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0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0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0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0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0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0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0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Monoxide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CO detection previously required hospital-based ABGs to measure </a:t>
            </a:r>
            <a:r>
              <a:rPr lang="en-US" sz="2800" dirty="0" smtClean="0"/>
              <a:t>COHb</a:t>
            </a:r>
            <a:r>
              <a:rPr lang="en-US" sz="2800" dirty="0"/>
              <a:t>.</a:t>
            </a:r>
          </a:p>
          <a:p>
            <a:r>
              <a:rPr lang="en-US" sz="2800" dirty="0"/>
              <a:t>Technology now available to detect </a:t>
            </a:r>
            <a:r>
              <a:rPr lang="en-US" sz="2800" dirty="0" smtClean="0"/>
              <a:t>COHb </a:t>
            </a:r>
            <a:r>
              <a:rPr lang="en-US" sz="2800" dirty="0"/>
              <a:t>levels in the prehospital and ED setting.</a:t>
            </a:r>
          </a:p>
        </p:txBody>
      </p:sp>
      <p:pic>
        <p:nvPicPr>
          <p:cNvPr id="233477" name="Picture 5" descr="F_F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1752600"/>
            <a:ext cx="3709988" cy="3733800"/>
          </a:xfrm>
          <a:noFill/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Monoxide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/>
              <a:t>New generation oximeter/CO-oximeter can detect 4 different hemoglobin forms. </a:t>
            </a:r>
          </a:p>
          <a:p>
            <a:r>
              <a:rPr lang="en-US" sz="2400" dirty="0"/>
              <a:t>Uses 8 different wavelengths of light.</a:t>
            </a:r>
          </a:p>
          <a:p>
            <a:r>
              <a:rPr lang="en-US" sz="2400" dirty="0"/>
              <a:t>Provides:</a:t>
            </a:r>
          </a:p>
          <a:p>
            <a:pPr lvl="1"/>
            <a:r>
              <a:rPr lang="en-US" sz="2000" dirty="0"/>
              <a:t>SpO</a:t>
            </a:r>
            <a:r>
              <a:rPr lang="en-US" sz="2000" baseline="-25000" dirty="0"/>
              <a:t>2</a:t>
            </a:r>
          </a:p>
          <a:p>
            <a:pPr lvl="1"/>
            <a:r>
              <a:rPr lang="en-US" sz="2000" dirty="0"/>
              <a:t>SpCO</a:t>
            </a:r>
          </a:p>
          <a:p>
            <a:pPr lvl="1"/>
            <a:r>
              <a:rPr lang="en-US" sz="2000" dirty="0"/>
              <a:t>SpMET</a:t>
            </a:r>
          </a:p>
          <a:p>
            <a:pPr lvl="1"/>
            <a:r>
              <a:rPr lang="en-US" sz="2000" dirty="0"/>
              <a:t>Pulse rate</a:t>
            </a:r>
          </a:p>
        </p:txBody>
      </p:sp>
      <p:pic>
        <p:nvPicPr>
          <p:cNvPr id="232453" name="Picture 5" descr="Rad57cm_Tag_Hand_Fin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410200" y="1752600"/>
            <a:ext cx="1846263" cy="4297363"/>
          </a:xfr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2935" name="Picture 7" descr="Wavelength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09638"/>
            <a:ext cx="9144000" cy="5038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601" name="Picture 9" descr="EMT_tag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1943100"/>
            <a:ext cx="3516313" cy="3543300"/>
          </a:xfrm>
          <a:noFill/>
          <a:ln>
            <a:solidFill>
              <a:schemeClr val="tx1"/>
            </a:solidFill>
          </a:ln>
          <a:effectLst/>
        </p:spPr>
      </p:pic>
      <p:pic>
        <p:nvPicPr>
          <p:cNvPr id="238604" name="Picture 12" descr="PaperClip Not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759317"/>
            <a:ext cx="5500687" cy="5565283"/>
          </a:xfrm>
          <a:prstGeom prst="rect">
            <a:avLst/>
          </a:prstGeom>
          <a:noFill/>
        </p:spPr>
      </p:pic>
      <p:sp>
        <p:nvSpPr>
          <p:cNvPr id="2385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CO-Oximetry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3886200" cy="429736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CO evaluation should be routine at all levels of EMS and the fire service.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All field personnel should be educated in use of the oximeter and CO-oximeter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24400" y="2133600"/>
            <a:ext cx="396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600" dirty="0" smtClean="0">
                <a:solidFill>
                  <a:schemeClr val="tx1"/>
                </a:solidFill>
                <a:latin typeface="Comic Sans MS" pitchFamily="66" charset="0"/>
              </a:rPr>
              <a:t>Missed CO poisoning is a significant legal risk for EMS and fire service personnel.</a:t>
            </a:r>
            <a:endParaRPr lang="en-US" sz="36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8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8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8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8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CO-Hb Levels in Persons 3-74 Years</a:t>
            </a:r>
          </a:p>
        </p:txBody>
      </p:sp>
      <p:graphicFrame>
        <p:nvGraphicFramePr>
          <p:cNvPr id="253980" name="Group 28"/>
          <p:cNvGraphicFramePr>
            <a:graphicFrameLocks noGrp="1"/>
          </p:cNvGraphicFramePr>
          <p:nvPr>
            <p:ph idx="1"/>
          </p:nvPr>
        </p:nvGraphicFramePr>
        <p:xfrm>
          <a:off x="457200" y="1828800"/>
          <a:ext cx="8229600" cy="4297364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1074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Smoking Status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% COHb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(mean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Symbol" pitchFamily="18" charset="2"/>
                        </a:rPr>
                        <a:t> )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% COHb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(98</a:t>
                      </a:r>
                      <a:r>
                        <a:rPr kumimoji="0" lang="en-US" sz="2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th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percentile)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074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Nonsmokers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0.83 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Symbol" pitchFamily="18" charset="2"/>
                        </a:rPr>
                        <a:t> 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&lt; 2.50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073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Current Smokers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4.30 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Symbol" pitchFamily="18" charset="2"/>
                        </a:rPr>
                        <a:t> 2.55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Symbol" pitchFamily="18" charset="2"/>
                        </a:rPr>
                        <a:t> 10.00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074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All persons combined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1.94 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Symbol" pitchFamily="18" charset="2"/>
                        </a:rPr>
                        <a:t> 2.24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Symbol" pitchFamily="18" charset="2"/>
                        </a:rPr>
                        <a:t> 9.00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Treatment is based on the severity of symptoms.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Treatment generally indicated with SpCO &gt; </a:t>
            </a:r>
            <a:r>
              <a:rPr lang="en-US" sz="2400" dirty="0" smtClean="0"/>
              <a:t>12-15%.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High-concentration O</a:t>
            </a:r>
            <a:r>
              <a:rPr lang="en-US" sz="2400" baseline="-25000" dirty="0"/>
              <a:t>2</a:t>
            </a:r>
            <a:r>
              <a:rPr lang="en-US" sz="2400" dirty="0"/>
              <a:t> should be administered to displace CO from hemoglobin.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Be prepared to treat complications </a:t>
            </a:r>
            <a:r>
              <a:rPr lang="en-US" sz="2400" dirty="0" smtClean="0"/>
              <a:t>(e.g., </a:t>
            </a:r>
            <a:r>
              <a:rPr lang="en-US" sz="2400" dirty="0"/>
              <a:t>seizures, cardiac ischemia).</a:t>
            </a:r>
          </a:p>
        </p:txBody>
      </p:sp>
      <p:pic>
        <p:nvPicPr>
          <p:cNvPr id="231434" name="Picture 10" descr="Gillespie EMS Hwy 16 100202 RSI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905000"/>
            <a:ext cx="4038600" cy="2681288"/>
          </a:xfrm>
          <a:noFill/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648200" cy="4525963"/>
          </a:xfrm>
        </p:spPr>
        <p:txBody>
          <a:bodyPr/>
          <a:lstStyle/>
          <a:p>
            <a:r>
              <a:rPr lang="en-US" dirty="0" smtClean="0"/>
              <a:t>Prehospital CPAP can maximally saturate hemoglobin and increase oxygen solubility.</a:t>
            </a:r>
            <a:endParaRPr lang="en-US" i="1" dirty="0" smtClean="0"/>
          </a:p>
          <a:p>
            <a:r>
              <a:rPr lang="en-US" i="1" dirty="0" smtClean="0"/>
              <a:t>Strongly suggested </a:t>
            </a:r>
            <a:r>
              <a:rPr lang="en-US" dirty="0" smtClean="0"/>
              <a:t>for moderate to severe poisonings.</a:t>
            </a:r>
            <a:endParaRPr lang="en-US" dirty="0"/>
          </a:p>
        </p:txBody>
      </p:sp>
      <p:pic>
        <p:nvPicPr>
          <p:cNvPr id="6" name="Content Placeholder 5" descr="038I017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5013325" y="2346325"/>
            <a:ext cx="3752850" cy="2501900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Efficacy of hyperbaric oxygen therapy (HBO) is a matter of conjecture although still commonly practiced.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Generally reserved for severe poisonings.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May aid in alleviating tissue hypoxia.</a:t>
            </a:r>
          </a:p>
        </p:txBody>
      </p:sp>
      <p:sp>
        <p:nvSpPr>
          <p:cNvPr id="230406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230407" name="Picture 7" descr="2E8AA7E3"/>
          <p:cNvPicPr>
            <a:picLocks noChangeAspect="1" noChangeArrowheads="1"/>
          </p:cNvPicPr>
          <p:nvPr/>
        </p:nvPicPr>
        <p:blipFill>
          <a:blip r:embed="rId3"/>
          <a:srcRect l="28325" t="55792" r="22890" b="16499"/>
          <a:stretch>
            <a:fillRect/>
          </a:stretch>
        </p:blipFill>
        <p:spPr bwMode="auto">
          <a:xfrm>
            <a:off x="4649788" y="1830388"/>
            <a:ext cx="3960812" cy="3106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Algorithm</a:t>
            </a:r>
          </a:p>
        </p:txBody>
      </p:sp>
      <p:pic>
        <p:nvPicPr>
          <p:cNvPr id="5" name="Content Placeholder 4" descr="CO Figure 17.gi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71800" y="1600200"/>
            <a:ext cx="3362973" cy="4800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89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Gasses</a:t>
            </a:r>
          </a:p>
        </p:txBody>
      </p:sp>
      <p:graphicFrame>
        <p:nvGraphicFramePr>
          <p:cNvPr id="37980" name="Group 92"/>
          <p:cNvGraphicFramePr>
            <a:graphicFrameLocks noGrp="1"/>
          </p:cNvGraphicFramePr>
          <p:nvPr>
            <p:ph idx="1"/>
          </p:nvPr>
        </p:nvGraphicFramePr>
        <p:xfrm>
          <a:off x="457200" y="1828800"/>
          <a:ext cx="8229600" cy="4522789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536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GAS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†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PRESSURE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(mm Hg)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PERCENTAGE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Nitrogen (N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593.408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78.08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6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Oxygen (O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159.220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20.95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Argon (Ar)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7.144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0.94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6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Carbon Dioxide (CO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0.288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0.03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6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Neon (Ne)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0.013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0.0018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Helium (He)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0.003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0.0005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6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TOTAL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</a:tbl>
          </a:graphicData>
        </a:graphic>
      </p:graphicFrame>
      <p:sp>
        <p:nvSpPr>
          <p:cNvPr id="37981" name="Text Box 93"/>
          <p:cNvSpPr txBox="1">
            <a:spLocks noChangeArrowheads="1"/>
          </p:cNvSpPr>
          <p:nvPr/>
        </p:nvSpPr>
        <p:spPr bwMode="auto">
          <a:xfrm>
            <a:off x="533400" y="6324600"/>
            <a:ext cx="441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800" dirty="0">
                <a:cs typeface="Arial" charset="0"/>
              </a:rPr>
              <a:t>† = dry air at sea level</a:t>
            </a:r>
            <a:r>
              <a:rPr lang="en-US" sz="1800" dirty="0">
                <a:solidFill>
                  <a:schemeClr val="tx1"/>
                </a:solidFill>
                <a:cs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 Poisoning Considerations</a:t>
            </a:r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Significant and evolving body of literature now suggests that there are numerous long-term and permanent sequelae from CO poisoning.</a:t>
            </a:r>
          </a:p>
        </p:txBody>
      </p:sp>
      <p:sp>
        <p:nvSpPr>
          <p:cNvPr id="256005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256007" name="Picture 7" descr="033006064658_randy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828800"/>
            <a:ext cx="4038600" cy="2735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 Poisoning Considerations</a:t>
            </a:r>
          </a:p>
        </p:txBody>
      </p:sp>
      <p:sp>
        <p:nvSpPr>
          <p:cNvPr id="25805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Fetal hemoglobin has a much greater affinity for CO than adult hemoglobin.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Pregnant mothers may exhibit mild to moderate symptoms, yet the fetus may have devastating outcomes. </a:t>
            </a:r>
          </a:p>
        </p:txBody>
      </p:sp>
      <p:sp>
        <p:nvSpPr>
          <p:cNvPr id="258053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258055" name="Picture 7" descr="Birth Defects Deliver More Reasons to Quit Smok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905000"/>
            <a:ext cx="2719388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 Poisoning</a:t>
            </a:r>
          </a:p>
        </p:txBody>
      </p:sp>
      <p:sp>
        <p:nvSpPr>
          <p:cNvPr id="26010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Remember, CO poisoning is the great imitator.</a:t>
            </a:r>
          </a:p>
          <a:p>
            <a:r>
              <a:rPr lang="en-US" sz="2800" dirty="0"/>
              <a:t>Missed CO exposure often leads to death and disability.</a:t>
            </a:r>
          </a:p>
          <a:p>
            <a:r>
              <a:rPr lang="en-US" sz="2800" dirty="0"/>
              <a:t>CO is a particular risk for firefighters.</a:t>
            </a:r>
          </a:p>
        </p:txBody>
      </p:sp>
      <p:sp>
        <p:nvSpPr>
          <p:cNvPr id="260101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260102" name="Picture 6" descr="dreamstime_2102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133600"/>
            <a:ext cx="4068763" cy="2713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0103" name="Picture 7" descr="PaperClip Not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28600"/>
            <a:ext cx="5422900" cy="54864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724400" y="990600"/>
            <a:ext cx="3505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4000" dirty="0" smtClean="0">
                <a:solidFill>
                  <a:schemeClr val="tx1"/>
                </a:solidFill>
                <a:latin typeface="Comic Sans MS" pitchFamily="66" charset="0"/>
              </a:rPr>
              <a:t>A simple COHb reading can save a life and prevent long-term problems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0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0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0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0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7" name="Rectangle 7"/>
          <p:cNvSpPr>
            <a:spLocks noGrp="1" noChangeArrowheads="1"/>
          </p:cNvSpPr>
          <p:nvPr>
            <p:ph type="title"/>
          </p:nvPr>
        </p:nvSpPr>
        <p:spPr>
          <a:xfrm>
            <a:off x="381000" y="2819400"/>
            <a:ext cx="8229600" cy="1143000"/>
          </a:xfrm>
        </p:spPr>
        <p:txBody>
          <a:bodyPr/>
          <a:lstStyle/>
          <a:p>
            <a:pPr algn="ctr"/>
            <a:r>
              <a:rPr lang="en-US" sz="6600" dirty="0"/>
              <a:t>METHEMOGLOBIN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Methemoglobin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4038600" cy="4572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METHb </a:t>
            </a:r>
            <a:r>
              <a:rPr lang="en-US" sz="2400" dirty="0"/>
              <a:t>is hemoglobin with heme in the Fe</a:t>
            </a:r>
            <a:r>
              <a:rPr lang="en-US" sz="2400" baseline="30000" dirty="0"/>
              <a:t>3+</a:t>
            </a:r>
            <a:r>
              <a:rPr lang="en-US" sz="2400" dirty="0"/>
              <a:t> state.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Cannot bind O</a:t>
            </a:r>
            <a:r>
              <a:rPr lang="en-US" sz="2400" baseline="-25000" dirty="0"/>
              <a:t>2</a:t>
            </a:r>
            <a:r>
              <a:rPr lang="en-US" sz="2400" dirty="0"/>
              <a:t>.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SpMET levels usually &lt; 1% (Range 1-3%)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Reflects hemoglobin at the end of its functional life.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Results in dark reddish-brown blood.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Most frequently seen in children &lt; 4 months (blue baby).</a:t>
            </a:r>
          </a:p>
        </p:txBody>
      </p:sp>
      <p:sp>
        <p:nvSpPr>
          <p:cNvPr id="262149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262151" name="Picture 7" descr="Cyanotic_neona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828800"/>
            <a:ext cx="3217863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Methemoglobinemia</a:t>
            </a:r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As SpMET levels increase, a functional anemia occurs (total Hb normal but significant percentage of Hb non-functional).</a:t>
            </a:r>
          </a:p>
          <a:p>
            <a:pPr>
              <a:lnSpc>
                <a:spcPct val="90000"/>
              </a:lnSpc>
            </a:pPr>
            <a:r>
              <a:rPr lang="en-US" dirty="0"/>
              <a:t>Cyanosis begins (usually around lips) when SpMET &gt;10 - 15%.</a:t>
            </a:r>
          </a:p>
          <a:p>
            <a:pPr>
              <a:lnSpc>
                <a:spcPct val="90000"/>
              </a:lnSpc>
            </a:pPr>
            <a:r>
              <a:rPr lang="en-US" dirty="0"/>
              <a:t>Organs with high O</a:t>
            </a:r>
            <a:r>
              <a:rPr lang="en-US" baseline="-25000" dirty="0"/>
              <a:t>2</a:t>
            </a:r>
            <a:r>
              <a:rPr lang="en-US" dirty="0"/>
              <a:t> demands </a:t>
            </a:r>
            <a:r>
              <a:rPr lang="en-US" dirty="0" smtClean="0"/>
              <a:t>(e.g., </a:t>
            </a:r>
            <a:r>
              <a:rPr lang="en-US" dirty="0"/>
              <a:t>CNS, cardiovascular system) manifest toxicity first.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3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3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3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Methemoglobinemia Causes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1"/>
            <a:ext cx="4038600" cy="2514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00FFFF"/>
                </a:solidFill>
              </a:rPr>
              <a:t>Inherited: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Hemoglobin disorder (HgM).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Enzyme disorders </a:t>
            </a:r>
            <a:r>
              <a:rPr lang="en-US" sz="2800" dirty="0" smtClean="0"/>
              <a:t>(e.g., G6PD deficiency).</a:t>
            </a:r>
            <a:endParaRPr lang="en-US" sz="2800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2">
              <a:lnSpc>
                <a:spcPct val="90000"/>
              </a:lnSpc>
            </a:pPr>
            <a:endParaRPr lang="en-US" dirty="0"/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00FFFF"/>
                </a:solidFill>
              </a:rPr>
              <a:t>Acquired: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Nitrites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Nitrates 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Sulfonamides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Lidocaine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Benzocaine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Certain aromatic hydrocarbons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Dyes</a:t>
            </a:r>
          </a:p>
        </p:txBody>
      </p:sp>
      <p:pic>
        <p:nvPicPr>
          <p:cNvPr id="5" name="Picture 4" descr="Methemoglobinemia.jpg"/>
          <p:cNvPicPr>
            <a:picLocks noChangeAspect="1"/>
          </p:cNvPicPr>
          <p:nvPr/>
        </p:nvPicPr>
        <p:blipFill>
          <a:blip r:embed="rId3"/>
          <a:srcRect l="10833" t="32222" r="10833" b="41111"/>
          <a:stretch>
            <a:fillRect/>
          </a:stretch>
        </p:blipFill>
        <p:spPr>
          <a:xfrm>
            <a:off x="304800" y="4800600"/>
            <a:ext cx="4476750" cy="1143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Symptoms</a:t>
            </a:r>
          </a:p>
        </p:txBody>
      </p:sp>
      <p:graphicFrame>
        <p:nvGraphicFramePr>
          <p:cNvPr id="266279" name="Group 39"/>
          <p:cNvGraphicFramePr>
            <a:graphicFrameLocks noGrp="1"/>
          </p:cNvGraphicFramePr>
          <p:nvPr>
            <p:ph idx="1"/>
          </p:nvPr>
        </p:nvGraphicFramePr>
        <p:xfrm>
          <a:off x="457200" y="1828800"/>
          <a:ext cx="8229600" cy="4527868"/>
        </p:xfrm>
        <a:graphic>
          <a:graphicData uri="http://schemas.openxmlformats.org/drawingml/2006/table">
            <a:tbl>
              <a:tblPr/>
              <a:tblGrid>
                <a:gridCol w="2057400"/>
                <a:gridCol w="6172200"/>
              </a:tblGrid>
              <a:tr h="717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SpMET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Symptom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00"/>
                    </a:solidFill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1-3%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Normal, asymptomatic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00"/>
                    </a:solidFill>
                  </a:tcPr>
                </a:tc>
              </a:tr>
              <a:tr h="717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3-15%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Slight grayish blue skin discoloration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00"/>
                    </a:solidFill>
                  </a:tcPr>
                </a:tc>
              </a:tr>
              <a:tr h="715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15-20%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Asymptomatic, but cyanotic.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00"/>
                    </a:solidFill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25-50%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Headache, dyspnea, confusion, weakness, chest pain.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00"/>
                    </a:solidFill>
                  </a:tcPr>
                </a:tc>
              </a:tr>
              <a:tr h="717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50-70%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Altered mental status, delirium.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Prehospital Treatment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High-concentration O</a:t>
            </a:r>
            <a:r>
              <a:rPr lang="en-US" baseline="-25000" dirty="0"/>
              <a:t>2</a:t>
            </a:r>
            <a:r>
              <a:rPr lang="en-US" dirty="0"/>
              <a:t>.</a:t>
            </a:r>
          </a:p>
          <a:p>
            <a:r>
              <a:rPr lang="en-US" dirty="0"/>
              <a:t>Remove offending agents.</a:t>
            </a:r>
          </a:p>
          <a:p>
            <a:r>
              <a:rPr lang="en-US" dirty="0"/>
              <a:t>Methylene blue (accelerates the enzymatic  degradation of </a:t>
            </a:r>
            <a:r>
              <a:rPr lang="en-US" dirty="0" smtClean="0"/>
              <a:t>METHb</a:t>
            </a:r>
            <a:r>
              <a:rPr lang="en-US" dirty="0"/>
              <a:t>) is antidote.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 and Cyanide Poisoning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Parts of cyanide antidote kit (amyl nitrite, sodium nitrite) induce </a:t>
            </a:r>
            <a:r>
              <a:rPr lang="en-US" sz="2800" dirty="0" smtClean="0"/>
              <a:t>methemoglobinemia.</a:t>
            </a: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Cyanide antidotes and CO poisoning can lead to elevated </a:t>
            </a:r>
            <a:r>
              <a:rPr lang="en-US" sz="2800" dirty="0" smtClean="0"/>
              <a:t>COHb </a:t>
            </a:r>
            <a:r>
              <a:rPr lang="en-US" sz="2800" dirty="0"/>
              <a:t>and </a:t>
            </a:r>
            <a:r>
              <a:rPr lang="en-US" sz="2800" dirty="0" err="1" smtClean="0"/>
              <a:t>METHb</a:t>
            </a:r>
            <a:r>
              <a:rPr lang="en-US" sz="2800" dirty="0" smtClean="0"/>
              <a:t> </a:t>
            </a:r>
            <a:r>
              <a:rPr lang="en-US" sz="2800" dirty="0"/>
              <a:t>significantly reducing O</a:t>
            </a:r>
            <a:r>
              <a:rPr lang="en-US" sz="2800" baseline="-25000" dirty="0"/>
              <a:t>2 </a:t>
            </a:r>
            <a:r>
              <a:rPr lang="en-US" sz="2800" dirty="0"/>
              <a:t>capacity of blood.</a:t>
            </a:r>
            <a:endParaRPr lang="en-US" sz="2800" baseline="-25000" dirty="0"/>
          </a:p>
          <a:p>
            <a:pPr>
              <a:lnSpc>
                <a:spcPct val="80000"/>
              </a:lnSpc>
            </a:pPr>
            <a:r>
              <a:rPr lang="en-US" sz="2800" dirty="0"/>
              <a:t>Sodium nitrite should be avoided for combination cyanide/CO poisonings when SpCO &gt;10%.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Hydroxocobalamin </a:t>
            </a:r>
            <a:r>
              <a:rPr lang="en-US" sz="2800" dirty="0"/>
              <a:t>converts cyanide to cyanocobalamin (Vitamin B</a:t>
            </a:r>
            <a:r>
              <a:rPr lang="en-US" sz="2800" baseline="-25000" dirty="0"/>
              <a:t>12</a:t>
            </a:r>
            <a:r>
              <a:rPr lang="en-US" sz="2800" dirty="0"/>
              <a:t>) which is renally-cleared.</a:t>
            </a:r>
          </a:p>
        </p:txBody>
      </p:sp>
      <p:pic>
        <p:nvPicPr>
          <p:cNvPr id="270340" name="Picture 4" descr="PaperClip Not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-228600"/>
            <a:ext cx="5422900" cy="5486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953000" y="1219200"/>
            <a:ext cx="3657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200" dirty="0" smtClean="0">
                <a:solidFill>
                  <a:schemeClr val="tx1"/>
                </a:solidFill>
                <a:latin typeface="Comic Sans MS" pitchFamily="66" charset="0"/>
              </a:rPr>
              <a:t>Hydroxocobalamin is the cyanide antidote of choice for mixed cyanide and CO poisonings.</a:t>
            </a:r>
            <a:endParaRPr lang="en-US" sz="32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0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0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0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0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tx1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Blip>
            <a:blip xmlns:r="http://schemas.openxmlformats.org/officeDocument/2006/relationships" r:embed="rId1"/>
          </a:buBlip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tx1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Blip>
            <a:blip xmlns:r="http://schemas.openxmlformats.org/officeDocument/2006/relationships" r:embed="rId1"/>
          </a:buBlip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MS_Star_Rotating_Bar_Blue">
  <a:themeElements>
    <a:clrScheme name="EMS_Star_Rotating_Bar_Blu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MS_Star_Rotating_Bar_Bl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tx1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Blip>
            <a:blip xmlns:r="http://schemas.openxmlformats.org/officeDocument/2006/relationships" r:embed="rId1"/>
          </a:buBlip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tx1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Blip>
            <a:blip xmlns:r="http://schemas.openxmlformats.org/officeDocument/2006/relationships" r:embed="rId1"/>
          </a:buBlip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MS_Star_Rotating_Bar_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S_Star_Rotating_Bar_Bl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S_Star_Rotating_Bar_Bl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S_Star_Rotating_Bar_Bl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S_Star_Rotating_Bar_Bl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S_Star_Rotating_Bar_Bl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S_Star_Rotating_Bar_Bl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S_Star_Rotating_Bar_Bl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S_Star_Rotating_Bar_Bl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S_Star_Rotating_Bar_Bl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S_Star_Rotating_Bar_Bl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S_Star_Rotating_Bar_Bl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Med_ECG_TransPerson_Blue</Template>
  <TotalTime>7421</TotalTime>
  <Words>3697</Words>
  <Application>Microsoft Office PowerPoint</Application>
  <PresentationFormat>On-screen Show (4:3)</PresentationFormat>
  <Paragraphs>853</Paragraphs>
  <Slides>102</Slides>
  <Notes>102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102</vt:i4>
      </vt:variant>
    </vt:vector>
  </HeadingPairs>
  <TitlesOfParts>
    <vt:vector size="104" baseType="lpstr">
      <vt:lpstr>Custom Design</vt:lpstr>
      <vt:lpstr>EMS_Star_Rotating_Bar_Blue</vt:lpstr>
      <vt:lpstr>Non-Invasive Respiratory Gas Monitoring</vt:lpstr>
      <vt:lpstr>Endorsements</vt:lpstr>
      <vt:lpstr>Review Board</vt:lpstr>
      <vt:lpstr>RESPIRATORY GAS PHYSIOLOGY</vt:lpstr>
      <vt:lpstr>Respiratory Gasses</vt:lpstr>
      <vt:lpstr>Respiratory Gasses</vt:lpstr>
      <vt:lpstr>Respiratory Gasses</vt:lpstr>
      <vt:lpstr>Respiratory Gasses</vt:lpstr>
      <vt:lpstr>Atmospheric Gasses</vt:lpstr>
      <vt:lpstr>Respiratory Gasses</vt:lpstr>
      <vt:lpstr>Oxygen</vt:lpstr>
      <vt:lpstr>Oxygen</vt:lpstr>
      <vt:lpstr>Carbon Dioxide</vt:lpstr>
      <vt:lpstr>Carbon Dioxide</vt:lpstr>
      <vt:lpstr>Abnormal Respiratory Gasses</vt:lpstr>
      <vt:lpstr>Carbon Monoxide</vt:lpstr>
      <vt:lpstr>Respiratory Gas Transport</vt:lpstr>
      <vt:lpstr>Hemoglobin</vt:lpstr>
      <vt:lpstr>Hemoglobin</vt:lpstr>
      <vt:lpstr>Hemoglobin Binding Sites</vt:lpstr>
      <vt:lpstr>Hemoglobin Binding Sites</vt:lpstr>
      <vt:lpstr>Hemoglobin</vt:lpstr>
      <vt:lpstr>Abnormal Hemoglobin States</vt:lpstr>
      <vt:lpstr>Carboxyhemoglobin (COHb)</vt:lpstr>
      <vt:lpstr>Carboxyhemoglobin (COHb)</vt:lpstr>
      <vt:lpstr>Methemoglobin</vt:lpstr>
      <vt:lpstr>Methemoglobin</vt:lpstr>
      <vt:lpstr>Oxygen Saturation</vt:lpstr>
      <vt:lpstr>Factors Affecting Saturation</vt:lpstr>
      <vt:lpstr>2,3-biphosphoglycerate</vt:lpstr>
      <vt:lpstr>Carbon Dioxide Transport</vt:lpstr>
      <vt:lpstr>Carbon Dioxide Transport</vt:lpstr>
      <vt:lpstr>Bohr Effect</vt:lpstr>
      <vt:lpstr>Haldane Effect</vt:lpstr>
      <vt:lpstr>Haldane Effect</vt:lpstr>
      <vt:lpstr>Respiratory Gas Measurement</vt:lpstr>
      <vt:lpstr>Arterial Blood Gasses</vt:lpstr>
      <vt:lpstr>Arterial Blood Gasses</vt:lpstr>
      <vt:lpstr>OXYGEN</vt:lpstr>
      <vt:lpstr>Pulse Oximetry</vt:lpstr>
      <vt:lpstr>Pulse Oximetry</vt:lpstr>
      <vt:lpstr>Pulse Oximetry</vt:lpstr>
      <vt:lpstr>Slide 43</vt:lpstr>
      <vt:lpstr>Pulse Oximetry</vt:lpstr>
      <vt:lpstr>Pulsatile Flow</vt:lpstr>
      <vt:lpstr>Oximetry Probe Placement</vt:lpstr>
      <vt:lpstr>Oximetry Probe Placement</vt:lpstr>
      <vt:lpstr>Pulse Oximetry</vt:lpstr>
      <vt:lpstr>Pulse Oximetry</vt:lpstr>
      <vt:lpstr>Perfusion Index</vt:lpstr>
      <vt:lpstr>Pulse Oximetry</vt:lpstr>
      <vt:lpstr>Pulse Oximetry</vt:lpstr>
      <vt:lpstr>Who Should Use?</vt:lpstr>
      <vt:lpstr>Prehospital Indications</vt:lpstr>
      <vt:lpstr>Limitations</vt:lpstr>
      <vt:lpstr>First-Generation Oximeter Problems</vt:lpstr>
      <vt:lpstr>First-Generation Oximeter Problems</vt:lpstr>
      <vt:lpstr>Second-Generation Technology</vt:lpstr>
      <vt:lpstr>Second-Generation Technology</vt:lpstr>
      <vt:lpstr>Myths</vt:lpstr>
      <vt:lpstr>Prehospital Usage</vt:lpstr>
      <vt:lpstr>Slide 62</vt:lpstr>
      <vt:lpstr>Reading the Oximeter</vt:lpstr>
      <vt:lpstr>What Does it Mean?</vt:lpstr>
      <vt:lpstr>Interventions</vt:lpstr>
      <vt:lpstr>Oximetry to Assess Circulation</vt:lpstr>
      <vt:lpstr>CARBON DIOXIDE</vt:lpstr>
      <vt:lpstr>End-Tidal CO2 Monitoring</vt:lpstr>
      <vt:lpstr>End-Tidal CO2 Monitoring</vt:lpstr>
      <vt:lpstr>End-Tidal CO2 Monitoring</vt:lpstr>
      <vt:lpstr>End-Tidal CO2 Monitoring</vt:lpstr>
      <vt:lpstr>End-Tidal CO2 Monitoring</vt:lpstr>
      <vt:lpstr>End-Tidal CO2 Monitoring</vt:lpstr>
      <vt:lpstr>End-Tidal CO2 Monitoring</vt:lpstr>
      <vt:lpstr>Transcutaneous CO2 Monitoring</vt:lpstr>
      <vt:lpstr>CARBON MONOXIDE</vt:lpstr>
      <vt:lpstr>Carbon Monoxide</vt:lpstr>
      <vt:lpstr>Carbon Monoxide</vt:lpstr>
      <vt:lpstr>Carbon Monoxide</vt:lpstr>
      <vt:lpstr>Signs and Symptoms</vt:lpstr>
      <vt:lpstr>Carbon Monoxide</vt:lpstr>
      <vt:lpstr>Carbon Monoxide</vt:lpstr>
      <vt:lpstr>Slide 83</vt:lpstr>
      <vt:lpstr>CO-Oximetry</vt:lpstr>
      <vt:lpstr>CO-Hb Levels in Persons 3-74 Years</vt:lpstr>
      <vt:lpstr>Treatment</vt:lpstr>
      <vt:lpstr>Treatment</vt:lpstr>
      <vt:lpstr>Treatment</vt:lpstr>
      <vt:lpstr>Treatment Algorithm</vt:lpstr>
      <vt:lpstr>CO Poisoning Considerations</vt:lpstr>
      <vt:lpstr>CO Poisoning Considerations</vt:lpstr>
      <vt:lpstr>CO Poisoning</vt:lpstr>
      <vt:lpstr>METHEMOGLOBIN</vt:lpstr>
      <vt:lpstr>Methemoglobin</vt:lpstr>
      <vt:lpstr>Methemoglobinemia</vt:lpstr>
      <vt:lpstr>Methemoglobinemia Causes</vt:lpstr>
      <vt:lpstr>Symptoms</vt:lpstr>
      <vt:lpstr>Prehospital Treatment</vt:lpstr>
      <vt:lpstr>CO and Cyanide Poisoning</vt:lpstr>
      <vt:lpstr>Financial Disclosure</vt:lpstr>
      <vt:lpstr>Credits</vt:lpstr>
      <vt:lpstr>Credits</vt:lpstr>
    </vt:vector>
  </TitlesOfParts>
  <Company>Bryan E. Bledsoe, DO, FACEP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Carbon Monoxide Po</dc:title>
  <dc:creator>Bryan Bledsoe</dc:creator>
  <cp:lastModifiedBy>Bryan Bledsoe</cp:lastModifiedBy>
  <cp:revision>68</cp:revision>
  <dcterms:created xsi:type="dcterms:W3CDTF">2006-08-18T13:02:32Z</dcterms:created>
  <dcterms:modified xsi:type="dcterms:W3CDTF">2007-06-13T13:29:25Z</dcterms:modified>
</cp:coreProperties>
</file>