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0"/>
  </p:notesMasterIdLst>
  <p:sldIdLst>
    <p:sldId id="256" r:id="rId2"/>
    <p:sldId id="257" r:id="rId3"/>
    <p:sldId id="273" r:id="rId4"/>
    <p:sldId id="274" r:id="rId5"/>
    <p:sldId id="275" r:id="rId6"/>
    <p:sldId id="276" r:id="rId7"/>
    <p:sldId id="259" r:id="rId8"/>
    <p:sldId id="351" r:id="rId9"/>
    <p:sldId id="304" r:id="rId10"/>
    <p:sldId id="278" r:id="rId11"/>
    <p:sldId id="277" r:id="rId12"/>
    <p:sldId id="328" r:id="rId13"/>
    <p:sldId id="342" r:id="rId14"/>
    <p:sldId id="329" r:id="rId15"/>
    <p:sldId id="330" r:id="rId16"/>
    <p:sldId id="258" r:id="rId17"/>
    <p:sldId id="331" r:id="rId18"/>
    <p:sldId id="349" r:id="rId19"/>
    <p:sldId id="344" r:id="rId20"/>
    <p:sldId id="346" r:id="rId21"/>
    <p:sldId id="332" r:id="rId22"/>
    <p:sldId id="345" r:id="rId23"/>
    <p:sldId id="333" r:id="rId24"/>
    <p:sldId id="350" r:id="rId25"/>
    <p:sldId id="291" r:id="rId26"/>
    <p:sldId id="302" r:id="rId27"/>
    <p:sldId id="313" r:id="rId28"/>
    <p:sldId id="292" r:id="rId29"/>
    <p:sldId id="307" r:id="rId30"/>
    <p:sldId id="280" r:id="rId31"/>
    <p:sldId id="439" r:id="rId32"/>
    <p:sldId id="442" r:id="rId33"/>
    <p:sldId id="441" r:id="rId34"/>
    <p:sldId id="306" r:id="rId35"/>
    <p:sldId id="305" r:id="rId36"/>
    <p:sldId id="325" r:id="rId37"/>
    <p:sldId id="326" r:id="rId38"/>
    <p:sldId id="282" r:id="rId39"/>
    <p:sldId id="430" r:id="rId40"/>
    <p:sldId id="355" r:id="rId41"/>
    <p:sldId id="353" r:id="rId42"/>
    <p:sldId id="364" r:id="rId43"/>
    <p:sldId id="358" r:id="rId44"/>
    <p:sldId id="360" r:id="rId45"/>
    <p:sldId id="361" r:id="rId46"/>
    <p:sldId id="380" r:id="rId47"/>
    <p:sldId id="362" r:id="rId48"/>
    <p:sldId id="387" r:id="rId49"/>
    <p:sldId id="388" r:id="rId50"/>
    <p:sldId id="389" r:id="rId51"/>
    <p:sldId id="363" r:id="rId52"/>
    <p:sldId id="390" r:id="rId53"/>
    <p:sldId id="369" r:id="rId54"/>
    <p:sldId id="393" r:id="rId55"/>
    <p:sldId id="394" r:id="rId56"/>
    <p:sldId id="395" r:id="rId57"/>
    <p:sldId id="396" r:id="rId58"/>
    <p:sldId id="397" r:id="rId59"/>
    <p:sldId id="398" r:id="rId60"/>
    <p:sldId id="399" r:id="rId61"/>
    <p:sldId id="400" r:id="rId62"/>
    <p:sldId id="401" r:id="rId63"/>
    <p:sldId id="402" r:id="rId64"/>
    <p:sldId id="403" r:id="rId65"/>
    <p:sldId id="404" r:id="rId66"/>
    <p:sldId id="405" r:id="rId67"/>
    <p:sldId id="431" r:id="rId68"/>
    <p:sldId id="409" r:id="rId69"/>
    <p:sldId id="407" r:id="rId70"/>
    <p:sldId id="408" r:id="rId71"/>
    <p:sldId id="410" r:id="rId72"/>
    <p:sldId id="411" r:id="rId73"/>
    <p:sldId id="432" r:id="rId74"/>
    <p:sldId id="371" r:id="rId75"/>
    <p:sldId id="374" r:id="rId76"/>
    <p:sldId id="357" r:id="rId77"/>
    <p:sldId id="373" r:id="rId78"/>
    <p:sldId id="422" r:id="rId79"/>
    <p:sldId id="423" r:id="rId80"/>
    <p:sldId id="412" r:id="rId81"/>
    <p:sldId id="416" r:id="rId82"/>
    <p:sldId id="415" r:id="rId83"/>
    <p:sldId id="413" r:id="rId84"/>
    <p:sldId id="370" r:id="rId85"/>
    <p:sldId id="418" r:id="rId86"/>
    <p:sldId id="419" r:id="rId87"/>
    <p:sldId id="420" r:id="rId88"/>
    <p:sldId id="443" r:id="rId89"/>
    <p:sldId id="444" r:id="rId90"/>
    <p:sldId id="421" r:id="rId91"/>
    <p:sldId id="424" r:id="rId92"/>
    <p:sldId id="425" r:id="rId93"/>
    <p:sldId id="426" r:id="rId94"/>
    <p:sldId id="427" r:id="rId95"/>
    <p:sldId id="428" r:id="rId96"/>
    <p:sldId id="429" r:id="rId97"/>
    <p:sldId id="347" r:id="rId98"/>
    <p:sldId id="367" r:id="rId99"/>
    <p:sldId id="375" r:id="rId100"/>
    <p:sldId id="376" r:id="rId101"/>
    <p:sldId id="378" r:id="rId102"/>
    <p:sldId id="379" r:id="rId103"/>
    <p:sldId id="377" r:id="rId104"/>
    <p:sldId id="314" r:id="rId105"/>
    <p:sldId id="315" r:id="rId106"/>
    <p:sldId id="285" r:id="rId107"/>
    <p:sldId id="288" r:id="rId108"/>
    <p:sldId id="289" r:id="rId109"/>
    <p:sldId id="311" r:id="rId110"/>
    <p:sldId id="348" r:id="rId111"/>
    <p:sldId id="283" r:id="rId112"/>
    <p:sldId id="381" r:id="rId113"/>
    <p:sldId id="324" r:id="rId114"/>
    <p:sldId id="323" r:id="rId115"/>
    <p:sldId id="260" r:id="rId116"/>
    <p:sldId id="318" r:id="rId117"/>
    <p:sldId id="290" r:id="rId118"/>
    <p:sldId id="317" r:id="rId119"/>
    <p:sldId id="310" r:id="rId120"/>
    <p:sldId id="321" r:id="rId121"/>
    <p:sldId id="382" r:id="rId122"/>
    <p:sldId id="383" r:id="rId123"/>
    <p:sldId id="384" r:id="rId124"/>
    <p:sldId id="385" r:id="rId125"/>
    <p:sldId id="320" r:id="rId126"/>
    <p:sldId id="433" r:id="rId127"/>
    <p:sldId id="434" r:id="rId128"/>
    <p:sldId id="386" r:id="rId129"/>
    <p:sldId id="437" r:id="rId130"/>
    <p:sldId id="436" r:id="rId131"/>
    <p:sldId id="435" r:id="rId132"/>
    <p:sldId id="372" r:id="rId133"/>
    <p:sldId id="284" r:id="rId134"/>
    <p:sldId id="301" r:id="rId135"/>
    <p:sldId id="309" r:id="rId136"/>
    <p:sldId id="438" r:id="rId137"/>
    <p:sldId id="268" r:id="rId138"/>
    <p:sldId id="270" r:id="rId1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19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62" autoAdjust="0"/>
    <p:restoredTop sz="95271" autoAdjust="0"/>
  </p:normalViewPr>
  <p:slideViewPr>
    <p:cSldViewPr snapToObjects="1">
      <p:cViewPr>
        <p:scale>
          <a:sx n="119" d="100"/>
          <a:sy n="119" d="100"/>
        </p:scale>
        <p:origin x="1464" y="-8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104"/>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notesMaster" Target="notesMasters/notesMaster1.xml"/><Relationship Id="rId141" Type="http://schemas.openxmlformats.org/officeDocument/2006/relationships/presProps" Target="presProps.xml"/><Relationship Id="rId142" Type="http://schemas.openxmlformats.org/officeDocument/2006/relationships/viewProps" Target="viewProps.xml"/><Relationship Id="rId143" Type="http://schemas.openxmlformats.org/officeDocument/2006/relationships/theme" Target="theme/theme1.xml"/><Relationship Id="rId14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596EA-FC25-9F49-B6C9-DEECB3391399}" type="doc">
      <dgm:prSet loTypeId="urn:microsoft.com/office/officeart/2005/8/layout/venn1" loCatId="relationship" qsTypeId="urn:microsoft.com/office/officeart/2005/8/quickstyle/simple4" qsCatId="simple" csTypeId="urn:microsoft.com/office/officeart/2005/8/colors/colorful2" csCatId="colorful" phldr="1"/>
      <dgm:spPr/>
    </dgm:pt>
    <dgm:pt modelId="{B0CCF08A-EB7B-674E-9471-53FCE423C535}">
      <dgm:prSet phldrT="[Text]"/>
      <dgm:spPr/>
      <dgm:t>
        <a:bodyPr/>
        <a:lstStyle/>
        <a:p>
          <a:r>
            <a:rPr lang="en-US" dirty="0" smtClean="0"/>
            <a:t>Psychiatric emergencies</a:t>
          </a:r>
          <a:endParaRPr lang="en-US" dirty="0"/>
        </a:p>
      </dgm:t>
    </dgm:pt>
    <dgm:pt modelId="{BF09EE0F-73A1-ED45-9210-91A1644D8C27}" type="parTrans" cxnId="{F5EC7B81-38C4-AF43-B032-7663B556CC8C}">
      <dgm:prSet/>
      <dgm:spPr/>
      <dgm:t>
        <a:bodyPr/>
        <a:lstStyle/>
        <a:p>
          <a:endParaRPr lang="en-US"/>
        </a:p>
      </dgm:t>
    </dgm:pt>
    <dgm:pt modelId="{71B6F452-25B3-A842-B1F5-628DE0017CFE}" type="sibTrans" cxnId="{F5EC7B81-38C4-AF43-B032-7663B556CC8C}">
      <dgm:prSet/>
      <dgm:spPr/>
      <dgm:t>
        <a:bodyPr/>
        <a:lstStyle/>
        <a:p>
          <a:endParaRPr lang="en-US"/>
        </a:p>
      </dgm:t>
    </dgm:pt>
    <dgm:pt modelId="{044EDAA4-ECCD-4F4F-AE94-E8F4F13550D7}">
      <dgm:prSet phldrT="[Text]"/>
      <dgm:spPr/>
      <dgm:t>
        <a:bodyPr/>
        <a:lstStyle/>
        <a:p>
          <a:r>
            <a:rPr lang="en-US" dirty="0" smtClean="0"/>
            <a:t>Behavioral emergencies</a:t>
          </a:r>
          <a:endParaRPr lang="en-US" dirty="0"/>
        </a:p>
      </dgm:t>
    </dgm:pt>
    <dgm:pt modelId="{C4A9C110-20E1-7645-BA91-73650190EB49}" type="parTrans" cxnId="{11DFA5E1-26A5-F240-BE14-06A080BE8595}">
      <dgm:prSet/>
      <dgm:spPr/>
      <dgm:t>
        <a:bodyPr/>
        <a:lstStyle/>
        <a:p>
          <a:endParaRPr lang="en-US"/>
        </a:p>
      </dgm:t>
    </dgm:pt>
    <dgm:pt modelId="{ADA2638F-F6B0-D84F-8C1E-F7F33C3A8E5B}" type="sibTrans" cxnId="{11DFA5E1-26A5-F240-BE14-06A080BE8595}">
      <dgm:prSet/>
      <dgm:spPr/>
      <dgm:t>
        <a:bodyPr/>
        <a:lstStyle/>
        <a:p>
          <a:endParaRPr lang="en-US"/>
        </a:p>
      </dgm:t>
    </dgm:pt>
    <dgm:pt modelId="{3D196029-E3DB-3049-8627-A63247E6C9FA}">
      <dgm:prSet phldrT="[Text]"/>
      <dgm:spPr/>
      <dgm:t>
        <a:bodyPr/>
        <a:lstStyle/>
        <a:p>
          <a:r>
            <a:rPr lang="en-US" dirty="0" smtClean="0"/>
            <a:t>All emergencies</a:t>
          </a:r>
          <a:endParaRPr lang="en-US" dirty="0"/>
        </a:p>
      </dgm:t>
    </dgm:pt>
    <dgm:pt modelId="{386B4613-B71F-2D48-879A-47309D3D7F80}" type="parTrans" cxnId="{62EE74F1-9525-DA42-AEA8-B6D786700D67}">
      <dgm:prSet/>
      <dgm:spPr/>
      <dgm:t>
        <a:bodyPr/>
        <a:lstStyle/>
        <a:p>
          <a:endParaRPr lang="en-US"/>
        </a:p>
      </dgm:t>
    </dgm:pt>
    <dgm:pt modelId="{77EBEA73-A7B9-AF4E-B4CB-FA2748218602}" type="sibTrans" cxnId="{62EE74F1-9525-DA42-AEA8-B6D786700D67}">
      <dgm:prSet/>
      <dgm:spPr/>
      <dgm:t>
        <a:bodyPr/>
        <a:lstStyle/>
        <a:p>
          <a:endParaRPr lang="en-US"/>
        </a:p>
      </dgm:t>
    </dgm:pt>
    <dgm:pt modelId="{96DB11D1-72AE-E846-9847-C7934ABB5311}">
      <dgm:prSet phldrT="[Text]"/>
      <dgm:spPr/>
      <dgm:t>
        <a:bodyPr/>
        <a:lstStyle/>
        <a:p>
          <a:r>
            <a:rPr lang="en-US" dirty="0" smtClean="0"/>
            <a:t>Toxicological emergencies</a:t>
          </a:r>
          <a:endParaRPr lang="en-US" dirty="0"/>
        </a:p>
      </dgm:t>
    </dgm:pt>
    <dgm:pt modelId="{37379472-7A56-2D44-87D1-5C997D7410E9}" type="parTrans" cxnId="{4694AD0D-0F2F-204C-BE80-5BE562FA94DC}">
      <dgm:prSet/>
      <dgm:spPr/>
    </dgm:pt>
    <dgm:pt modelId="{9B3AF114-6C7F-614A-BB00-7F5E50D7BBB5}" type="sibTrans" cxnId="{4694AD0D-0F2F-204C-BE80-5BE562FA94DC}">
      <dgm:prSet/>
      <dgm:spPr/>
    </dgm:pt>
    <dgm:pt modelId="{63D93DD8-C049-2341-97A8-ACD833AF62A6}" type="pres">
      <dgm:prSet presAssocID="{DAB596EA-FC25-9F49-B6C9-DEECB3391399}" presName="compositeShape" presStyleCnt="0">
        <dgm:presLayoutVars>
          <dgm:chMax val="7"/>
          <dgm:dir/>
          <dgm:resizeHandles val="exact"/>
        </dgm:presLayoutVars>
      </dgm:prSet>
      <dgm:spPr/>
    </dgm:pt>
    <dgm:pt modelId="{B0681A7E-425B-754F-8BA0-A13218150628}" type="pres">
      <dgm:prSet presAssocID="{B0CCF08A-EB7B-674E-9471-53FCE423C535}" presName="circ1" presStyleLbl="vennNode1" presStyleIdx="0" presStyleCnt="4"/>
      <dgm:spPr/>
      <dgm:t>
        <a:bodyPr/>
        <a:lstStyle/>
        <a:p>
          <a:endParaRPr lang="en-US"/>
        </a:p>
      </dgm:t>
    </dgm:pt>
    <dgm:pt modelId="{EB9F0739-864B-3A4C-AC2C-7AEE31AB05E8}" type="pres">
      <dgm:prSet presAssocID="{B0CCF08A-EB7B-674E-9471-53FCE423C535}" presName="circ1Tx" presStyleLbl="revTx" presStyleIdx="0" presStyleCnt="0">
        <dgm:presLayoutVars>
          <dgm:chMax val="0"/>
          <dgm:chPref val="0"/>
          <dgm:bulletEnabled val="1"/>
        </dgm:presLayoutVars>
      </dgm:prSet>
      <dgm:spPr/>
      <dgm:t>
        <a:bodyPr/>
        <a:lstStyle/>
        <a:p>
          <a:endParaRPr lang="en-US"/>
        </a:p>
      </dgm:t>
    </dgm:pt>
    <dgm:pt modelId="{6E6DB4B6-6AF5-954D-986E-7ED0AA0C7A52}" type="pres">
      <dgm:prSet presAssocID="{044EDAA4-ECCD-4F4F-AE94-E8F4F13550D7}" presName="circ2" presStyleLbl="vennNode1" presStyleIdx="1" presStyleCnt="4"/>
      <dgm:spPr/>
      <dgm:t>
        <a:bodyPr/>
        <a:lstStyle/>
        <a:p>
          <a:endParaRPr lang="en-US"/>
        </a:p>
      </dgm:t>
    </dgm:pt>
    <dgm:pt modelId="{DF08286D-4691-224F-99C4-B70D66BA916C}" type="pres">
      <dgm:prSet presAssocID="{044EDAA4-ECCD-4F4F-AE94-E8F4F13550D7}" presName="circ2Tx" presStyleLbl="revTx" presStyleIdx="0" presStyleCnt="0">
        <dgm:presLayoutVars>
          <dgm:chMax val="0"/>
          <dgm:chPref val="0"/>
          <dgm:bulletEnabled val="1"/>
        </dgm:presLayoutVars>
      </dgm:prSet>
      <dgm:spPr/>
      <dgm:t>
        <a:bodyPr/>
        <a:lstStyle/>
        <a:p>
          <a:endParaRPr lang="en-US"/>
        </a:p>
      </dgm:t>
    </dgm:pt>
    <dgm:pt modelId="{EC35F8BA-8164-2A43-B7BF-BBC7D7FD16C8}" type="pres">
      <dgm:prSet presAssocID="{96DB11D1-72AE-E846-9847-C7934ABB5311}" presName="circ3" presStyleLbl="vennNode1" presStyleIdx="2" presStyleCnt="4"/>
      <dgm:spPr/>
      <dgm:t>
        <a:bodyPr/>
        <a:lstStyle/>
        <a:p>
          <a:endParaRPr lang="en-US"/>
        </a:p>
      </dgm:t>
    </dgm:pt>
    <dgm:pt modelId="{C60A33EC-9470-BD4D-A714-AC8F12B07372}" type="pres">
      <dgm:prSet presAssocID="{96DB11D1-72AE-E846-9847-C7934ABB5311}" presName="circ3Tx" presStyleLbl="revTx" presStyleIdx="0" presStyleCnt="0">
        <dgm:presLayoutVars>
          <dgm:chMax val="0"/>
          <dgm:chPref val="0"/>
          <dgm:bulletEnabled val="1"/>
        </dgm:presLayoutVars>
      </dgm:prSet>
      <dgm:spPr/>
      <dgm:t>
        <a:bodyPr/>
        <a:lstStyle/>
        <a:p>
          <a:endParaRPr lang="en-US"/>
        </a:p>
      </dgm:t>
    </dgm:pt>
    <dgm:pt modelId="{8B62AF8E-7C4C-9E4C-8AD3-5A2CB7A783F1}" type="pres">
      <dgm:prSet presAssocID="{3D196029-E3DB-3049-8627-A63247E6C9FA}" presName="circ4" presStyleLbl="vennNode1" presStyleIdx="3" presStyleCnt="4"/>
      <dgm:spPr/>
      <dgm:t>
        <a:bodyPr/>
        <a:lstStyle/>
        <a:p>
          <a:endParaRPr lang="en-US"/>
        </a:p>
      </dgm:t>
    </dgm:pt>
    <dgm:pt modelId="{5BB957CA-38B1-A744-9892-54DE6258A37B}" type="pres">
      <dgm:prSet presAssocID="{3D196029-E3DB-3049-8627-A63247E6C9FA}" presName="circ4Tx" presStyleLbl="revTx" presStyleIdx="0" presStyleCnt="0">
        <dgm:presLayoutVars>
          <dgm:chMax val="0"/>
          <dgm:chPref val="0"/>
          <dgm:bulletEnabled val="1"/>
        </dgm:presLayoutVars>
      </dgm:prSet>
      <dgm:spPr/>
      <dgm:t>
        <a:bodyPr/>
        <a:lstStyle/>
        <a:p>
          <a:endParaRPr lang="en-US"/>
        </a:p>
      </dgm:t>
    </dgm:pt>
  </dgm:ptLst>
  <dgm:cxnLst>
    <dgm:cxn modelId="{4694AD0D-0F2F-204C-BE80-5BE562FA94DC}" srcId="{DAB596EA-FC25-9F49-B6C9-DEECB3391399}" destId="{96DB11D1-72AE-E846-9847-C7934ABB5311}" srcOrd="2" destOrd="0" parTransId="{37379472-7A56-2D44-87D1-5C997D7410E9}" sibTransId="{9B3AF114-6C7F-614A-BB00-7F5E50D7BBB5}"/>
    <dgm:cxn modelId="{94BF78E7-50F0-714A-8F5D-52A307BE53BE}" type="presOf" srcId="{3D196029-E3DB-3049-8627-A63247E6C9FA}" destId="{5BB957CA-38B1-A744-9892-54DE6258A37B}" srcOrd="1" destOrd="0" presId="urn:microsoft.com/office/officeart/2005/8/layout/venn1"/>
    <dgm:cxn modelId="{75FCF74F-488B-8A45-8AF6-0F56224A1FCA}" type="presOf" srcId="{3D196029-E3DB-3049-8627-A63247E6C9FA}" destId="{8B62AF8E-7C4C-9E4C-8AD3-5A2CB7A783F1}" srcOrd="0" destOrd="0" presId="urn:microsoft.com/office/officeart/2005/8/layout/venn1"/>
    <dgm:cxn modelId="{660FF832-DFAE-FA4B-8FDF-6F3DA3DE908F}" type="presOf" srcId="{96DB11D1-72AE-E846-9847-C7934ABB5311}" destId="{C60A33EC-9470-BD4D-A714-AC8F12B07372}" srcOrd="1" destOrd="0" presId="urn:microsoft.com/office/officeart/2005/8/layout/venn1"/>
    <dgm:cxn modelId="{62EE74F1-9525-DA42-AEA8-B6D786700D67}" srcId="{DAB596EA-FC25-9F49-B6C9-DEECB3391399}" destId="{3D196029-E3DB-3049-8627-A63247E6C9FA}" srcOrd="3" destOrd="0" parTransId="{386B4613-B71F-2D48-879A-47309D3D7F80}" sibTransId="{77EBEA73-A7B9-AF4E-B4CB-FA2748218602}"/>
    <dgm:cxn modelId="{11DFA5E1-26A5-F240-BE14-06A080BE8595}" srcId="{DAB596EA-FC25-9F49-B6C9-DEECB3391399}" destId="{044EDAA4-ECCD-4F4F-AE94-E8F4F13550D7}" srcOrd="1" destOrd="0" parTransId="{C4A9C110-20E1-7645-BA91-73650190EB49}" sibTransId="{ADA2638F-F6B0-D84F-8C1E-F7F33C3A8E5B}"/>
    <dgm:cxn modelId="{81BAC606-B2A6-B846-9A1D-2EA8D74DD348}" type="presOf" srcId="{DAB596EA-FC25-9F49-B6C9-DEECB3391399}" destId="{63D93DD8-C049-2341-97A8-ACD833AF62A6}" srcOrd="0" destOrd="0" presId="urn:microsoft.com/office/officeart/2005/8/layout/venn1"/>
    <dgm:cxn modelId="{B242B11F-86A9-7741-BBED-905CA4E016A0}" type="presOf" srcId="{96DB11D1-72AE-E846-9847-C7934ABB5311}" destId="{EC35F8BA-8164-2A43-B7BF-BBC7D7FD16C8}" srcOrd="0" destOrd="0" presId="urn:microsoft.com/office/officeart/2005/8/layout/venn1"/>
    <dgm:cxn modelId="{F5EC7B81-38C4-AF43-B032-7663B556CC8C}" srcId="{DAB596EA-FC25-9F49-B6C9-DEECB3391399}" destId="{B0CCF08A-EB7B-674E-9471-53FCE423C535}" srcOrd="0" destOrd="0" parTransId="{BF09EE0F-73A1-ED45-9210-91A1644D8C27}" sibTransId="{71B6F452-25B3-A842-B1F5-628DE0017CFE}"/>
    <dgm:cxn modelId="{B420EC88-17AB-D74D-AFFF-7FC7A6753D3F}" type="presOf" srcId="{B0CCF08A-EB7B-674E-9471-53FCE423C535}" destId="{B0681A7E-425B-754F-8BA0-A13218150628}" srcOrd="0" destOrd="0" presId="urn:microsoft.com/office/officeart/2005/8/layout/venn1"/>
    <dgm:cxn modelId="{D65E2ACE-94EA-9941-B9AA-827476C117CD}" type="presOf" srcId="{044EDAA4-ECCD-4F4F-AE94-E8F4F13550D7}" destId="{DF08286D-4691-224F-99C4-B70D66BA916C}" srcOrd="1" destOrd="0" presId="urn:microsoft.com/office/officeart/2005/8/layout/venn1"/>
    <dgm:cxn modelId="{72749280-43FD-044E-8D42-0E4FDCEA659A}" type="presOf" srcId="{044EDAA4-ECCD-4F4F-AE94-E8F4F13550D7}" destId="{6E6DB4B6-6AF5-954D-986E-7ED0AA0C7A52}" srcOrd="0" destOrd="0" presId="urn:microsoft.com/office/officeart/2005/8/layout/venn1"/>
    <dgm:cxn modelId="{D24DA63D-9D81-7E40-AACA-2C4FDA408112}" type="presOf" srcId="{B0CCF08A-EB7B-674E-9471-53FCE423C535}" destId="{EB9F0739-864B-3A4C-AC2C-7AEE31AB05E8}" srcOrd="1" destOrd="0" presId="urn:microsoft.com/office/officeart/2005/8/layout/venn1"/>
    <dgm:cxn modelId="{8F5A33BB-7850-414F-A048-9B648A135B9A}" type="presParOf" srcId="{63D93DD8-C049-2341-97A8-ACD833AF62A6}" destId="{B0681A7E-425B-754F-8BA0-A13218150628}" srcOrd="0" destOrd="0" presId="urn:microsoft.com/office/officeart/2005/8/layout/venn1"/>
    <dgm:cxn modelId="{0D38FFF2-82AB-DF44-9910-9ED4DD32F592}" type="presParOf" srcId="{63D93DD8-C049-2341-97A8-ACD833AF62A6}" destId="{EB9F0739-864B-3A4C-AC2C-7AEE31AB05E8}" srcOrd="1" destOrd="0" presId="urn:microsoft.com/office/officeart/2005/8/layout/venn1"/>
    <dgm:cxn modelId="{0B28B357-B639-F44C-BA79-8DFB1ED10C00}" type="presParOf" srcId="{63D93DD8-C049-2341-97A8-ACD833AF62A6}" destId="{6E6DB4B6-6AF5-954D-986E-7ED0AA0C7A52}" srcOrd="2" destOrd="0" presId="urn:microsoft.com/office/officeart/2005/8/layout/venn1"/>
    <dgm:cxn modelId="{DB3EC743-1162-7D49-A9F1-7AEA37376CE3}" type="presParOf" srcId="{63D93DD8-C049-2341-97A8-ACD833AF62A6}" destId="{DF08286D-4691-224F-99C4-B70D66BA916C}" srcOrd="3" destOrd="0" presId="urn:microsoft.com/office/officeart/2005/8/layout/venn1"/>
    <dgm:cxn modelId="{8AACB477-2EAF-124B-8E09-BD401E1EE2EA}" type="presParOf" srcId="{63D93DD8-C049-2341-97A8-ACD833AF62A6}" destId="{EC35F8BA-8164-2A43-B7BF-BBC7D7FD16C8}" srcOrd="4" destOrd="0" presId="urn:microsoft.com/office/officeart/2005/8/layout/venn1"/>
    <dgm:cxn modelId="{943622F3-2450-AA4D-8539-5E5A018F5CF5}" type="presParOf" srcId="{63D93DD8-C049-2341-97A8-ACD833AF62A6}" destId="{C60A33EC-9470-BD4D-A714-AC8F12B07372}" srcOrd="5" destOrd="0" presId="urn:microsoft.com/office/officeart/2005/8/layout/venn1"/>
    <dgm:cxn modelId="{FFA55EAD-C858-6F44-A29A-3E7760AA0EF2}" type="presParOf" srcId="{63D93DD8-C049-2341-97A8-ACD833AF62A6}" destId="{8B62AF8E-7C4C-9E4C-8AD3-5A2CB7A783F1}" srcOrd="6" destOrd="0" presId="urn:microsoft.com/office/officeart/2005/8/layout/venn1"/>
    <dgm:cxn modelId="{AF6749B7-1464-FA4A-B4F1-A54A57F024C5}" type="presParOf" srcId="{63D93DD8-C049-2341-97A8-ACD833AF62A6}" destId="{5BB957CA-38B1-A744-9892-54DE6258A37B}"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B596EA-FC25-9F49-B6C9-DEECB3391399}" type="doc">
      <dgm:prSet loTypeId="urn:microsoft.com/office/officeart/2005/8/layout/venn1" loCatId="relationship" qsTypeId="urn:microsoft.com/office/officeart/2005/8/quickstyle/simple4" qsCatId="simple" csTypeId="urn:microsoft.com/office/officeart/2005/8/colors/colorful2" csCatId="colorful" phldr="1"/>
      <dgm:spPr/>
    </dgm:pt>
    <dgm:pt modelId="{B0CCF08A-EB7B-674E-9471-53FCE423C535}">
      <dgm:prSet phldrT="[Text]"/>
      <dgm:spPr/>
      <dgm:t>
        <a:bodyPr/>
        <a:lstStyle/>
        <a:p>
          <a:r>
            <a:rPr lang="en-US" dirty="0" smtClean="0"/>
            <a:t>Psychiatric emergencies</a:t>
          </a:r>
          <a:endParaRPr lang="en-US" dirty="0"/>
        </a:p>
      </dgm:t>
    </dgm:pt>
    <dgm:pt modelId="{BF09EE0F-73A1-ED45-9210-91A1644D8C27}" type="parTrans" cxnId="{F5EC7B81-38C4-AF43-B032-7663B556CC8C}">
      <dgm:prSet/>
      <dgm:spPr/>
      <dgm:t>
        <a:bodyPr/>
        <a:lstStyle/>
        <a:p>
          <a:endParaRPr lang="en-US"/>
        </a:p>
      </dgm:t>
    </dgm:pt>
    <dgm:pt modelId="{71B6F452-25B3-A842-B1F5-628DE0017CFE}" type="sibTrans" cxnId="{F5EC7B81-38C4-AF43-B032-7663B556CC8C}">
      <dgm:prSet/>
      <dgm:spPr/>
      <dgm:t>
        <a:bodyPr/>
        <a:lstStyle/>
        <a:p>
          <a:endParaRPr lang="en-US"/>
        </a:p>
      </dgm:t>
    </dgm:pt>
    <dgm:pt modelId="{044EDAA4-ECCD-4F4F-AE94-E8F4F13550D7}">
      <dgm:prSet phldrT="[Text]"/>
      <dgm:spPr/>
      <dgm:t>
        <a:bodyPr/>
        <a:lstStyle/>
        <a:p>
          <a:r>
            <a:rPr lang="en-US" dirty="0" smtClean="0"/>
            <a:t>Behavioral emergencies</a:t>
          </a:r>
          <a:endParaRPr lang="en-US" dirty="0"/>
        </a:p>
      </dgm:t>
    </dgm:pt>
    <dgm:pt modelId="{C4A9C110-20E1-7645-BA91-73650190EB49}" type="parTrans" cxnId="{11DFA5E1-26A5-F240-BE14-06A080BE8595}">
      <dgm:prSet/>
      <dgm:spPr/>
      <dgm:t>
        <a:bodyPr/>
        <a:lstStyle/>
        <a:p>
          <a:endParaRPr lang="en-US"/>
        </a:p>
      </dgm:t>
    </dgm:pt>
    <dgm:pt modelId="{ADA2638F-F6B0-D84F-8C1E-F7F33C3A8E5B}" type="sibTrans" cxnId="{11DFA5E1-26A5-F240-BE14-06A080BE8595}">
      <dgm:prSet/>
      <dgm:spPr/>
      <dgm:t>
        <a:bodyPr/>
        <a:lstStyle/>
        <a:p>
          <a:endParaRPr lang="en-US"/>
        </a:p>
      </dgm:t>
    </dgm:pt>
    <dgm:pt modelId="{3D196029-E3DB-3049-8627-A63247E6C9FA}">
      <dgm:prSet phldrT="[Text]"/>
      <dgm:spPr/>
      <dgm:t>
        <a:bodyPr/>
        <a:lstStyle/>
        <a:p>
          <a:r>
            <a:rPr lang="en-US" dirty="0" smtClean="0"/>
            <a:t>All emergencies</a:t>
          </a:r>
          <a:endParaRPr lang="en-US" dirty="0"/>
        </a:p>
      </dgm:t>
    </dgm:pt>
    <dgm:pt modelId="{386B4613-B71F-2D48-879A-47309D3D7F80}" type="parTrans" cxnId="{62EE74F1-9525-DA42-AEA8-B6D786700D67}">
      <dgm:prSet/>
      <dgm:spPr/>
      <dgm:t>
        <a:bodyPr/>
        <a:lstStyle/>
        <a:p>
          <a:endParaRPr lang="en-US"/>
        </a:p>
      </dgm:t>
    </dgm:pt>
    <dgm:pt modelId="{77EBEA73-A7B9-AF4E-B4CB-FA2748218602}" type="sibTrans" cxnId="{62EE74F1-9525-DA42-AEA8-B6D786700D67}">
      <dgm:prSet/>
      <dgm:spPr/>
      <dgm:t>
        <a:bodyPr/>
        <a:lstStyle/>
        <a:p>
          <a:endParaRPr lang="en-US"/>
        </a:p>
      </dgm:t>
    </dgm:pt>
    <dgm:pt modelId="{63D93DD8-C049-2341-97A8-ACD833AF62A6}" type="pres">
      <dgm:prSet presAssocID="{DAB596EA-FC25-9F49-B6C9-DEECB3391399}" presName="compositeShape" presStyleCnt="0">
        <dgm:presLayoutVars>
          <dgm:chMax val="7"/>
          <dgm:dir/>
          <dgm:resizeHandles val="exact"/>
        </dgm:presLayoutVars>
      </dgm:prSet>
      <dgm:spPr/>
    </dgm:pt>
    <dgm:pt modelId="{B0681A7E-425B-754F-8BA0-A13218150628}" type="pres">
      <dgm:prSet presAssocID="{B0CCF08A-EB7B-674E-9471-53FCE423C535}" presName="circ1" presStyleLbl="vennNode1" presStyleIdx="0" presStyleCnt="3"/>
      <dgm:spPr/>
      <dgm:t>
        <a:bodyPr/>
        <a:lstStyle/>
        <a:p>
          <a:endParaRPr lang="en-US"/>
        </a:p>
      </dgm:t>
    </dgm:pt>
    <dgm:pt modelId="{EB9F0739-864B-3A4C-AC2C-7AEE31AB05E8}" type="pres">
      <dgm:prSet presAssocID="{B0CCF08A-EB7B-674E-9471-53FCE423C535}" presName="circ1Tx" presStyleLbl="revTx" presStyleIdx="0" presStyleCnt="0">
        <dgm:presLayoutVars>
          <dgm:chMax val="0"/>
          <dgm:chPref val="0"/>
          <dgm:bulletEnabled val="1"/>
        </dgm:presLayoutVars>
      </dgm:prSet>
      <dgm:spPr/>
      <dgm:t>
        <a:bodyPr/>
        <a:lstStyle/>
        <a:p>
          <a:endParaRPr lang="en-US"/>
        </a:p>
      </dgm:t>
    </dgm:pt>
    <dgm:pt modelId="{6E6DB4B6-6AF5-954D-986E-7ED0AA0C7A52}" type="pres">
      <dgm:prSet presAssocID="{044EDAA4-ECCD-4F4F-AE94-E8F4F13550D7}" presName="circ2" presStyleLbl="vennNode1" presStyleIdx="1" presStyleCnt="3"/>
      <dgm:spPr/>
      <dgm:t>
        <a:bodyPr/>
        <a:lstStyle/>
        <a:p>
          <a:endParaRPr lang="en-US"/>
        </a:p>
      </dgm:t>
    </dgm:pt>
    <dgm:pt modelId="{DF08286D-4691-224F-99C4-B70D66BA916C}" type="pres">
      <dgm:prSet presAssocID="{044EDAA4-ECCD-4F4F-AE94-E8F4F13550D7}" presName="circ2Tx" presStyleLbl="revTx" presStyleIdx="0" presStyleCnt="0">
        <dgm:presLayoutVars>
          <dgm:chMax val="0"/>
          <dgm:chPref val="0"/>
          <dgm:bulletEnabled val="1"/>
        </dgm:presLayoutVars>
      </dgm:prSet>
      <dgm:spPr/>
      <dgm:t>
        <a:bodyPr/>
        <a:lstStyle/>
        <a:p>
          <a:endParaRPr lang="en-US"/>
        </a:p>
      </dgm:t>
    </dgm:pt>
    <dgm:pt modelId="{317768C1-9B4A-2C4F-B428-B2B89DFC5B23}" type="pres">
      <dgm:prSet presAssocID="{3D196029-E3DB-3049-8627-A63247E6C9FA}" presName="circ3" presStyleLbl="vennNode1" presStyleIdx="2" presStyleCnt="3"/>
      <dgm:spPr/>
      <dgm:t>
        <a:bodyPr/>
        <a:lstStyle/>
        <a:p>
          <a:endParaRPr lang="en-US"/>
        </a:p>
      </dgm:t>
    </dgm:pt>
    <dgm:pt modelId="{09719E1A-4377-0044-BCEE-FCBA6D6D26BA}" type="pres">
      <dgm:prSet presAssocID="{3D196029-E3DB-3049-8627-A63247E6C9FA}" presName="circ3Tx" presStyleLbl="revTx" presStyleIdx="0" presStyleCnt="0">
        <dgm:presLayoutVars>
          <dgm:chMax val="0"/>
          <dgm:chPref val="0"/>
          <dgm:bulletEnabled val="1"/>
        </dgm:presLayoutVars>
      </dgm:prSet>
      <dgm:spPr/>
      <dgm:t>
        <a:bodyPr/>
        <a:lstStyle/>
        <a:p>
          <a:endParaRPr lang="en-US"/>
        </a:p>
      </dgm:t>
    </dgm:pt>
  </dgm:ptLst>
  <dgm:cxnLst>
    <dgm:cxn modelId="{62EE74F1-9525-DA42-AEA8-B6D786700D67}" srcId="{DAB596EA-FC25-9F49-B6C9-DEECB3391399}" destId="{3D196029-E3DB-3049-8627-A63247E6C9FA}" srcOrd="2" destOrd="0" parTransId="{386B4613-B71F-2D48-879A-47309D3D7F80}" sibTransId="{77EBEA73-A7B9-AF4E-B4CB-FA2748218602}"/>
    <dgm:cxn modelId="{11DFA5E1-26A5-F240-BE14-06A080BE8595}" srcId="{DAB596EA-FC25-9F49-B6C9-DEECB3391399}" destId="{044EDAA4-ECCD-4F4F-AE94-E8F4F13550D7}" srcOrd="1" destOrd="0" parTransId="{C4A9C110-20E1-7645-BA91-73650190EB49}" sibTransId="{ADA2638F-F6B0-D84F-8C1E-F7F33C3A8E5B}"/>
    <dgm:cxn modelId="{BDF17AF2-9231-954B-ACCA-CCDBBB3982EC}" type="presOf" srcId="{3D196029-E3DB-3049-8627-A63247E6C9FA}" destId="{09719E1A-4377-0044-BCEE-FCBA6D6D26BA}" srcOrd="1" destOrd="0" presId="urn:microsoft.com/office/officeart/2005/8/layout/venn1"/>
    <dgm:cxn modelId="{F6706E99-EE28-F04A-AAD2-93053A10DDB4}" type="presOf" srcId="{044EDAA4-ECCD-4F4F-AE94-E8F4F13550D7}" destId="{DF08286D-4691-224F-99C4-B70D66BA916C}" srcOrd="1" destOrd="0" presId="urn:microsoft.com/office/officeart/2005/8/layout/venn1"/>
    <dgm:cxn modelId="{231EA7B9-CEDB-524F-ABC2-48E3C781A777}" type="presOf" srcId="{3D196029-E3DB-3049-8627-A63247E6C9FA}" destId="{317768C1-9B4A-2C4F-B428-B2B89DFC5B23}" srcOrd="0" destOrd="0" presId="urn:microsoft.com/office/officeart/2005/8/layout/venn1"/>
    <dgm:cxn modelId="{F5EC7B81-38C4-AF43-B032-7663B556CC8C}" srcId="{DAB596EA-FC25-9F49-B6C9-DEECB3391399}" destId="{B0CCF08A-EB7B-674E-9471-53FCE423C535}" srcOrd="0" destOrd="0" parTransId="{BF09EE0F-73A1-ED45-9210-91A1644D8C27}" sibTransId="{71B6F452-25B3-A842-B1F5-628DE0017CFE}"/>
    <dgm:cxn modelId="{FC7DD6CC-8A8B-4E46-8A2A-738E0760E33E}" type="presOf" srcId="{044EDAA4-ECCD-4F4F-AE94-E8F4F13550D7}" destId="{6E6DB4B6-6AF5-954D-986E-7ED0AA0C7A52}" srcOrd="0" destOrd="0" presId="urn:microsoft.com/office/officeart/2005/8/layout/venn1"/>
    <dgm:cxn modelId="{03DDBF76-36E3-9845-A0A2-C5DB12ECD01A}" type="presOf" srcId="{DAB596EA-FC25-9F49-B6C9-DEECB3391399}" destId="{63D93DD8-C049-2341-97A8-ACD833AF62A6}" srcOrd="0" destOrd="0" presId="urn:microsoft.com/office/officeart/2005/8/layout/venn1"/>
    <dgm:cxn modelId="{0A11C07F-D385-C04D-97B3-BF9875F27E81}" type="presOf" srcId="{B0CCF08A-EB7B-674E-9471-53FCE423C535}" destId="{B0681A7E-425B-754F-8BA0-A13218150628}" srcOrd="0" destOrd="0" presId="urn:microsoft.com/office/officeart/2005/8/layout/venn1"/>
    <dgm:cxn modelId="{577D9D7B-AFF0-1746-AA21-F4015D0F4B45}" type="presOf" srcId="{B0CCF08A-EB7B-674E-9471-53FCE423C535}" destId="{EB9F0739-864B-3A4C-AC2C-7AEE31AB05E8}" srcOrd="1" destOrd="0" presId="urn:microsoft.com/office/officeart/2005/8/layout/venn1"/>
    <dgm:cxn modelId="{762930A1-DA4E-9C47-A89F-028E733E8715}" type="presParOf" srcId="{63D93DD8-C049-2341-97A8-ACD833AF62A6}" destId="{B0681A7E-425B-754F-8BA0-A13218150628}" srcOrd="0" destOrd="0" presId="urn:microsoft.com/office/officeart/2005/8/layout/venn1"/>
    <dgm:cxn modelId="{69B22415-2449-5646-89D8-8EA7DCFB264C}" type="presParOf" srcId="{63D93DD8-C049-2341-97A8-ACD833AF62A6}" destId="{EB9F0739-864B-3A4C-AC2C-7AEE31AB05E8}" srcOrd="1" destOrd="0" presId="urn:microsoft.com/office/officeart/2005/8/layout/venn1"/>
    <dgm:cxn modelId="{D0D201E1-CD7B-2B4E-B1B5-8E1F44CE4217}" type="presParOf" srcId="{63D93DD8-C049-2341-97A8-ACD833AF62A6}" destId="{6E6DB4B6-6AF5-954D-986E-7ED0AA0C7A52}" srcOrd="2" destOrd="0" presId="urn:microsoft.com/office/officeart/2005/8/layout/venn1"/>
    <dgm:cxn modelId="{6E3A2F98-6968-D345-8732-2C6302337CD8}" type="presParOf" srcId="{63D93DD8-C049-2341-97A8-ACD833AF62A6}" destId="{DF08286D-4691-224F-99C4-B70D66BA916C}" srcOrd="3" destOrd="0" presId="urn:microsoft.com/office/officeart/2005/8/layout/venn1"/>
    <dgm:cxn modelId="{FDC64F9F-FA30-DC48-8FA4-2C4B7A6BD9CE}" type="presParOf" srcId="{63D93DD8-C049-2341-97A8-ACD833AF62A6}" destId="{317768C1-9B4A-2C4F-B428-B2B89DFC5B23}" srcOrd="4" destOrd="0" presId="urn:microsoft.com/office/officeart/2005/8/layout/venn1"/>
    <dgm:cxn modelId="{955BA283-D475-824A-8968-8446EA1E8DF3}" type="presParOf" srcId="{63D93DD8-C049-2341-97A8-ACD833AF62A6}" destId="{09719E1A-4377-0044-BCEE-FCBA6D6D26BA}"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B596EA-FC25-9F49-B6C9-DEECB3391399}" type="doc">
      <dgm:prSet loTypeId="urn:microsoft.com/office/officeart/2005/8/layout/venn1" loCatId="relationship" qsTypeId="urn:microsoft.com/office/officeart/2005/8/quickstyle/simple4" qsCatId="simple" csTypeId="urn:microsoft.com/office/officeart/2005/8/colors/colorful2" csCatId="colorful" phldr="1"/>
      <dgm:spPr/>
    </dgm:pt>
    <dgm:pt modelId="{B0CCF08A-EB7B-674E-9471-53FCE423C535}">
      <dgm:prSet phldrT="[Text]"/>
      <dgm:spPr/>
      <dgm:t>
        <a:bodyPr/>
        <a:lstStyle/>
        <a:p>
          <a:r>
            <a:rPr lang="en-US" dirty="0" smtClean="0"/>
            <a:t>Psychiatric emergencies</a:t>
          </a:r>
          <a:endParaRPr lang="en-US" dirty="0"/>
        </a:p>
      </dgm:t>
    </dgm:pt>
    <dgm:pt modelId="{BF09EE0F-73A1-ED45-9210-91A1644D8C27}" type="parTrans" cxnId="{F5EC7B81-38C4-AF43-B032-7663B556CC8C}">
      <dgm:prSet/>
      <dgm:spPr/>
      <dgm:t>
        <a:bodyPr/>
        <a:lstStyle/>
        <a:p>
          <a:endParaRPr lang="en-US"/>
        </a:p>
      </dgm:t>
    </dgm:pt>
    <dgm:pt modelId="{71B6F452-25B3-A842-B1F5-628DE0017CFE}" type="sibTrans" cxnId="{F5EC7B81-38C4-AF43-B032-7663B556CC8C}">
      <dgm:prSet/>
      <dgm:spPr/>
      <dgm:t>
        <a:bodyPr/>
        <a:lstStyle/>
        <a:p>
          <a:endParaRPr lang="en-US"/>
        </a:p>
      </dgm:t>
    </dgm:pt>
    <dgm:pt modelId="{044EDAA4-ECCD-4F4F-AE94-E8F4F13550D7}">
      <dgm:prSet phldrT="[Text]"/>
      <dgm:spPr/>
      <dgm:t>
        <a:bodyPr/>
        <a:lstStyle/>
        <a:p>
          <a:r>
            <a:rPr lang="en-US" dirty="0" smtClean="0"/>
            <a:t>Behavioral emergencies</a:t>
          </a:r>
          <a:endParaRPr lang="en-US" dirty="0"/>
        </a:p>
      </dgm:t>
    </dgm:pt>
    <dgm:pt modelId="{C4A9C110-20E1-7645-BA91-73650190EB49}" type="parTrans" cxnId="{11DFA5E1-26A5-F240-BE14-06A080BE8595}">
      <dgm:prSet/>
      <dgm:spPr/>
      <dgm:t>
        <a:bodyPr/>
        <a:lstStyle/>
        <a:p>
          <a:endParaRPr lang="en-US"/>
        </a:p>
      </dgm:t>
    </dgm:pt>
    <dgm:pt modelId="{ADA2638F-F6B0-D84F-8C1E-F7F33C3A8E5B}" type="sibTrans" cxnId="{11DFA5E1-26A5-F240-BE14-06A080BE8595}">
      <dgm:prSet/>
      <dgm:spPr/>
      <dgm:t>
        <a:bodyPr/>
        <a:lstStyle/>
        <a:p>
          <a:endParaRPr lang="en-US"/>
        </a:p>
      </dgm:t>
    </dgm:pt>
    <dgm:pt modelId="{3D196029-E3DB-3049-8627-A63247E6C9FA}">
      <dgm:prSet phldrT="[Text]"/>
      <dgm:spPr/>
      <dgm:t>
        <a:bodyPr/>
        <a:lstStyle/>
        <a:p>
          <a:r>
            <a:rPr lang="en-US" dirty="0" smtClean="0"/>
            <a:t>All emergencies</a:t>
          </a:r>
          <a:endParaRPr lang="en-US" dirty="0"/>
        </a:p>
      </dgm:t>
    </dgm:pt>
    <dgm:pt modelId="{386B4613-B71F-2D48-879A-47309D3D7F80}" type="parTrans" cxnId="{62EE74F1-9525-DA42-AEA8-B6D786700D67}">
      <dgm:prSet/>
      <dgm:spPr/>
      <dgm:t>
        <a:bodyPr/>
        <a:lstStyle/>
        <a:p>
          <a:endParaRPr lang="en-US"/>
        </a:p>
      </dgm:t>
    </dgm:pt>
    <dgm:pt modelId="{77EBEA73-A7B9-AF4E-B4CB-FA2748218602}" type="sibTrans" cxnId="{62EE74F1-9525-DA42-AEA8-B6D786700D67}">
      <dgm:prSet/>
      <dgm:spPr/>
      <dgm:t>
        <a:bodyPr/>
        <a:lstStyle/>
        <a:p>
          <a:endParaRPr lang="en-US"/>
        </a:p>
      </dgm:t>
    </dgm:pt>
    <dgm:pt modelId="{63D93DD8-C049-2341-97A8-ACD833AF62A6}" type="pres">
      <dgm:prSet presAssocID="{DAB596EA-FC25-9F49-B6C9-DEECB3391399}" presName="compositeShape" presStyleCnt="0">
        <dgm:presLayoutVars>
          <dgm:chMax val="7"/>
          <dgm:dir/>
          <dgm:resizeHandles val="exact"/>
        </dgm:presLayoutVars>
      </dgm:prSet>
      <dgm:spPr/>
    </dgm:pt>
    <dgm:pt modelId="{B0681A7E-425B-754F-8BA0-A13218150628}" type="pres">
      <dgm:prSet presAssocID="{B0CCF08A-EB7B-674E-9471-53FCE423C535}" presName="circ1" presStyleLbl="vennNode1" presStyleIdx="0" presStyleCnt="3"/>
      <dgm:spPr/>
      <dgm:t>
        <a:bodyPr/>
        <a:lstStyle/>
        <a:p>
          <a:endParaRPr lang="en-US"/>
        </a:p>
      </dgm:t>
    </dgm:pt>
    <dgm:pt modelId="{EB9F0739-864B-3A4C-AC2C-7AEE31AB05E8}" type="pres">
      <dgm:prSet presAssocID="{B0CCF08A-EB7B-674E-9471-53FCE423C535}" presName="circ1Tx" presStyleLbl="revTx" presStyleIdx="0" presStyleCnt="0">
        <dgm:presLayoutVars>
          <dgm:chMax val="0"/>
          <dgm:chPref val="0"/>
          <dgm:bulletEnabled val="1"/>
        </dgm:presLayoutVars>
      </dgm:prSet>
      <dgm:spPr/>
      <dgm:t>
        <a:bodyPr/>
        <a:lstStyle/>
        <a:p>
          <a:endParaRPr lang="en-US"/>
        </a:p>
      </dgm:t>
    </dgm:pt>
    <dgm:pt modelId="{6E6DB4B6-6AF5-954D-986E-7ED0AA0C7A52}" type="pres">
      <dgm:prSet presAssocID="{044EDAA4-ECCD-4F4F-AE94-E8F4F13550D7}" presName="circ2" presStyleLbl="vennNode1" presStyleIdx="1" presStyleCnt="3"/>
      <dgm:spPr/>
      <dgm:t>
        <a:bodyPr/>
        <a:lstStyle/>
        <a:p>
          <a:endParaRPr lang="en-US"/>
        </a:p>
      </dgm:t>
    </dgm:pt>
    <dgm:pt modelId="{DF08286D-4691-224F-99C4-B70D66BA916C}" type="pres">
      <dgm:prSet presAssocID="{044EDAA4-ECCD-4F4F-AE94-E8F4F13550D7}" presName="circ2Tx" presStyleLbl="revTx" presStyleIdx="0" presStyleCnt="0">
        <dgm:presLayoutVars>
          <dgm:chMax val="0"/>
          <dgm:chPref val="0"/>
          <dgm:bulletEnabled val="1"/>
        </dgm:presLayoutVars>
      </dgm:prSet>
      <dgm:spPr/>
      <dgm:t>
        <a:bodyPr/>
        <a:lstStyle/>
        <a:p>
          <a:endParaRPr lang="en-US"/>
        </a:p>
      </dgm:t>
    </dgm:pt>
    <dgm:pt modelId="{317768C1-9B4A-2C4F-B428-B2B89DFC5B23}" type="pres">
      <dgm:prSet presAssocID="{3D196029-E3DB-3049-8627-A63247E6C9FA}" presName="circ3" presStyleLbl="vennNode1" presStyleIdx="2" presStyleCnt="3"/>
      <dgm:spPr/>
      <dgm:t>
        <a:bodyPr/>
        <a:lstStyle/>
        <a:p>
          <a:endParaRPr lang="en-US"/>
        </a:p>
      </dgm:t>
    </dgm:pt>
    <dgm:pt modelId="{09719E1A-4377-0044-BCEE-FCBA6D6D26BA}" type="pres">
      <dgm:prSet presAssocID="{3D196029-E3DB-3049-8627-A63247E6C9FA}" presName="circ3Tx" presStyleLbl="revTx" presStyleIdx="0" presStyleCnt="0">
        <dgm:presLayoutVars>
          <dgm:chMax val="0"/>
          <dgm:chPref val="0"/>
          <dgm:bulletEnabled val="1"/>
        </dgm:presLayoutVars>
      </dgm:prSet>
      <dgm:spPr/>
      <dgm:t>
        <a:bodyPr/>
        <a:lstStyle/>
        <a:p>
          <a:endParaRPr lang="en-US"/>
        </a:p>
      </dgm:t>
    </dgm:pt>
  </dgm:ptLst>
  <dgm:cxnLst>
    <dgm:cxn modelId="{62EE74F1-9525-DA42-AEA8-B6D786700D67}" srcId="{DAB596EA-FC25-9F49-B6C9-DEECB3391399}" destId="{3D196029-E3DB-3049-8627-A63247E6C9FA}" srcOrd="2" destOrd="0" parTransId="{386B4613-B71F-2D48-879A-47309D3D7F80}" sibTransId="{77EBEA73-A7B9-AF4E-B4CB-FA2748218602}"/>
    <dgm:cxn modelId="{11DFA5E1-26A5-F240-BE14-06A080BE8595}" srcId="{DAB596EA-FC25-9F49-B6C9-DEECB3391399}" destId="{044EDAA4-ECCD-4F4F-AE94-E8F4F13550D7}" srcOrd="1" destOrd="0" parTransId="{C4A9C110-20E1-7645-BA91-73650190EB49}" sibTransId="{ADA2638F-F6B0-D84F-8C1E-F7F33C3A8E5B}"/>
    <dgm:cxn modelId="{FBCF77B3-F92C-A342-8B42-5A0199289AD6}" type="presOf" srcId="{3D196029-E3DB-3049-8627-A63247E6C9FA}" destId="{317768C1-9B4A-2C4F-B428-B2B89DFC5B23}" srcOrd="0" destOrd="0" presId="urn:microsoft.com/office/officeart/2005/8/layout/venn1"/>
    <dgm:cxn modelId="{F600E8FA-DD39-CC45-BBBE-B4CE12662FB3}" type="presOf" srcId="{B0CCF08A-EB7B-674E-9471-53FCE423C535}" destId="{EB9F0739-864B-3A4C-AC2C-7AEE31AB05E8}" srcOrd="1" destOrd="0" presId="urn:microsoft.com/office/officeart/2005/8/layout/venn1"/>
    <dgm:cxn modelId="{068259C0-1BDC-FC4A-83BF-D1C06CA0C685}" type="presOf" srcId="{B0CCF08A-EB7B-674E-9471-53FCE423C535}" destId="{B0681A7E-425B-754F-8BA0-A13218150628}" srcOrd="0" destOrd="0" presId="urn:microsoft.com/office/officeart/2005/8/layout/venn1"/>
    <dgm:cxn modelId="{4C61BF64-928E-CF40-8BEA-97AE9F30D7A9}" type="presOf" srcId="{DAB596EA-FC25-9F49-B6C9-DEECB3391399}" destId="{63D93DD8-C049-2341-97A8-ACD833AF62A6}" srcOrd="0" destOrd="0" presId="urn:microsoft.com/office/officeart/2005/8/layout/venn1"/>
    <dgm:cxn modelId="{23181498-878E-B14C-BC59-569B9718BBA7}" type="presOf" srcId="{044EDAA4-ECCD-4F4F-AE94-E8F4F13550D7}" destId="{6E6DB4B6-6AF5-954D-986E-7ED0AA0C7A52}" srcOrd="0" destOrd="0" presId="urn:microsoft.com/office/officeart/2005/8/layout/venn1"/>
    <dgm:cxn modelId="{A87D125B-2CD9-BD4D-9C73-C4BE6F1283E1}" type="presOf" srcId="{3D196029-E3DB-3049-8627-A63247E6C9FA}" destId="{09719E1A-4377-0044-BCEE-FCBA6D6D26BA}" srcOrd="1" destOrd="0" presId="urn:microsoft.com/office/officeart/2005/8/layout/venn1"/>
    <dgm:cxn modelId="{F5EC7B81-38C4-AF43-B032-7663B556CC8C}" srcId="{DAB596EA-FC25-9F49-B6C9-DEECB3391399}" destId="{B0CCF08A-EB7B-674E-9471-53FCE423C535}" srcOrd="0" destOrd="0" parTransId="{BF09EE0F-73A1-ED45-9210-91A1644D8C27}" sibTransId="{71B6F452-25B3-A842-B1F5-628DE0017CFE}"/>
    <dgm:cxn modelId="{E8F8D220-B23B-B84C-80B2-7FAEEC3964F4}" type="presOf" srcId="{044EDAA4-ECCD-4F4F-AE94-E8F4F13550D7}" destId="{DF08286D-4691-224F-99C4-B70D66BA916C}" srcOrd="1" destOrd="0" presId="urn:microsoft.com/office/officeart/2005/8/layout/venn1"/>
    <dgm:cxn modelId="{E154B7A1-84CB-A943-855C-90EABA492677}" type="presParOf" srcId="{63D93DD8-C049-2341-97A8-ACD833AF62A6}" destId="{B0681A7E-425B-754F-8BA0-A13218150628}" srcOrd="0" destOrd="0" presId="urn:microsoft.com/office/officeart/2005/8/layout/venn1"/>
    <dgm:cxn modelId="{26BDB892-F30D-F444-B168-7EBBCE72062A}" type="presParOf" srcId="{63D93DD8-C049-2341-97A8-ACD833AF62A6}" destId="{EB9F0739-864B-3A4C-AC2C-7AEE31AB05E8}" srcOrd="1" destOrd="0" presId="urn:microsoft.com/office/officeart/2005/8/layout/venn1"/>
    <dgm:cxn modelId="{FE1E7F8F-A058-E64F-9135-504312BA19E7}" type="presParOf" srcId="{63D93DD8-C049-2341-97A8-ACD833AF62A6}" destId="{6E6DB4B6-6AF5-954D-986E-7ED0AA0C7A52}" srcOrd="2" destOrd="0" presId="urn:microsoft.com/office/officeart/2005/8/layout/venn1"/>
    <dgm:cxn modelId="{7BE22E19-D47E-7345-A9F0-05ECD750BD57}" type="presParOf" srcId="{63D93DD8-C049-2341-97A8-ACD833AF62A6}" destId="{DF08286D-4691-224F-99C4-B70D66BA916C}" srcOrd="3" destOrd="0" presId="urn:microsoft.com/office/officeart/2005/8/layout/venn1"/>
    <dgm:cxn modelId="{0F3D9046-8067-1C46-93AC-4CCDCB13913B}" type="presParOf" srcId="{63D93DD8-C049-2341-97A8-ACD833AF62A6}" destId="{317768C1-9B4A-2C4F-B428-B2B89DFC5B23}" srcOrd="4" destOrd="0" presId="urn:microsoft.com/office/officeart/2005/8/layout/venn1"/>
    <dgm:cxn modelId="{5AF4382B-106D-1145-9762-1E47647F19AB}" type="presParOf" srcId="{63D93DD8-C049-2341-97A8-ACD833AF62A6}" destId="{09719E1A-4377-0044-BCEE-FCBA6D6D26BA}"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B596EA-FC25-9F49-B6C9-DEECB3391399}" type="doc">
      <dgm:prSet loTypeId="urn:microsoft.com/office/officeart/2005/8/layout/venn1" loCatId="relationship" qsTypeId="urn:microsoft.com/office/officeart/2005/8/quickstyle/simple4" qsCatId="simple" csTypeId="urn:microsoft.com/office/officeart/2005/8/colors/colorful2" csCatId="colorful" phldr="1"/>
      <dgm:spPr/>
    </dgm:pt>
    <dgm:pt modelId="{B0CCF08A-EB7B-674E-9471-53FCE423C535}">
      <dgm:prSet phldrT="[Text]"/>
      <dgm:spPr/>
      <dgm:t>
        <a:bodyPr/>
        <a:lstStyle/>
        <a:p>
          <a:r>
            <a:rPr lang="en-US" dirty="0" smtClean="0"/>
            <a:t>Psychiatric emergencies</a:t>
          </a:r>
          <a:endParaRPr lang="en-US" dirty="0"/>
        </a:p>
      </dgm:t>
    </dgm:pt>
    <dgm:pt modelId="{BF09EE0F-73A1-ED45-9210-91A1644D8C27}" type="parTrans" cxnId="{F5EC7B81-38C4-AF43-B032-7663B556CC8C}">
      <dgm:prSet/>
      <dgm:spPr/>
      <dgm:t>
        <a:bodyPr/>
        <a:lstStyle/>
        <a:p>
          <a:endParaRPr lang="en-US"/>
        </a:p>
      </dgm:t>
    </dgm:pt>
    <dgm:pt modelId="{71B6F452-25B3-A842-B1F5-628DE0017CFE}" type="sibTrans" cxnId="{F5EC7B81-38C4-AF43-B032-7663B556CC8C}">
      <dgm:prSet/>
      <dgm:spPr/>
      <dgm:t>
        <a:bodyPr/>
        <a:lstStyle/>
        <a:p>
          <a:endParaRPr lang="en-US"/>
        </a:p>
      </dgm:t>
    </dgm:pt>
    <dgm:pt modelId="{044EDAA4-ECCD-4F4F-AE94-E8F4F13550D7}">
      <dgm:prSet phldrT="[Text]"/>
      <dgm:spPr/>
      <dgm:t>
        <a:bodyPr/>
        <a:lstStyle/>
        <a:p>
          <a:r>
            <a:rPr lang="en-US" dirty="0" smtClean="0"/>
            <a:t>Behavioral emergencies</a:t>
          </a:r>
          <a:endParaRPr lang="en-US" dirty="0"/>
        </a:p>
      </dgm:t>
    </dgm:pt>
    <dgm:pt modelId="{C4A9C110-20E1-7645-BA91-73650190EB49}" type="parTrans" cxnId="{11DFA5E1-26A5-F240-BE14-06A080BE8595}">
      <dgm:prSet/>
      <dgm:spPr/>
      <dgm:t>
        <a:bodyPr/>
        <a:lstStyle/>
        <a:p>
          <a:endParaRPr lang="en-US"/>
        </a:p>
      </dgm:t>
    </dgm:pt>
    <dgm:pt modelId="{ADA2638F-F6B0-D84F-8C1E-F7F33C3A8E5B}" type="sibTrans" cxnId="{11DFA5E1-26A5-F240-BE14-06A080BE8595}">
      <dgm:prSet/>
      <dgm:spPr/>
      <dgm:t>
        <a:bodyPr/>
        <a:lstStyle/>
        <a:p>
          <a:endParaRPr lang="en-US"/>
        </a:p>
      </dgm:t>
    </dgm:pt>
    <dgm:pt modelId="{3D196029-E3DB-3049-8627-A63247E6C9FA}">
      <dgm:prSet phldrT="[Text]"/>
      <dgm:spPr/>
      <dgm:t>
        <a:bodyPr/>
        <a:lstStyle/>
        <a:p>
          <a:r>
            <a:rPr lang="en-US" dirty="0" smtClean="0"/>
            <a:t>All emergencies</a:t>
          </a:r>
          <a:endParaRPr lang="en-US" dirty="0"/>
        </a:p>
      </dgm:t>
    </dgm:pt>
    <dgm:pt modelId="{386B4613-B71F-2D48-879A-47309D3D7F80}" type="parTrans" cxnId="{62EE74F1-9525-DA42-AEA8-B6D786700D67}">
      <dgm:prSet/>
      <dgm:spPr/>
      <dgm:t>
        <a:bodyPr/>
        <a:lstStyle/>
        <a:p>
          <a:endParaRPr lang="en-US"/>
        </a:p>
      </dgm:t>
    </dgm:pt>
    <dgm:pt modelId="{77EBEA73-A7B9-AF4E-B4CB-FA2748218602}" type="sibTrans" cxnId="{62EE74F1-9525-DA42-AEA8-B6D786700D67}">
      <dgm:prSet/>
      <dgm:spPr/>
      <dgm:t>
        <a:bodyPr/>
        <a:lstStyle/>
        <a:p>
          <a:endParaRPr lang="en-US"/>
        </a:p>
      </dgm:t>
    </dgm:pt>
    <dgm:pt modelId="{63D93DD8-C049-2341-97A8-ACD833AF62A6}" type="pres">
      <dgm:prSet presAssocID="{DAB596EA-FC25-9F49-B6C9-DEECB3391399}" presName="compositeShape" presStyleCnt="0">
        <dgm:presLayoutVars>
          <dgm:chMax val="7"/>
          <dgm:dir/>
          <dgm:resizeHandles val="exact"/>
        </dgm:presLayoutVars>
      </dgm:prSet>
      <dgm:spPr/>
    </dgm:pt>
    <dgm:pt modelId="{B0681A7E-425B-754F-8BA0-A13218150628}" type="pres">
      <dgm:prSet presAssocID="{B0CCF08A-EB7B-674E-9471-53FCE423C535}" presName="circ1" presStyleLbl="vennNode1" presStyleIdx="0" presStyleCnt="3"/>
      <dgm:spPr/>
      <dgm:t>
        <a:bodyPr/>
        <a:lstStyle/>
        <a:p>
          <a:endParaRPr lang="en-US"/>
        </a:p>
      </dgm:t>
    </dgm:pt>
    <dgm:pt modelId="{EB9F0739-864B-3A4C-AC2C-7AEE31AB05E8}" type="pres">
      <dgm:prSet presAssocID="{B0CCF08A-EB7B-674E-9471-53FCE423C535}" presName="circ1Tx" presStyleLbl="revTx" presStyleIdx="0" presStyleCnt="0">
        <dgm:presLayoutVars>
          <dgm:chMax val="0"/>
          <dgm:chPref val="0"/>
          <dgm:bulletEnabled val="1"/>
        </dgm:presLayoutVars>
      </dgm:prSet>
      <dgm:spPr/>
      <dgm:t>
        <a:bodyPr/>
        <a:lstStyle/>
        <a:p>
          <a:endParaRPr lang="en-US"/>
        </a:p>
      </dgm:t>
    </dgm:pt>
    <dgm:pt modelId="{6E6DB4B6-6AF5-954D-986E-7ED0AA0C7A52}" type="pres">
      <dgm:prSet presAssocID="{044EDAA4-ECCD-4F4F-AE94-E8F4F13550D7}" presName="circ2" presStyleLbl="vennNode1" presStyleIdx="1" presStyleCnt="3"/>
      <dgm:spPr/>
      <dgm:t>
        <a:bodyPr/>
        <a:lstStyle/>
        <a:p>
          <a:endParaRPr lang="en-US"/>
        </a:p>
      </dgm:t>
    </dgm:pt>
    <dgm:pt modelId="{DF08286D-4691-224F-99C4-B70D66BA916C}" type="pres">
      <dgm:prSet presAssocID="{044EDAA4-ECCD-4F4F-AE94-E8F4F13550D7}" presName="circ2Tx" presStyleLbl="revTx" presStyleIdx="0" presStyleCnt="0">
        <dgm:presLayoutVars>
          <dgm:chMax val="0"/>
          <dgm:chPref val="0"/>
          <dgm:bulletEnabled val="1"/>
        </dgm:presLayoutVars>
      </dgm:prSet>
      <dgm:spPr/>
      <dgm:t>
        <a:bodyPr/>
        <a:lstStyle/>
        <a:p>
          <a:endParaRPr lang="en-US"/>
        </a:p>
      </dgm:t>
    </dgm:pt>
    <dgm:pt modelId="{317768C1-9B4A-2C4F-B428-B2B89DFC5B23}" type="pres">
      <dgm:prSet presAssocID="{3D196029-E3DB-3049-8627-A63247E6C9FA}" presName="circ3" presStyleLbl="vennNode1" presStyleIdx="2" presStyleCnt="3"/>
      <dgm:spPr/>
      <dgm:t>
        <a:bodyPr/>
        <a:lstStyle/>
        <a:p>
          <a:endParaRPr lang="en-US"/>
        </a:p>
      </dgm:t>
    </dgm:pt>
    <dgm:pt modelId="{09719E1A-4377-0044-BCEE-FCBA6D6D26BA}" type="pres">
      <dgm:prSet presAssocID="{3D196029-E3DB-3049-8627-A63247E6C9FA}" presName="circ3Tx" presStyleLbl="revTx" presStyleIdx="0" presStyleCnt="0">
        <dgm:presLayoutVars>
          <dgm:chMax val="0"/>
          <dgm:chPref val="0"/>
          <dgm:bulletEnabled val="1"/>
        </dgm:presLayoutVars>
      </dgm:prSet>
      <dgm:spPr/>
      <dgm:t>
        <a:bodyPr/>
        <a:lstStyle/>
        <a:p>
          <a:endParaRPr lang="en-US"/>
        </a:p>
      </dgm:t>
    </dgm:pt>
  </dgm:ptLst>
  <dgm:cxnLst>
    <dgm:cxn modelId="{B5575A31-C610-F04F-9F92-D066338E9137}" type="presOf" srcId="{3D196029-E3DB-3049-8627-A63247E6C9FA}" destId="{09719E1A-4377-0044-BCEE-FCBA6D6D26BA}" srcOrd="1" destOrd="0" presId="urn:microsoft.com/office/officeart/2005/8/layout/venn1"/>
    <dgm:cxn modelId="{62EE74F1-9525-DA42-AEA8-B6D786700D67}" srcId="{DAB596EA-FC25-9F49-B6C9-DEECB3391399}" destId="{3D196029-E3DB-3049-8627-A63247E6C9FA}" srcOrd="2" destOrd="0" parTransId="{386B4613-B71F-2D48-879A-47309D3D7F80}" sibTransId="{77EBEA73-A7B9-AF4E-B4CB-FA2748218602}"/>
    <dgm:cxn modelId="{CDDF6B77-271B-494D-A99A-798363CBB2D2}" type="presOf" srcId="{044EDAA4-ECCD-4F4F-AE94-E8F4F13550D7}" destId="{DF08286D-4691-224F-99C4-B70D66BA916C}" srcOrd="1" destOrd="0" presId="urn:microsoft.com/office/officeart/2005/8/layout/venn1"/>
    <dgm:cxn modelId="{11DFA5E1-26A5-F240-BE14-06A080BE8595}" srcId="{DAB596EA-FC25-9F49-B6C9-DEECB3391399}" destId="{044EDAA4-ECCD-4F4F-AE94-E8F4F13550D7}" srcOrd="1" destOrd="0" parTransId="{C4A9C110-20E1-7645-BA91-73650190EB49}" sibTransId="{ADA2638F-F6B0-D84F-8C1E-F7F33C3A8E5B}"/>
    <dgm:cxn modelId="{C98386E4-B44E-ED4C-9898-F7336ED18AFD}" type="presOf" srcId="{B0CCF08A-EB7B-674E-9471-53FCE423C535}" destId="{EB9F0739-864B-3A4C-AC2C-7AEE31AB05E8}" srcOrd="1" destOrd="0" presId="urn:microsoft.com/office/officeart/2005/8/layout/venn1"/>
    <dgm:cxn modelId="{CAA2A310-E59C-CF4F-9043-376FBD1A23A5}" type="presOf" srcId="{044EDAA4-ECCD-4F4F-AE94-E8F4F13550D7}" destId="{6E6DB4B6-6AF5-954D-986E-7ED0AA0C7A52}" srcOrd="0" destOrd="0" presId="urn:microsoft.com/office/officeart/2005/8/layout/venn1"/>
    <dgm:cxn modelId="{F5EC7B81-38C4-AF43-B032-7663B556CC8C}" srcId="{DAB596EA-FC25-9F49-B6C9-DEECB3391399}" destId="{B0CCF08A-EB7B-674E-9471-53FCE423C535}" srcOrd="0" destOrd="0" parTransId="{BF09EE0F-73A1-ED45-9210-91A1644D8C27}" sibTransId="{71B6F452-25B3-A842-B1F5-628DE0017CFE}"/>
    <dgm:cxn modelId="{DCD82400-A9F0-C74D-9FF9-35E83AA2B537}" type="presOf" srcId="{DAB596EA-FC25-9F49-B6C9-DEECB3391399}" destId="{63D93DD8-C049-2341-97A8-ACD833AF62A6}" srcOrd="0" destOrd="0" presId="urn:microsoft.com/office/officeart/2005/8/layout/venn1"/>
    <dgm:cxn modelId="{F101C588-759C-3F44-AA38-FCF7AF4F824F}" type="presOf" srcId="{3D196029-E3DB-3049-8627-A63247E6C9FA}" destId="{317768C1-9B4A-2C4F-B428-B2B89DFC5B23}" srcOrd="0" destOrd="0" presId="urn:microsoft.com/office/officeart/2005/8/layout/venn1"/>
    <dgm:cxn modelId="{72CE4EB2-1C6F-6744-98A4-CFA4C2C0A3BC}" type="presOf" srcId="{B0CCF08A-EB7B-674E-9471-53FCE423C535}" destId="{B0681A7E-425B-754F-8BA0-A13218150628}" srcOrd="0" destOrd="0" presId="urn:microsoft.com/office/officeart/2005/8/layout/venn1"/>
    <dgm:cxn modelId="{57BA9165-5EDD-DF45-8547-FA32522CAA2C}" type="presParOf" srcId="{63D93DD8-C049-2341-97A8-ACD833AF62A6}" destId="{B0681A7E-425B-754F-8BA0-A13218150628}" srcOrd="0" destOrd="0" presId="urn:microsoft.com/office/officeart/2005/8/layout/venn1"/>
    <dgm:cxn modelId="{239E690D-B1EE-6F4F-BD94-314E464DAF73}" type="presParOf" srcId="{63D93DD8-C049-2341-97A8-ACD833AF62A6}" destId="{EB9F0739-864B-3A4C-AC2C-7AEE31AB05E8}" srcOrd="1" destOrd="0" presId="urn:microsoft.com/office/officeart/2005/8/layout/venn1"/>
    <dgm:cxn modelId="{50BE5661-001B-F447-9E3B-E108FFC9449B}" type="presParOf" srcId="{63D93DD8-C049-2341-97A8-ACD833AF62A6}" destId="{6E6DB4B6-6AF5-954D-986E-7ED0AA0C7A52}" srcOrd="2" destOrd="0" presId="urn:microsoft.com/office/officeart/2005/8/layout/venn1"/>
    <dgm:cxn modelId="{40B3BD6F-2BAF-8C44-AD45-EB97E6C4E3D3}" type="presParOf" srcId="{63D93DD8-C049-2341-97A8-ACD833AF62A6}" destId="{DF08286D-4691-224F-99C4-B70D66BA916C}" srcOrd="3" destOrd="0" presId="urn:microsoft.com/office/officeart/2005/8/layout/venn1"/>
    <dgm:cxn modelId="{E3E4AA26-B499-ED4B-8C9C-16357074613B}" type="presParOf" srcId="{63D93DD8-C049-2341-97A8-ACD833AF62A6}" destId="{317768C1-9B4A-2C4F-B428-B2B89DFC5B23}" srcOrd="4" destOrd="0" presId="urn:microsoft.com/office/officeart/2005/8/layout/venn1"/>
    <dgm:cxn modelId="{9B037AB4-FA23-2148-9BF0-8C5D55AA3515}" type="presParOf" srcId="{63D93DD8-C049-2341-97A8-ACD833AF62A6}" destId="{09719E1A-4377-0044-BCEE-FCBA6D6D26BA}"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B596EA-FC25-9F49-B6C9-DEECB3391399}" type="doc">
      <dgm:prSet loTypeId="urn:microsoft.com/office/officeart/2005/8/layout/venn1" loCatId="relationship" qsTypeId="urn:microsoft.com/office/officeart/2005/8/quickstyle/simple4" qsCatId="simple" csTypeId="urn:microsoft.com/office/officeart/2005/8/colors/colorful2" csCatId="colorful" phldr="1"/>
      <dgm:spPr/>
    </dgm:pt>
    <dgm:pt modelId="{B0CCF08A-EB7B-674E-9471-53FCE423C535}">
      <dgm:prSet phldrT="[Text]"/>
      <dgm:spPr/>
      <dgm:t>
        <a:bodyPr/>
        <a:lstStyle/>
        <a:p>
          <a:r>
            <a:rPr lang="en-US" dirty="0" smtClean="0"/>
            <a:t>Psychiatric emergencies</a:t>
          </a:r>
          <a:endParaRPr lang="en-US" dirty="0"/>
        </a:p>
      </dgm:t>
    </dgm:pt>
    <dgm:pt modelId="{BF09EE0F-73A1-ED45-9210-91A1644D8C27}" type="parTrans" cxnId="{F5EC7B81-38C4-AF43-B032-7663B556CC8C}">
      <dgm:prSet/>
      <dgm:spPr/>
      <dgm:t>
        <a:bodyPr/>
        <a:lstStyle/>
        <a:p>
          <a:endParaRPr lang="en-US"/>
        </a:p>
      </dgm:t>
    </dgm:pt>
    <dgm:pt modelId="{71B6F452-25B3-A842-B1F5-628DE0017CFE}" type="sibTrans" cxnId="{F5EC7B81-38C4-AF43-B032-7663B556CC8C}">
      <dgm:prSet/>
      <dgm:spPr/>
      <dgm:t>
        <a:bodyPr/>
        <a:lstStyle/>
        <a:p>
          <a:endParaRPr lang="en-US"/>
        </a:p>
      </dgm:t>
    </dgm:pt>
    <dgm:pt modelId="{044EDAA4-ECCD-4F4F-AE94-E8F4F13550D7}">
      <dgm:prSet phldrT="[Text]"/>
      <dgm:spPr/>
      <dgm:t>
        <a:bodyPr/>
        <a:lstStyle/>
        <a:p>
          <a:r>
            <a:rPr lang="en-US" dirty="0" smtClean="0"/>
            <a:t>Behavioral emergencies</a:t>
          </a:r>
          <a:endParaRPr lang="en-US" dirty="0"/>
        </a:p>
      </dgm:t>
    </dgm:pt>
    <dgm:pt modelId="{C4A9C110-20E1-7645-BA91-73650190EB49}" type="parTrans" cxnId="{11DFA5E1-26A5-F240-BE14-06A080BE8595}">
      <dgm:prSet/>
      <dgm:spPr/>
      <dgm:t>
        <a:bodyPr/>
        <a:lstStyle/>
        <a:p>
          <a:endParaRPr lang="en-US"/>
        </a:p>
      </dgm:t>
    </dgm:pt>
    <dgm:pt modelId="{ADA2638F-F6B0-D84F-8C1E-F7F33C3A8E5B}" type="sibTrans" cxnId="{11DFA5E1-26A5-F240-BE14-06A080BE8595}">
      <dgm:prSet/>
      <dgm:spPr/>
      <dgm:t>
        <a:bodyPr/>
        <a:lstStyle/>
        <a:p>
          <a:endParaRPr lang="en-US"/>
        </a:p>
      </dgm:t>
    </dgm:pt>
    <dgm:pt modelId="{3D196029-E3DB-3049-8627-A63247E6C9FA}">
      <dgm:prSet phldrT="[Text]"/>
      <dgm:spPr/>
      <dgm:t>
        <a:bodyPr/>
        <a:lstStyle/>
        <a:p>
          <a:r>
            <a:rPr lang="en-US" dirty="0" smtClean="0"/>
            <a:t>All emergencies</a:t>
          </a:r>
          <a:endParaRPr lang="en-US" dirty="0"/>
        </a:p>
      </dgm:t>
    </dgm:pt>
    <dgm:pt modelId="{386B4613-B71F-2D48-879A-47309D3D7F80}" type="parTrans" cxnId="{62EE74F1-9525-DA42-AEA8-B6D786700D67}">
      <dgm:prSet/>
      <dgm:spPr/>
      <dgm:t>
        <a:bodyPr/>
        <a:lstStyle/>
        <a:p>
          <a:endParaRPr lang="en-US"/>
        </a:p>
      </dgm:t>
    </dgm:pt>
    <dgm:pt modelId="{77EBEA73-A7B9-AF4E-B4CB-FA2748218602}" type="sibTrans" cxnId="{62EE74F1-9525-DA42-AEA8-B6D786700D67}">
      <dgm:prSet/>
      <dgm:spPr/>
      <dgm:t>
        <a:bodyPr/>
        <a:lstStyle/>
        <a:p>
          <a:endParaRPr lang="en-US"/>
        </a:p>
      </dgm:t>
    </dgm:pt>
    <dgm:pt modelId="{63D93DD8-C049-2341-97A8-ACD833AF62A6}" type="pres">
      <dgm:prSet presAssocID="{DAB596EA-FC25-9F49-B6C9-DEECB3391399}" presName="compositeShape" presStyleCnt="0">
        <dgm:presLayoutVars>
          <dgm:chMax val="7"/>
          <dgm:dir/>
          <dgm:resizeHandles val="exact"/>
        </dgm:presLayoutVars>
      </dgm:prSet>
      <dgm:spPr/>
    </dgm:pt>
    <dgm:pt modelId="{B0681A7E-425B-754F-8BA0-A13218150628}" type="pres">
      <dgm:prSet presAssocID="{B0CCF08A-EB7B-674E-9471-53FCE423C535}" presName="circ1" presStyleLbl="vennNode1" presStyleIdx="0" presStyleCnt="3"/>
      <dgm:spPr/>
      <dgm:t>
        <a:bodyPr/>
        <a:lstStyle/>
        <a:p>
          <a:endParaRPr lang="en-US"/>
        </a:p>
      </dgm:t>
    </dgm:pt>
    <dgm:pt modelId="{EB9F0739-864B-3A4C-AC2C-7AEE31AB05E8}" type="pres">
      <dgm:prSet presAssocID="{B0CCF08A-EB7B-674E-9471-53FCE423C535}" presName="circ1Tx" presStyleLbl="revTx" presStyleIdx="0" presStyleCnt="0">
        <dgm:presLayoutVars>
          <dgm:chMax val="0"/>
          <dgm:chPref val="0"/>
          <dgm:bulletEnabled val="1"/>
        </dgm:presLayoutVars>
      </dgm:prSet>
      <dgm:spPr/>
      <dgm:t>
        <a:bodyPr/>
        <a:lstStyle/>
        <a:p>
          <a:endParaRPr lang="en-US"/>
        </a:p>
      </dgm:t>
    </dgm:pt>
    <dgm:pt modelId="{6E6DB4B6-6AF5-954D-986E-7ED0AA0C7A52}" type="pres">
      <dgm:prSet presAssocID="{044EDAA4-ECCD-4F4F-AE94-E8F4F13550D7}" presName="circ2" presStyleLbl="vennNode1" presStyleIdx="1" presStyleCnt="3"/>
      <dgm:spPr/>
      <dgm:t>
        <a:bodyPr/>
        <a:lstStyle/>
        <a:p>
          <a:endParaRPr lang="en-US"/>
        </a:p>
      </dgm:t>
    </dgm:pt>
    <dgm:pt modelId="{DF08286D-4691-224F-99C4-B70D66BA916C}" type="pres">
      <dgm:prSet presAssocID="{044EDAA4-ECCD-4F4F-AE94-E8F4F13550D7}" presName="circ2Tx" presStyleLbl="revTx" presStyleIdx="0" presStyleCnt="0">
        <dgm:presLayoutVars>
          <dgm:chMax val="0"/>
          <dgm:chPref val="0"/>
          <dgm:bulletEnabled val="1"/>
        </dgm:presLayoutVars>
      </dgm:prSet>
      <dgm:spPr/>
      <dgm:t>
        <a:bodyPr/>
        <a:lstStyle/>
        <a:p>
          <a:endParaRPr lang="en-US"/>
        </a:p>
      </dgm:t>
    </dgm:pt>
    <dgm:pt modelId="{317768C1-9B4A-2C4F-B428-B2B89DFC5B23}" type="pres">
      <dgm:prSet presAssocID="{3D196029-E3DB-3049-8627-A63247E6C9FA}" presName="circ3" presStyleLbl="vennNode1" presStyleIdx="2" presStyleCnt="3"/>
      <dgm:spPr/>
      <dgm:t>
        <a:bodyPr/>
        <a:lstStyle/>
        <a:p>
          <a:endParaRPr lang="en-US"/>
        </a:p>
      </dgm:t>
    </dgm:pt>
    <dgm:pt modelId="{09719E1A-4377-0044-BCEE-FCBA6D6D26BA}" type="pres">
      <dgm:prSet presAssocID="{3D196029-E3DB-3049-8627-A63247E6C9FA}" presName="circ3Tx" presStyleLbl="revTx" presStyleIdx="0" presStyleCnt="0">
        <dgm:presLayoutVars>
          <dgm:chMax val="0"/>
          <dgm:chPref val="0"/>
          <dgm:bulletEnabled val="1"/>
        </dgm:presLayoutVars>
      </dgm:prSet>
      <dgm:spPr/>
      <dgm:t>
        <a:bodyPr/>
        <a:lstStyle/>
        <a:p>
          <a:endParaRPr lang="en-US"/>
        </a:p>
      </dgm:t>
    </dgm:pt>
  </dgm:ptLst>
  <dgm:cxnLst>
    <dgm:cxn modelId="{62EE74F1-9525-DA42-AEA8-B6D786700D67}" srcId="{DAB596EA-FC25-9F49-B6C9-DEECB3391399}" destId="{3D196029-E3DB-3049-8627-A63247E6C9FA}" srcOrd="2" destOrd="0" parTransId="{386B4613-B71F-2D48-879A-47309D3D7F80}" sibTransId="{77EBEA73-A7B9-AF4E-B4CB-FA2748218602}"/>
    <dgm:cxn modelId="{4673BDF3-E3D9-9442-ACFE-3AEF8D251605}" type="presOf" srcId="{DAB596EA-FC25-9F49-B6C9-DEECB3391399}" destId="{63D93DD8-C049-2341-97A8-ACD833AF62A6}" srcOrd="0" destOrd="0" presId="urn:microsoft.com/office/officeart/2005/8/layout/venn1"/>
    <dgm:cxn modelId="{0E491028-F1FB-0445-8951-CE593419A4FE}" type="presOf" srcId="{044EDAA4-ECCD-4F4F-AE94-E8F4F13550D7}" destId="{6E6DB4B6-6AF5-954D-986E-7ED0AA0C7A52}" srcOrd="0" destOrd="0" presId="urn:microsoft.com/office/officeart/2005/8/layout/venn1"/>
    <dgm:cxn modelId="{7D628A28-6630-774A-BF11-4E61837AC871}" type="presOf" srcId="{B0CCF08A-EB7B-674E-9471-53FCE423C535}" destId="{B0681A7E-425B-754F-8BA0-A13218150628}" srcOrd="0" destOrd="0" presId="urn:microsoft.com/office/officeart/2005/8/layout/venn1"/>
    <dgm:cxn modelId="{11DFA5E1-26A5-F240-BE14-06A080BE8595}" srcId="{DAB596EA-FC25-9F49-B6C9-DEECB3391399}" destId="{044EDAA4-ECCD-4F4F-AE94-E8F4F13550D7}" srcOrd="1" destOrd="0" parTransId="{C4A9C110-20E1-7645-BA91-73650190EB49}" sibTransId="{ADA2638F-F6B0-D84F-8C1E-F7F33C3A8E5B}"/>
    <dgm:cxn modelId="{114002FF-132D-8046-9036-091D7A294985}" type="presOf" srcId="{3D196029-E3DB-3049-8627-A63247E6C9FA}" destId="{09719E1A-4377-0044-BCEE-FCBA6D6D26BA}" srcOrd="1" destOrd="0" presId="urn:microsoft.com/office/officeart/2005/8/layout/venn1"/>
    <dgm:cxn modelId="{F5EC7B81-38C4-AF43-B032-7663B556CC8C}" srcId="{DAB596EA-FC25-9F49-B6C9-DEECB3391399}" destId="{B0CCF08A-EB7B-674E-9471-53FCE423C535}" srcOrd="0" destOrd="0" parTransId="{BF09EE0F-73A1-ED45-9210-91A1644D8C27}" sibTransId="{71B6F452-25B3-A842-B1F5-628DE0017CFE}"/>
    <dgm:cxn modelId="{21129474-BBCD-B940-9FFF-93284A5B6018}" type="presOf" srcId="{3D196029-E3DB-3049-8627-A63247E6C9FA}" destId="{317768C1-9B4A-2C4F-B428-B2B89DFC5B23}" srcOrd="0" destOrd="0" presId="urn:microsoft.com/office/officeart/2005/8/layout/venn1"/>
    <dgm:cxn modelId="{58BA0652-828C-0E42-8A3E-98FFDE3A80D3}" type="presOf" srcId="{044EDAA4-ECCD-4F4F-AE94-E8F4F13550D7}" destId="{DF08286D-4691-224F-99C4-B70D66BA916C}" srcOrd="1" destOrd="0" presId="urn:microsoft.com/office/officeart/2005/8/layout/venn1"/>
    <dgm:cxn modelId="{73945617-74AC-5149-BBF9-4FD841A1E48C}" type="presOf" srcId="{B0CCF08A-EB7B-674E-9471-53FCE423C535}" destId="{EB9F0739-864B-3A4C-AC2C-7AEE31AB05E8}" srcOrd="1" destOrd="0" presId="urn:microsoft.com/office/officeart/2005/8/layout/venn1"/>
    <dgm:cxn modelId="{9243DEE4-3A9E-4942-AD00-E71689598D92}" type="presParOf" srcId="{63D93DD8-C049-2341-97A8-ACD833AF62A6}" destId="{B0681A7E-425B-754F-8BA0-A13218150628}" srcOrd="0" destOrd="0" presId="urn:microsoft.com/office/officeart/2005/8/layout/venn1"/>
    <dgm:cxn modelId="{55B5B253-854B-A148-A772-2BA9072776A9}" type="presParOf" srcId="{63D93DD8-C049-2341-97A8-ACD833AF62A6}" destId="{EB9F0739-864B-3A4C-AC2C-7AEE31AB05E8}" srcOrd="1" destOrd="0" presId="urn:microsoft.com/office/officeart/2005/8/layout/venn1"/>
    <dgm:cxn modelId="{0D490C90-60B9-0F4E-B02C-0235F5BBCDF7}" type="presParOf" srcId="{63D93DD8-C049-2341-97A8-ACD833AF62A6}" destId="{6E6DB4B6-6AF5-954D-986E-7ED0AA0C7A52}" srcOrd="2" destOrd="0" presId="urn:microsoft.com/office/officeart/2005/8/layout/venn1"/>
    <dgm:cxn modelId="{834C72AF-31FB-5047-BF99-78E60F732535}" type="presParOf" srcId="{63D93DD8-C049-2341-97A8-ACD833AF62A6}" destId="{DF08286D-4691-224F-99C4-B70D66BA916C}" srcOrd="3" destOrd="0" presId="urn:microsoft.com/office/officeart/2005/8/layout/venn1"/>
    <dgm:cxn modelId="{3100309A-9F19-204D-BE4C-A28D5949A985}" type="presParOf" srcId="{63D93DD8-C049-2341-97A8-ACD833AF62A6}" destId="{317768C1-9B4A-2C4F-B428-B2B89DFC5B23}" srcOrd="4" destOrd="0" presId="urn:microsoft.com/office/officeart/2005/8/layout/venn1"/>
    <dgm:cxn modelId="{CE7DC2F5-C587-E44E-926B-44DE6D193575}" type="presParOf" srcId="{63D93DD8-C049-2341-97A8-ACD833AF62A6}" destId="{09719E1A-4377-0044-BCEE-FCBA6D6D26BA}"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AB596EA-FC25-9F49-B6C9-DEECB3391399}" type="doc">
      <dgm:prSet loTypeId="urn:microsoft.com/office/officeart/2005/8/layout/venn1" loCatId="relationship" qsTypeId="urn:microsoft.com/office/officeart/2005/8/quickstyle/simple4" qsCatId="simple" csTypeId="urn:microsoft.com/office/officeart/2005/8/colors/colorful2" csCatId="colorful" phldr="1"/>
      <dgm:spPr/>
    </dgm:pt>
    <dgm:pt modelId="{B0CCF08A-EB7B-674E-9471-53FCE423C535}">
      <dgm:prSet phldrT="[Text]"/>
      <dgm:spPr/>
      <dgm:t>
        <a:bodyPr/>
        <a:lstStyle/>
        <a:p>
          <a:r>
            <a:rPr lang="en-US" dirty="0" smtClean="0"/>
            <a:t>Psychiatric emergencies</a:t>
          </a:r>
          <a:endParaRPr lang="en-US" dirty="0"/>
        </a:p>
      </dgm:t>
    </dgm:pt>
    <dgm:pt modelId="{BF09EE0F-73A1-ED45-9210-91A1644D8C27}" type="parTrans" cxnId="{F5EC7B81-38C4-AF43-B032-7663B556CC8C}">
      <dgm:prSet/>
      <dgm:spPr/>
      <dgm:t>
        <a:bodyPr/>
        <a:lstStyle/>
        <a:p>
          <a:endParaRPr lang="en-US"/>
        </a:p>
      </dgm:t>
    </dgm:pt>
    <dgm:pt modelId="{71B6F452-25B3-A842-B1F5-628DE0017CFE}" type="sibTrans" cxnId="{F5EC7B81-38C4-AF43-B032-7663B556CC8C}">
      <dgm:prSet/>
      <dgm:spPr/>
      <dgm:t>
        <a:bodyPr/>
        <a:lstStyle/>
        <a:p>
          <a:endParaRPr lang="en-US"/>
        </a:p>
      </dgm:t>
    </dgm:pt>
    <dgm:pt modelId="{044EDAA4-ECCD-4F4F-AE94-E8F4F13550D7}">
      <dgm:prSet phldrT="[Text]"/>
      <dgm:spPr/>
      <dgm:t>
        <a:bodyPr/>
        <a:lstStyle/>
        <a:p>
          <a:r>
            <a:rPr lang="en-US" dirty="0" smtClean="0"/>
            <a:t>Behavioral emergencies</a:t>
          </a:r>
          <a:endParaRPr lang="en-US" dirty="0"/>
        </a:p>
      </dgm:t>
    </dgm:pt>
    <dgm:pt modelId="{C4A9C110-20E1-7645-BA91-73650190EB49}" type="parTrans" cxnId="{11DFA5E1-26A5-F240-BE14-06A080BE8595}">
      <dgm:prSet/>
      <dgm:spPr/>
      <dgm:t>
        <a:bodyPr/>
        <a:lstStyle/>
        <a:p>
          <a:endParaRPr lang="en-US"/>
        </a:p>
      </dgm:t>
    </dgm:pt>
    <dgm:pt modelId="{ADA2638F-F6B0-D84F-8C1E-F7F33C3A8E5B}" type="sibTrans" cxnId="{11DFA5E1-26A5-F240-BE14-06A080BE8595}">
      <dgm:prSet/>
      <dgm:spPr/>
      <dgm:t>
        <a:bodyPr/>
        <a:lstStyle/>
        <a:p>
          <a:endParaRPr lang="en-US"/>
        </a:p>
      </dgm:t>
    </dgm:pt>
    <dgm:pt modelId="{3D196029-E3DB-3049-8627-A63247E6C9FA}">
      <dgm:prSet phldrT="[Text]"/>
      <dgm:spPr/>
      <dgm:t>
        <a:bodyPr/>
        <a:lstStyle/>
        <a:p>
          <a:r>
            <a:rPr lang="en-US" dirty="0" smtClean="0"/>
            <a:t>All emergencies</a:t>
          </a:r>
          <a:endParaRPr lang="en-US" dirty="0"/>
        </a:p>
      </dgm:t>
    </dgm:pt>
    <dgm:pt modelId="{386B4613-B71F-2D48-879A-47309D3D7F80}" type="parTrans" cxnId="{62EE74F1-9525-DA42-AEA8-B6D786700D67}">
      <dgm:prSet/>
      <dgm:spPr/>
      <dgm:t>
        <a:bodyPr/>
        <a:lstStyle/>
        <a:p>
          <a:endParaRPr lang="en-US"/>
        </a:p>
      </dgm:t>
    </dgm:pt>
    <dgm:pt modelId="{77EBEA73-A7B9-AF4E-B4CB-FA2748218602}" type="sibTrans" cxnId="{62EE74F1-9525-DA42-AEA8-B6D786700D67}">
      <dgm:prSet/>
      <dgm:spPr/>
      <dgm:t>
        <a:bodyPr/>
        <a:lstStyle/>
        <a:p>
          <a:endParaRPr lang="en-US"/>
        </a:p>
      </dgm:t>
    </dgm:pt>
    <dgm:pt modelId="{63D93DD8-C049-2341-97A8-ACD833AF62A6}" type="pres">
      <dgm:prSet presAssocID="{DAB596EA-FC25-9F49-B6C9-DEECB3391399}" presName="compositeShape" presStyleCnt="0">
        <dgm:presLayoutVars>
          <dgm:chMax val="7"/>
          <dgm:dir/>
          <dgm:resizeHandles val="exact"/>
        </dgm:presLayoutVars>
      </dgm:prSet>
      <dgm:spPr/>
    </dgm:pt>
    <dgm:pt modelId="{B0681A7E-425B-754F-8BA0-A13218150628}" type="pres">
      <dgm:prSet presAssocID="{B0CCF08A-EB7B-674E-9471-53FCE423C535}" presName="circ1" presStyleLbl="vennNode1" presStyleIdx="0" presStyleCnt="3"/>
      <dgm:spPr/>
      <dgm:t>
        <a:bodyPr/>
        <a:lstStyle/>
        <a:p>
          <a:endParaRPr lang="en-US"/>
        </a:p>
      </dgm:t>
    </dgm:pt>
    <dgm:pt modelId="{EB9F0739-864B-3A4C-AC2C-7AEE31AB05E8}" type="pres">
      <dgm:prSet presAssocID="{B0CCF08A-EB7B-674E-9471-53FCE423C535}" presName="circ1Tx" presStyleLbl="revTx" presStyleIdx="0" presStyleCnt="0">
        <dgm:presLayoutVars>
          <dgm:chMax val="0"/>
          <dgm:chPref val="0"/>
          <dgm:bulletEnabled val="1"/>
        </dgm:presLayoutVars>
      </dgm:prSet>
      <dgm:spPr/>
      <dgm:t>
        <a:bodyPr/>
        <a:lstStyle/>
        <a:p>
          <a:endParaRPr lang="en-US"/>
        </a:p>
      </dgm:t>
    </dgm:pt>
    <dgm:pt modelId="{6E6DB4B6-6AF5-954D-986E-7ED0AA0C7A52}" type="pres">
      <dgm:prSet presAssocID="{044EDAA4-ECCD-4F4F-AE94-E8F4F13550D7}" presName="circ2" presStyleLbl="vennNode1" presStyleIdx="1" presStyleCnt="3"/>
      <dgm:spPr/>
      <dgm:t>
        <a:bodyPr/>
        <a:lstStyle/>
        <a:p>
          <a:endParaRPr lang="en-US"/>
        </a:p>
      </dgm:t>
    </dgm:pt>
    <dgm:pt modelId="{DF08286D-4691-224F-99C4-B70D66BA916C}" type="pres">
      <dgm:prSet presAssocID="{044EDAA4-ECCD-4F4F-AE94-E8F4F13550D7}" presName="circ2Tx" presStyleLbl="revTx" presStyleIdx="0" presStyleCnt="0">
        <dgm:presLayoutVars>
          <dgm:chMax val="0"/>
          <dgm:chPref val="0"/>
          <dgm:bulletEnabled val="1"/>
        </dgm:presLayoutVars>
      </dgm:prSet>
      <dgm:spPr/>
      <dgm:t>
        <a:bodyPr/>
        <a:lstStyle/>
        <a:p>
          <a:endParaRPr lang="en-US"/>
        </a:p>
      </dgm:t>
    </dgm:pt>
    <dgm:pt modelId="{317768C1-9B4A-2C4F-B428-B2B89DFC5B23}" type="pres">
      <dgm:prSet presAssocID="{3D196029-E3DB-3049-8627-A63247E6C9FA}" presName="circ3" presStyleLbl="vennNode1" presStyleIdx="2" presStyleCnt="3"/>
      <dgm:spPr/>
      <dgm:t>
        <a:bodyPr/>
        <a:lstStyle/>
        <a:p>
          <a:endParaRPr lang="en-US"/>
        </a:p>
      </dgm:t>
    </dgm:pt>
    <dgm:pt modelId="{09719E1A-4377-0044-BCEE-FCBA6D6D26BA}" type="pres">
      <dgm:prSet presAssocID="{3D196029-E3DB-3049-8627-A63247E6C9FA}" presName="circ3Tx" presStyleLbl="revTx" presStyleIdx="0" presStyleCnt="0">
        <dgm:presLayoutVars>
          <dgm:chMax val="0"/>
          <dgm:chPref val="0"/>
          <dgm:bulletEnabled val="1"/>
        </dgm:presLayoutVars>
      </dgm:prSet>
      <dgm:spPr/>
      <dgm:t>
        <a:bodyPr/>
        <a:lstStyle/>
        <a:p>
          <a:endParaRPr lang="en-US"/>
        </a:p>
      </dgm:t>
    </dgm:pt>
  </dgm:ptLst>
  <dgm:cxnLst>
    <dgm:cxn modelId="{C043E7C2-BEAD-7245-84A4-133A696FF43D}" type="presOf" srcId="{044EDAA4-ECCD-4F4F-AE94-E8F4F13550D7}" destId="{6E6DB4B6-6AF5-954D-986E-7ED0AA0C7A52}" srcOrd="0" destOrd="0" presId="urn:microsoft.com/office/officeart/2005/8/layout/venn1"/>
    <dgm:cxn modelId="{62EE74F1-9525-DA42-AEA8-B6D786700D67}" srcId="{DAB596EA-FC25-9F49-B6C9-DEECB3391399}" destId="{3D196029-E3DB-3049-8627-A63247E6C9FA}" srcOrd="2" destOrd="0" parTransId="{386B4613-B71F-2D48-879A-47309D3D7F80}" sibTransId="{77EBEA73-A7B9-AF4E-B4CB-FA2748218602}"/>
    <dgm:cxn modelId="{8914A46A-872D-FE44-9CDE-27E5EE4B0C03}" type="presOf" srcId="{3D196029-E3DB-3049-8627-A63247E6C9FA}" destId="{09719E1A-4377-0044-BCEE-FCBA6D6D26BA}" srcOrd="1" destOrd="0" presId="urn:microsoft.com/office/officeart/2005/8/layout/venn1"/>
    <dgm:cxn modelId="{7EE73215-5DD9-C442-81DF-BA31B6CA06CE}" type="presOf" srcId="{B0CCF08A-EB7B-674E-9471-53FCE423C535}" destId="{EB9F0739-864B-3A4C-AC2C-7AEE31AB05E8}" srcOrd="1" destOrd="0" presId="urn:microsoft.com/office/officeart/2005/8/layout/venn1"/>
    <dgm:cxn modelId="{46CD08A2-4447-4243-96B1-177E78913E53}" type="presOf" srcId="{B0CCF08A-EB7B-674E-9471-53FCE423C535}" destId="{B0681A7E-425B-754F-8BA0-A13218150628}" srcOrd="0" destOrd="0" presId="urn:microsoft.com/office/officeart/2005/8/layout/venn1"/>
    <dgm:cxn modelId="{B5EA5C4B-7F02-DA4A-87A3-C3AFD143D673}" type="presOf" srcId="{3D196029-E3DB-3049-8627-A63247E6C9FA}" destId="{317768C1-9B4A-2C4F-B428-B2B89DFC5B23}" srcOrd="0" destOrd="0" presId="urn:microsoft.com/office/officeart/2005/8/layout/venn1"/>
    <dgm:cxn modelId="{11DFA5E1-26A5-F240-BE14-06A080BE8595}" srcId="{DAB596EA-FC25-9F49-B6C9-DEECB3391399}" destId="{044EDAA4-ECCD-4F4F-AE94-E8F4F13550D7}" srcOrd="1" destOrd="0" parTransId="{C4A9C110-20E1-7645-BA91-73650190EB49}" sibTransId="{ADA2638F-F6B0-D84F-8C1E-F7F33C3A8E5B}"/>
    <dgm:cxn modelId="{C7290BA7-02D7-294D-9BDE-6311C9851BED}" type="presOf" srcId="{044EDAA4-ECCD-4F4F-AE94-E8F4F13550D7}" destId="{DF08286D-4691-224F-99C4-B70D66BA916C}" srcOrd="1" destOrd="0" presId="urn:microsoft.com/office/officeart/2005/8/layout/venn1"/>
    <dgm:cxn modelId="{F5EC7B81-38C4-AF43-B032-7663B556CC8C}" srcId="{DAB596EA-FC25-9F49-B6C9-DEECB3391399}" destId="{B0CCF08A-EB7B-674E-9471-53FCE423C535}" srcOrd="0" destOrd="0" parTransId="{BF09EE0F-73A1-ED45-9210-91A1644D8C27}" sibTransId="{71B6F452-25B3-A842-B1F5-628DE0017CFE}"/>
    <dgm:cxn modelId="{8CF27BA8-2A44-FD46-A36C-1A32C0BD3942}" type="presOf" srcId="{DAB596EA-FC25-9F49-B6C9-DEECB3391399}" destId="{63D93DD8-C049-2341-97A8-ACD833AF62A6}" srcOrd="0" destOrd="0" presId="urn:microsoft.com/office/officeart/2005/8/layout/venn1"/>
    <dgm:cxn modelId="{9DD5EDE2-60B1-6C41-89B5-4FBD503D8D34}" type="presParOf" srcId="{63D93DD8-C049-2341-97A8-ACD833AF62A6}" destId="{B0681A7E-425B-754F-8BA0-A13218150628}" srcOrd="0" destOrd="0" presId="urn:microsoft.com/office/officeart/2005/8/layout/venn1"/>
    <dgm:cxn modelId="{8D511350-0A39-9547-AFDC-B27E646C1013}" type="presParOf" srcId="{63D93DD8-C049-2341-97A8-ACD833AF62A6}" destId="{EB9F0739-864B-3A4C-AC2C-7AEE31AB05E8}" srcOrd="1" destOrd="0" presId="urn:microsoft.com/office/officeart/2005/8/layout/venn1"/>
    <dgm:cxn modelId="{DE1D808F-A79A-0E42-AA6F-01DBE7A9A295}" type="presParOf" srcId="{63D93DD8-C049-2341-97A8-ACD833AF62A6}" destId="{6E6DB4B6-6AF5-954D-986E-7ED0AA0C7A52}" srcOrd="2" destOrd="0" presId="urn:microsoft.com/office/officeart/2005/8/layout/venn1"/>
    <dgm:cxn modelId="{68828991-FA74-C742-A014-2BA15F349303}" type="presParOf" srcId="{63D93DD8-C049-2341-97A8-ACD833AF62A6}" destId="{DF08286D-4691-224F-99C4-B70D66BA916C}" srcOrd="3" destOrd="0" presId="urn:microsoft.com/office/officeart/2005/8/layout/venn1"/>
    <dgm:cxn modelId="{AB8E99BF-3E5D-E94F-B20B-73B7233AB853}" type="presParOf" srcId="{63D93DD8-C049-2341-97A8-ACD833AF62A6}" destId="{317768C1-9B4A-2C4F-B428-B2B89DFC5B23}" srcOrd="4" destOrd="0" presId="urn:microsoft.com/office/officeart/2005/8/layout/venn1"/>
    <dgm:cxn modelId="{8EF220E4-6BC9-B247-812E-7D36F29E051B}" type="presParOf" srcId="{63D93DD8-C049-2341-97A8-ACD833AF62A6}" destId="{09719E1A-4377-0044-BCEE-FCBA6D6D26BA}"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DE4224E-7863-5D45-B604-4E747CC2380F}" type="doc">
      <dgm:prSet loTypeId="urn:microsoft.com/office/officeart/2005/8/layout/chevron1" loCatId="process" qsTypeId="urn:microsoft.com/office/officeart/2005/8/quickstyle/simple4" qsCatId="simple" csTypeId="urn:microsoft.com/office/officeart/2005/8/colors/accent1_2" csCatId="accent1" phldr="1"/>
      <dgm:spPr/>
      <dgm:t>
        <a:bodyPr/>
        <a:lstStyle/>
        <a:p>
          <a:endParaRPr lang="en-US"/>
        </a:p>
      </dgm:t>
    </dgm:pt>
    <dgm:pt modelId="{761EFB22-D260-E441-A771-5A6256704F01}">
      <dgm:prSet phldrT="[Text]"/>
      <dgm:spPr>
        <a:solidFill>
          <a:schemeClr val="tx1">
            <a:lumMod val="65000"/>
            <a:lumOff val="35000"/>
          </a:schemeClr>
        </a:solidFill>
      </dgm:spPr>
      <dgm:t>
        <a:bodyPr/>
        <a:lstStyle/>
        <a:p>
          <a:r>
            <a:rPr lang="en-US" dirty="0" smtClean="0"/>
            <a:t>Schizoid</a:t>
          </a:r>
          <a:endParaRPr lang="en-US" dirty="0"/>
        </a:p>
      </dgm:t>
    </dgm:pt>
    <dgm:pt modelId="{B6090F31-A96F-F441-A038-C315D3121945}" type="parTrans" cxnId="{7CE355F5-0895-144B-A645-182651B86856}">
      <dgm:prSet/>
      <dgm:spPr/>
      <dgm:t>
        <a:bodyPr/>
        <a:lstStyle/>
        <a:p>
          <a:endParaRPr lang="en-US"/>
        </a:p>
      </dgm:t>
    </dgm:pt>
    <dgm:pt modelId="{417D1D65-FFD9-7042-B28A-7ABAB4ABD5E7}" type="sibTrans" cxnId="{7CE355F5-0895-144B-A645-182651B86856}">
      <dgm:prSet/>
      <dgm:spPr/>
      <dgm:t>
        <a:bodyPr/>
        <a:lstStyle/>
        <a:p>
          <a:endParaRPr lang="en-US"/>
        </a:p>
      </dgm:t>
    </dgm:pt>
    <dgm:pt modelId="{FC1A44A9-93E9-C940-9BCF-4247387EA4C3}">
      <dgm:prSet phldrT="[Text]"/>
      <dgm:spPr>
        <a:solidFill>
          <a:schemeClr val="tx1">
            <a:lumMod val="75000"/>
            <a:lumOff val="25000"/>
          </a:schemeClr>
        </a:solidFill>
      </dgm:spPr>
      <dgm:t>
        <a:bodyPr/>
        <a:lstStyle/>
        <a:p>
          <a:r>
            <a:rPr lang="en-US" dirty="0" err="1" smtClean="0"/>
            <a:t>Schizotypal</a:t>
          </a:r>
          <a:endParaRPr lang="en-US" dirty="0"/>
        </a:p>
      </dgm:t>
    </dgm:pt>
    <dgm:pt modelId="{C7D97611-4B88-A74D-AAEA-E4CAE5645FE6}" type="parTrans" cxnId="{C6984E37-5BBE-014C-B24E-5D994151C976}">
      <dgm:prSet/>
      <dgm:spPr/>
      <dgm:t>
        <a:bodyPr/>
        <a:lstStyle/>
        <a:p>
          <a:endParaRPr lang="en-US"/>
        </a:p>
      </dgm:t>
    </dgm:pt>
    <dgm:pt modelId="{00278FE5-47DF-6142-9493-4C1B4138FC29}" type="sibTrans" cxnId="{C6984E37-5BBE-014C-B24E-5D994151C976}">
      <dgm:prSet/>
      <dgm:spPr/>
      <dgm:t>
        <a:bodyPr/>
        <a:lstStyle/>
        <a:p>
          <a:endParaRPr lang="en-US"/>
        </a:p>
      </dgm:t>
    </dgm:pt>
    <dgm:pt modelId="{94DA6E3B-5BC4-F94E-9AAD-66AA4ABA945D}">
      <dgm:prSet phldrT="[Text]"/>
      <dgm:spPr>
        <a:solidFill>
          <a:schemeClr val="tx1">
            <a:lumMod val="85000"/>
            <a:lumOff val="15000"/>
          </a:schemeClr>
        </a:solidFill>
      </dgm:spPr>
      <dgm:t>
        <a:bodyPr/>
        <a:lstStyle/>
        <a:p>
          <a:r>
            <a:rPr lang="en-US" dirty="0" smtClean="0"/>
            <a:t>Schizophrenic</a:t>
          </a:r>
          <a:endParaRPr lang="en-US" dirty="0"/>
        </a:p>
      </dgm:t>
    </dgm:pt>
    <dgm:pt modelId="{D7C40F77-30D0-0B40-AC84-9094A2140881}" type="parTrans" cxnId="{155B0D07-43DE-1B42-9A5A-6D37F946DF52}">
      <dgm:prSet/>
      <dgm:spPr/>
      <dgm:t>
        <a:bodyPr/>
        <a:lstStyle/>
        <a:p>
          <a:endParaRPr lang="en-US"/>
        </a:p>
      </dgm:t>
    </dgm:pt>
    <dgm:pt modelId="{CDEDA7CE-7ACF-034B-AD16-7BECF1BCFF7F}" type="sibTrans" cxnId="{155B0D07-43DE-1B42-9A5A-6D37F946DF52}">
      <dgm:prSet/>
      <dgm:spPr/>
      <dgm:t>
        <a:bodyPr/>
        <a:lstStyle/>
        <a:p>
          <a:endParaRPr lang="en-US"/>
        </a:p>
      </dgm:t>
    </dgm:pt>
    <dgm:pt modelId="{35B78D74-5070-A34E-A2A0-FB0DFD787A86}">
      <dgm:prSet phldrT="[Text]"/>
      <dgm:spPr>
        <a:solidFill>
          <a:schemeClr val="tx1">
            <a:lumMod val="95000"/>
            <a:lumOff val="5000"/>
          </a:schemeClr>
        </a:solidFill>
      </dgm:spPr>
      <dgm:t>
        <a:bodyPr/>
        <a:lstStyle/>
        <a:p>
          <a:r>
            <a:rPr lang="en-US" dirty="0" smtClean="0"/>
            <a:t>Schizoaffective</a:t>
          </a:r>
          <a:endParaRPr lang="en-US" dirty="0"/>
        </a:p>
      </dgm:t>
    </dgm:pt>
    <dgm:pt modelId="{EF11CB95-6BFF-B548-A11D-F4E0A4AD4864}" type="parTrans" cxnId="{E18C6063-DC6D-944D-AFC9-6908B4430A8B}">
      <dgm:prSet/>
      <dgm:spPr/>
      <dgm:t>
        <a:bodyPr/>
        <a:lstStyle/>
        <a:p>
          <a:endParaRPr lang="en-US"/>
        </a:p>
      </dgm:t>
    </dgm:pt>
    <dgm:pt modelId="{2F3F30A1-65F2-DC41-9607-864E87BC0B85}" type="sibTrans" cxnId="{E18C6063-DC6D-944D-AFC9-6908B4430A8B}">
      <dgm:prSet/>
      <dgm:spPr/>
      <dgm:t>
        <a:bodyPr/>
        <a:lstStyle/>
        <a:p>
          <a:endParaRPr lang="en-US"/>
        </a:p>
      </dgm:t>
    </dgm:pt>
    <dgm:pt modelId="{83C7F953-8F4D-9844-B404-488977A2C031}">
      <dgm:prSet phldrT="[Text]"/>
      <dgm:spPr/>
      <dgm:t>
        <a:bodyPr/>
        <a:lstStyle/>
        <a:p>
          <a:r>
            <a:rPr lang="en-US" dirty="0" smtClean="0"/>
            <a:t>Schizoid + odd thinking</a:t>
          </a:r>
          <a:endParaRPr lang="en-US" dirty="0"/>
        </a:p>
      </dgm:t>
    </dgm:pt>
    <dgm:pt modelId="{F122ECF7-B4F0-4A45-B2E1-C35FFCCBEF62}" type="parTrans" cxnId="{7CC3083E-0460-8242-8FFC-656AC7259CF9}">
      <dgm:prSet/>
      <dgm:spPr/>
      <dgm:t>
        <a:bodyPr/>
        <a:lstStyle/>
        <a:p>
          <a:endParaRPr lang="en-US"/>
        </a:p>
      </dgm:t>
    </dgm:pt>
    <dgm:pt modelId="{A8392F08-C300-9745-8E9C-545A00AD4958}" type="sibTrans" cxnId="{7CC3083E-0460-8242-8FFC-656AC7259CF9}">
      <dgm:prSet/>
      <dgm:spPr/>
      <dgm:t>
        <a:bodyPr/>
        <a:lstStyle/>
        <a:p>
          <a:endParaRPr lang="en-US"/>
        </a:p>
      </dgm:t>
    </dgm:pt>
    <dgm:pt modelId="{4BEFF696-67A6-D64E-9C7B-436C60B479F7}">
      <dgm:prSet phldrT="[Text]"/>
      <dgm:spPr/>
      <dgm:t>
        <a:bodyPr/>
        <a:lstStyle/>
        <a:p>
          <a:r>
            <a:rPr lang="en-US" dirty="0" smtClean="0"/>
            <a:t>More odd thinking</a:t>
          </a:r>
          <a:endParaRPr lang="en-US" dirty="0"/>
        </a:p>
      </dgm:t>
    </dgm:pt>
    <dgm:pt modelId="{E41E1130-BB24-EF45-9565-0DC67487DD92}" type="parTrans" cxnId="{075EC537-100C-004C-926C-45D106B95158}">
      <dgm:prSet/>
      <dgm:spPr/>
      <dgm:t>
        <a:bodyPr/>
        <a:lstStyle/>
        <a:p>
          <a:endParaRPr lang="en-US"/>
        </a:p>
      </dgm:t>
    </dgm:pt>
    <dgm:pt modelId="{862EF0C9-26BB-2644-BAA4-9BFAFAAFE982}" type="sibTrans" cxnId="{075EC537-100C-004C-926C-45D106B95158}">
      <dgm:prSet/>
      <dgm:spPr/>
      <dgm:t>
        <a:bodyPr/>
        <a:lstStyle/>
        <a:p>
          <a:endParaRPr lang="en-US"/>
        </a:p>
      </dgm:t>
    </dgm:pt>
    <dgm:pt modelId="{969E315A-C19B-6A4B-8ED4-0FC8F309AEF3}">
      <dgm:prSet phldrT="[Text]"/>
      <dgm:spPr/>
      <dgm:t>
        <a:bodyPr/>
        <a:lstStyle/>
        <a:p>
          <a:r>
            <a:rPr lang="en-US" dirty="0" smtClean="0"/>
            <a:t>Psychotic </a:t>
          </a:r>
          <a:r>
            <a:rPr lang="en-US" dirty="0" err="1" smtClean="0"/>
            <a:t>Sx</a:t>
          </a:r>
          <a:r>
            <a:rPr lang="en-US" dirty="0" smtClean="0"/>
            <a:t> + mood disorder</a:t>
          </a:r>
          <a:endParaRPr lang="en-US" dirty="0"/>
        </a:p>
      </dgm:t>
    </dgm:pt>
    <dgm:pt modelId="{59E3E433-062D-8340-A749-B7373C370E8E}" type="parTrans" cxnId="{8918A495-858F-3343-AE64-CBA9B82E18A2}">
      <dgm:prSet/>
      <dgm:spPr/>
      <dgm:t>
        <a:bodyPr/>
        <a:lstStyle/>
        <a:p>
          <a:endParaRPr lang="en-US"/>
        </a:p>
      </dgm:t>
    </dgm:pt>
    <dgm:pt modelId="{BB475B92-7F18-8D42-8F3B-09413FEE8323}" type="sibTrans" cxnId="{8918A495-858F-3343-AE64-CBA9B82E18A2}">
      <dgm:prSet/>
      <dgm:spPr/>
      <dgm:t>
        <a:bodyPr/>
        <a:lstStyle/>
        <a:p>
          <a:endParaRPr lang="en-US"/>
        </a:p>
      </dgm:t>
    </dgm:pt>
    <dgm:pt modelId="{41A51257-7FE7-5542-BAE7-E5761C8ADB5E}" type="pres">
      <dgm:prSet presAssocID="{EDE4224E-7863-5D45-B604-4E747CC2380F}" presName="Name0" presStyleCnt="0">
        <dgm:presLayoutVars>
          <dgm:dir/>
          <dgm:animLvl val="lvl"/>
          <dgm:resizeHandles val="exact"/>
        </dgm:presLayoutVars>
      </dgm:prSet>
      <dgm:spPr/>
      <dgm:t>
        <a:bodyPr/>
        <a:lstStyle/>
        <a:p>
          <a:endParaRPr lang="en-US"/>
        </a:p>
      </dgm:t>
    </dgm:pt>
    <dgm:pt modelId="{D74CA736-D8C1-CB43-99C2-3814C30BE1F3}" type="pres">
      <dgm:prSet presAssocID="{761EFB22-D260-E441-A771-5A6256704F01}" presName="composite" presStyleCnt="0"/>
      <dgm:spPr/>
    </dgm:pt>
    <dgm:pt modelId="{7BA0FC87-5CCC-0F46-AC3B-48F47CD0180C}" type="pres">
      <dgm:prSet presAssocID="{761EFB22-D260-E441-A771-5A6256704F01}" presName="parTx" presStyleLbl="node1" presStyleIdx="0" presStyleCnt="4" custLinFactNeighborX="9139">
        <dgm:presLayoutVars>
          <dgm:chMax val="0"/>
          <dgm:chPref val="0"/>
          <dgm:bulletEnabled val="1"/>
        </dgm:presLayoutVars>
      </dgm:prSet>
      <dgm:spPr/>
      <dgm:t>
        <a:bodyPr/>
        <a:lstStyle/>
        <a:p>
          <a:endParaRPr lang="en-US"/>
        </a:p>
      </dgm:t>
    </dgm:pt>
    <dgm:pt modelId="{EC2188BD-2966-EA46-A78C-D1BCEE6AF72E}" type="pres">
      <dgm:prSet presAssocID="{761EFB22-D260-E441-A771-5A6256704F01}" presName="desTx" presStyleLbl="revTx" presStyleIdx="0" presStyleCnt="3">
        <dgm:presLayoutVars>
          <dgm:bulletEnabled val="1"/>
        </dgm:presLayoutVars>
      </dgm:prSet>
      <dgm:spPr/>
      <dgm:t>
        <a:bodyPr/>
        <a:lstStyle/>
        <a:p>
          <a:endParaRPr lang="en-US"/>
        </a:p>
      </dgm:t>
    </dgm:pt>
    <dgm:pt modelId="{820A2CBA-7961-7E4C-8D70-092141A3DF2D}" type="pres">
      <dgm:prSet presAssocID="{417D1D65-FFD9-7042-B28A-7ABAB4ABD5E7}" presName="space" presStyleCnt="0"/>
      <dgm:spPr/>
    </dgm:pt>
    <dgm:pt modelId="{6299624E-BF3B-8A41-B792-5F558AD70389}" type="pres">
      <dgm:prSet presAssocID="{FC1A44A9-93E9-C940-9BCF-4247387EA4C3}" presName="composite" presStyleCnt="0"/>
      <dgm:spPr/>
    </dgm:pt>
    <dgm:pt modelId="{3FBDC87F-E11A-E24D-BBED-3AC4448D5B68}" type="pres">
      <dgm:prSet presAssocID="{FC1A44A9-93E9-C940-9BCF-4247387EA4C3}" presName="parTx" presStyleLbl="node1" presStyleIdx="1" presStyleCnt="4">
        <dgm:presLayoutVars>
          <dgm:chMax val="0"/>
          <dgm:chPref val="0"/>
          <dgm:bulletEnabled val="1"/>
        </dgm:presLayoutVars>
      </dgm:prSet>
      <dgm:spPr/>
      <dgm:t>
        <a:bodyPr/>
        <a:lstStyle/>
        <a:p>
          <a:endParaRPr lang="en-US"/>
        </a:p>
      </dgm:t>
    </dgm:pt>
    <dgm:pt modelId="{875714B4-87B2-914A-A277-6EA03E3262CE}" type="pres">
      <dgm:prSet presAssocID="{FC1A44A9-93E9-C940-9BCF-4247387EA4C3}" presName="desTx" presStyleLbl="revTx" presStyleIdx="0" presStyleCnt="3" custScaleX="122667">
        <dgm:presLayoutVars>
          <dgm:bulletEnabled val="1"/>
        </dgm:presLayoutVars>
      </dgm:prSet>
      <dgm:spPr/>
      <dgm:t>
        <a:bodyPr/>
        <a:lstStyle/>
        <a:p>
          <a:endParaRPr lang="en-US"/>
        </a:p>
      </dgm:t>
    </dgm:pt>
    <dgm:pt modelId="{86C1A06C-7D84-994A-BADD-3B52E6BDBF78}" type="pres">
      <dgm:prSet presAssocID="{00278FE5-47DF-6142-9493-4C1B4138FC29}" presName="space" presStyleCnt="0"/>
      <dgm:spPr/>
    </dgm:pt>
    <dgm:pt modelId="{9D8DD299-B643-B341-955F-9FA89D52670F}" type="pres">
      <dgm:prSet presAssocID="{94DA6E3B-5BC4-F94E-9AAD-66AA4ABA945D}" presName="composite" presStyleCnt="0"/>
      <dgm:spPr/>
    </dgm:pt>
    <dgm:pt modelId="{D83C616B-D71A-2244-9465-9A6C423C2CE2}" type="pres">
      <dgm:prSet presAssocID="{94DA6E3B-5BC4-F94E-9AAD-66AA4ABA945D}" presName="parTx" presStyleLbl="node1" presStyleIdx="2" presStyleCnt="4">
        <dgm:presLayoutVars>
          <dgm:chMax val="0"/>
          <dgm:chPref val="0"/>
          <dgm:bulletEnabled val="1"/>
        </dgm:presLayoutVars>
      </dgm:prSet>
      <dgm:spPr/>
      <dgm:t>
        <a:bodyPr/>
        <a:lstStyle/>
        <a:p>
          <a:endParaRPr lang="en-US"/>
        </a:p>
      </dgm:t>
    </dgm:pt>
    <dgm:pt modelId="{CD036C78-DF3F-954A-8256-5DCDB0F870B9}" type="pres">
      <dgm:prSet presAssocID="{94DA6E3B-5BC4-F94E-9AAD-66AA4ABA945D}" presName="desTx" presStyleLbl="revTx" presStyleIdx="1" presStyleCnt="3" custLinFactNeighborX="9043" custLinFactNeighborY="-280">
        <dgm:presLayoutVars>
          <dgm:bulletEnabled val="1"/>
        </dgm:presLayoutVars>
      </dgm:prSet>
      <dgm:spPr/>
      <dgm:t>
        <a:bodyPr/>
        <a:lstStyle/>
        <a:p>
          <a:endParaRPr lang="en-US"/>
        </a:p>
      </dgm:t>
    </dgm:pt>
    <dgm:pt modelId="{939557DE-1610-D548-B205-C5D82A7C70F5}" type="pres">
      <dgm:prSet presAssocID="{CDEDA7CE-7ACF-034B-AD16-7BECF1BCFF7F}" presName="space" presStyleCnt="0"/>
      <dgm:spPr/>
    </dgm:pt>
    <dgm:pt modelId="{303F0AFB-1199-DA4B-B474-44EFB1C7C3A3}" type="pres">
      <dgm:prSet presAssocID="{35B78D74-5070-A34E-A2A0-FB0DFD787A86}" presName="composite" presStyleCnt="0"/>
      <dgm:spPr/>
    </dgm:pt>
    <dgm:pt modelId="{CC6F29C6-9077-D649-91A0-4BEC5383E73F}" type="pres">
      <dgm:prSet presAssocID="{35B78D74-5070-A34E-A2A0-FB0DFD787A86}" presName="parTx" presStyleLbl="node1" presStyleIdx="3" presStyleCnt="4">
        <dgm:presLayoutVars>
          <dgm:chMax val="0"/>
          <dgm:chPref val="0"/>
          <dgm:bulletEnabled val="1"/>
        </dgm:presLayoutVars>
      </dgm:prSet>
      <dgm:spPr/>
      <dgm:t>
        <a:bodyPr/>
        <a:lstStyle/>
        <a:p>
          <a:endParaRPr lang="en-US"/>
        </a:p>
      </dgm:t>
    </dgm:pt>
    <dgm:pt modelId="{73967A6B-E5F8-1E41-81C2-31F89C32BFBB}" type="pres">
      <dgm:prSet presAssocID="{35B78D74-5070-A34E-A2A0-FB0DFD787A86}" presName="desTx" presStyleLbl="revTx" presStyleIdx="2" presStyleCnt="3" custScaleX="102783">
        <dgm:presLayoutVars>
          <dgm:bulletEnabled val="1"/>
        </dgm:presLayoutVars>
      </dgm:prSet>
      <dgm:spPr/>
      <dgm:t>
        <a:bodyPr/>
        <a:lstStyle/>
        <a:p>
          <a:endParaRPr lang="en-US"/>
        </a:p>
      </dgm:t>
    </dgm:pt>
  </dgm:ptLst>
  <dgm:cxnLst>
    <dgm:cxn modelId="{E18C6063-DC6D-944D-AFC9-6908B4430A8B}" srcId="{EDE4224E-7863-5D45-B604-4E747CC2380F}" destId="{35B78D74-5070-A34E-A2A0-FB0DFD787A86}" srcOrd="3" destOrd="0" parTransId="{EF11CB95-6BFF-B548-A11D-F4E0A4AD4864}" sibTransId="{2F3F30A1-65F2-DC41-9607-864E87BC0B85}"/>
    <dgm:cxn modelId="{49EF37D7-133A-D44D-974C-F7FD52385113}" type="presOf" srcId="{969E315A-C19B-6A4B-8ED4-0FC8F309AEF3}" destId="{73967A6B-E5F8-1E41-81C2-31F89C32BFBB}" srcOrd="0" destOrd="0" presId="urn:microsoft.com/office/officeart/2005/8/layout/chevron1"/>
    <dgm:cxn modelId="{155B0D07-43DE-1B42-9A5A-6D37F946DF52}" srcId="{EDE4224E-7863-5D45-B604-4E747CC2380F}" destId="{94DA6E3B-5BC4-F94E-9AAD-66AA4ABA945D}" srcOrd="2" destOrd="0" parTransId="{D7C40F77-30D0-0B40-AC84-9094A2140881}" sibTransId="{CDEDA7CE-7ACF-034B-AD16-7BECF1BCFF7F}"/>
    <dgm:cxn modelId="{7CC3083E-0460-8242-8FFC-656AC7259CF9}" srcId="{FC1A44A9-93E9-C940-9BCF-4247387EA4C3}" destId="{83C7F953-8F4D-9844-B404-488977A2C031}" srcOrd="0" destOrd="0" parTransId="{F122ECF7-B4F0-4A45-B2E1-C35FFCCBEF62}" sibTransId="{A8392F08-C300-9745-8E9C-545A00AD4958}"/>
    <dgm:cxn modelId="{755A610A-9930-0045-A384-7E1E2FF9762A}" type="presOf" srcId="{4BEFF696-67A6-D64E-9C7B-436C60B479F7}" destId="{CD036C78-DF3F-954A-8256-5DCDB0F870B9}" srcOrd="0" destOrd="0" presId="urn:microsoft.com/office/officeart/2005/8/layout/chevron1"/>
    <dgm:cxn modelId="{B439B57F-00CD-3046-A824-0017F7209535}" type="presOf" srcId="{94DA6E3B-5BC4-F94E-9AAD-66AA4ABA945D}" destId="{D83C616B-D71A-2244-9465-9A6C423C2CE2}" srcOrd="0" destOrd="0" presId="urn:microsoft.com/office/officeart/2005/8/layout/chevron1"/>
    <dgm:cxn modelId="{3D4AD6F9-8F8D-EE49-8111-32DA7963719E}" type="presOf" srcId="{35B78D74-5070-A34E-A2A0-FB0DFD787A86}" destId="{CC6F29C6-9077-D649-91A0-4BEC5383E73F}" srcOrd="0" destOrd="0" presId="urn:microsoft.com/office/officeart/2005/8/layout/chevron1"/>
    <dgm:cxn modelId="{A840BAC0-8F63-4C45-AF5F-CF8019016322}" type="presOf" srcId="{EDE4224E-7863-5D45-B604-4E747CC2380F}" destId="{41A51257-7FE7-5542-BAE7-E5761C8ADB5E}" srcOrd="0" destOrd="0" presId="urn:microsoft.com/office/officeart/2005/8/layout/chevron1"/>
    <dgm:cxn modelId="{94C30864-4A99-A94E-B916-971194324747}" type="presOf" srcId="{83C7F953-8F4D-9844-B404-488977A2C031}" destId="{875714B4-87B2-914A-A277-6EA03E3262CE}" srcOrd="0" destOrd="0" presId="urn:microsoft.com/office/officeart/2005/8/layout/chevron1"/>
    <dgm:cxn modelId="{075EC537-100C-004C-926C-45D106B95158}" srcId="{94DA6E3B-5BC4-F94E-9AAD-66AA4ABA945D}" destId="{4BEFF696-67A6-D64E-9C7B-436C60B479F7}" srcOrd="0" destOrd="0" parTransId="{E41E1130-BB24-EF45-9565-0DC67487DD92}" sibTransId="{862EF0C9-26BB-2644-BAA4-9BFAFAAFE982}"/>
    <dgm:cxn modelId="{8918A495-858F-3343-AE64-CBA9B82E18A2}" srcId="{35B78D74-5070-A34E-A2A0-FB0DFD787A86}" destId="{969E315A-C19B-6A4B-8ED4-0FC8F309AEF3}" srcOrd="0" destOrd="0" parTransId="{59E3E433-062D-8340-A749-B7373C370E8E}" sibTransId="{BB475B92-7F18-8D42-8F3B-09413FEE8323}"/>
    <dgm:cxn modelId="{BCAA2295-C9ED-2640-870E-29774EB4E162}" type="presOf" srcId="{FC1A44A9-93E9-C940-9BCF-4247387EA4C3}" destId="{3FBDC87F-E11A-E24D-BBED-3AC4448D5B68}" srcOrd="0" destOrd="0" presId="urn:microsoft.com/office/officeart/2005/8/layout/chevron1"/>
    <dgm:cxn modelId="{7CE355F5-0895-144B-A645-182651B86856}" srcId="{EDE4224E-7863-5D45-B604-4E747CC2380F}" destId="{761EFB22-D260-E441-A771-5A6256704F01}" srcOrd="0" destOrd="0" parTransId="{B6090F31-A96F-F441-A038-C315D3121945}" sibTransId="{417D1D65-FFD9-7042-B28A-7ABAB4ABD5E7}"/>
    <dgm:cxn modelId="{7A64C033-FEE3-864C-B756-1816607070EE}" type="presOf" srcId="{761EFB22-D260-E441-A771-5A6256704F01}" destId="{7BA0FC87-5CCC-0F46-AC3B-48F47CD0180C}" srcOrd="0" destOrd="0" presId="urn:microsoft.com/office/officeart/2005/8/layout/chevron1"/>
    <dgm:cxn modelId="{C6984E37-5BBE-014C-B24E-5D994151C976}" srcId="{EDE4224E-7863-5D45-B604-4E747CC2380F}" destId="{FC1A44A9-93E9-C940-9BCF-4247387EA4C3}" srcOrd="1" destOrd="0" parTransId="{C7D97611-4B88-A74D-AAEA-E4CAE5645FE6}" sibTransId="{00278FE5-47DF-6142-9493-4C1B4138FC29}"/>
    <dgm:cxn modelId="{F2F9E96A-788F-BE42-B5F1-B0A43CE47A90}" type="presParOf" srcId="{41A51257-7FE7-5542-BAE7-E5761C8ADB5E}" destId="{D74CA736-D8C1-CB43-99C2-3814C30BE1F3}" srcOrd="0" destOrd="0" presId="urn:microsoft.com/office/officeart/2005/8/layout/chevron1"/>
    <dgm:cxn modelId="{85F60863-4B77-0148-83D1-1D5918A8268F}" type="presParOf" srcId="{D74CA736-D8C1-CB43-99C2-3814C30BE1F3}" destId="{7BA0FC87-5CCC-0F46-AC3B-48F47CD0180C}" srcOrd="0" destOrd="0" presId="urn:microsoft.com/office/officeart/2005/8/layout/chevron1"/>
    <dgm:cxn modelId="{C191F0CD-30C0-8B43-81BB-C6A6C4B9643B}" type="presParOf" srcId="{D74CA736-D8C1-CB43-99C2-3814C30BE1F3}" destId="{EC2188BD-2966-EA46-A78C-D1BCEE6AF72E}" srcOrd="1" destOrd="0" presId="urn:microsoft.com/office/officeart/2005/8/layout/chevron1"/>
    <dgm:cxn modelId="{0944F8D5-CF43-384F-9656-73539AFB9864}" type="presParOf" srcId="{41A51257-7FE7-5542-BAE7-E5761C8ADB5E}" destId="{820A2CBA-7961-7E4C-8D70-092141A3DF2D}" srcOrd="1" destOrd="0" presId="urn:microsoft.com/office/officeart/2005/8/layout/chevron1"/>
    <dgm:cxn modelId="{18FEA29C-34CB-7B4F-815D-99A95A96AEE8}" type="presParOf" srcId="{41A51257-7FE7-5542-BAE7-E5761C8ADB5E}" destId="{6299624E-BF3B-8A41-B792-5F558AD70389}" srcOrd="2" destOrd="0" presId="urn:microsoft.com/office/officeart/2005/8/layout/chevron1"/>
    <dgm:cxn modelId="{FB5DB3CF-08B3-AA44-A5E5-D95E011F1C77}" type="presParOf" srcId="{6299624E-BF3B-8A41-B792-5F558AD70389}" destId="{3FBDC87F-E11A-E24D-BBED-3AC4448D5B68}" srcOrd="0" destOrd="0" presId="urn:microsoft.com/office/officeart/2005/8/layout/chevron1"/>
    <dgm:cxn modelId="{6B4BAAD0-A181-8B4D-8C28-4726C4E5E044}" type="presParOf" srcId="{6299624E-BF3B-8A41-B792-5F558AD70389}" destId="{875714B4-87B2-914A-A277-6EA03E3262CE}" srcOrd="1" destOrd="0" presId="urn:microsoft.com/office/officeart/2005/8/layout/chevron1"/>
    <dgm:cxn modelId="{5247F37E-6F2C-1F47-BB7A-916BCDB9D19A}" type="presParOf" srcId="{41A51257-7FE7-5542-BAE7-E5761C8ADB5E}" destId="{86C1A06C-7D84-994A-BADD-3B52E6BDBF78}" srcOrd="3" destOrd="0" presId="urn:microsoft.com/office/officeart/2005/8/layout/chevron1"/>
    <dgm:cxn modelId="{81D17F41-85DB-FF43-BB1B-CC113EAB249C}" type="presParOf" srcId="{41A51257-7FE7-5542-BAE7-E5761C8ADB5E}" destId="{9D8DD299-B643-B341-955F-9FA89D52670F}" srcOrd="4" destOrd="0" presId="urn:microsoft.com/office/officeart/2005/8/layout/chevron1"/>
    <dgm:cxn modelId="{51740347-4CA5-0B48-8880-2818D5043A53}" type="presParOf" srcId="{9D8DD299-B643-B341-955F-9FA89D52670F}" destId="{D83C616B-D71A-2244-9465-9A6C423C2CE2}" srcOrd="0" destOrd="0" presId="urn:microsoft.com/office/officeart/2005/8/layout/chevron1"/>
    <dgm:cxn modelId="{BCDABD84-F053-9445-8D1E-89ADCF870B50}" type="presParOf" srcId="{9D8DD299-B643-B341-955F-9FA89D52670F}" destId="{CD036C78-DF3F-954A-8256-5DCDB0F870B9}" srcOrd="1" destOrd="0" presId="urn:microsoft.com/office/officeart/2005/8/layout/chevron1"/>
    <dgm:cxn modelId="{3265FB07-E610-824F-A601-53C25266FAF8}" type="presParOf" srcId="{41A51257-7FE7-5542-BAE7-E5761C8ADB5E}" destId="{939557DE-1610-D548-B205-C5D82A7C70F5}" srcOrd="5" destOrd="0" presId="urn:microsoft.com/office/officeart/2005/8/layout/chevron1"/>
    <dgm:cxn modelId="{49F9B5F2-79CC-FA49-B1C1-A53908E0E010}" type="presParOf" srcId="{41A51257-7FE7-5542-BAE7-E5761C8ADB5E}" destId="{303F0AFB-1199-DA4B-B474-44EFB1C7C3A3}" srcOrd="6" destOrd="0" presId="urn:microsoft.com/office/officeart/2005/8/layout/chevron1"/>
    <dgm:cxn modelId="{90AE1BAC-9328-A244-8C8B-97997CB0B923}" type="presParOf" srcId="{303F0AFB-1199-DA4B-B474-44EFB1C7C3A3}" destId="{CC6F29C6-9077-D649-91A0-4BEC5383E73F}" srcOrd="0" destOrd="0" presId="urn:microsoft.com/office/officeart/2005/8/layout/chevron1"/>
    <dgm:cxn modelId="{E0EBEA3A-FD66-4D44-9D31-87B14D634614}" type="presParOf" srcId="{303F0AFB-1199-DA4B-B474-44EFB1C7C3A3}" destId="{73967A6B-E5F8-1E41-81C2-31F89C32BFBB}"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65DC4C7-DE8C-2240-8202-699EA5A963E5}" type="doc">
      <dgm:prSet loTypeId="urn:microsoft.com/office/officeart/2005/8/layout/process5" loCatId="process" qsTypeId="urn:microsoft.com/office/officeart/2005/8/quickstyle/simple4" qsCatId="simple" csTypeId="urn:microsoft.com/office/officeart/2005/8/colors/accent1_2" csCatId="accent1" phldr="1"/>
      <dgm:spPr/>
      <dgm:t>
        <a:bodyPr/>
        <a:lstStyle/>
        <a:p>
          <a:endParaRPr lang="en-US"/>
        </a:p>
      </dgm:t>
    </dgm:pt>
    <dgm:pt modelId="{BDBC637D-F224-C24D-9263-ECC44FC69EB5}">
      <dgm:prSet phldrT="[Text]" custT="1"/>
      <dgm:spPr>
        <a:solidFill>
          <a:schemeClr val="tx1">
            <a:lumMod val="95000"/>
            <a:lumOff val="5000"/>
          </a:schemeClr>
        </a:solidFill>
        <a:ln>
          <a:noFill/>
        </a:ln>
      </dgm:spPr>
      <dgm:t>
        <a:bodyPr/>
        <a:lstStyle/>
        <a:p>
          <a:r>
            <a:rPr lang="en-US" sz="1600" dirty="0" smtClean="0"/>
            <a:t>Brought to ER</a:t>
          </a:r>
          <a:endParaRPr lang="en-US" sz="1600" dirty="0"/>
        </a:p>
      </dgm:t>
    </dgm:pt>
    <dgm:pt modelId="{2E7CE45B-75FB-B241-92E5-DDBEE2BBCEB6}" type="parTrans" cxnId="{8DA78475-B138-2144-A73B-185F644AD4CB}">
      <dgm:prSet/>
      <dgm:spPr/>
      <dgm:t>
        <a:bodyPr/>
        <a:lstStyle/>
        <a:p>
          <a:endParaRPr lang="en-US"/>
        </a:p>
      </dgm:t>
    </dgm:pt>
    <dgm:pt modelId="{1E2FA845-20F8-9849-AC62-342C84FA692D}" type="sibTrans" cxnId="{8DA78475-B138-2144-A73B-185F644AD4CB}">
      <dgm:prSet/>
      <dgm:spPr>
        <a:solidFill>
          <a:schemeClr val="tx1">
            <a:lumMod val="85000"/>
            <a:lumOff val="15000"/>
          </a:schemeClr>
        </a:solidFill>
      </dgm:spPr>
      <dgm:t>
        <a:bodyPr/>
        <a:lstStyle/>
        <a:p>
          <a:endParaRPr lang="en-US"/>
        </a:p>
      </dgm:t>
    </dgm:pt>
    <dgm:pt modelId="{F9E9DCB3-9AAE-1F44-8285-D74D4242DE8E}">
      <dgm:prSet phldrT="[Text]"/>
      <dgm:spPr>
        <a:solidFill>
          <a:schemeClr val="tx1">
            <a:lumMod val="85000"/>
            <a:lumOff val="15000"/>
          </a:schemeClr>
        </a:solidFill>
      </dgm:spPr>
      <dgm:t>
        <a:bodyPr/>
        <a:lstStyle/>
        <a:p>
          <a:r>
            <a:rPr lang="en-US" dirty="0" smtClean="0"/>
            <a:t>If active threat/acute, put in a “psych hold” room</a:t>
          </a:r>
          <a:endParaRPr lang="en-US" dirty="0"/>
        </a:p>
      </dgm:t>
    </dgm:pt>
    <dgm:pt modelId="{5CF29DD5-EBD2-764E-AB92-3D4D6066F517}" type="parTrans" cxnId="{CDE962AE-711D-584D-828A-86492D779A5C}">
      <dgm:prSet/>
      <dgm:spPr/>
      <dgm:t>
        <a:bodyPr/>
        <a:lstStyle/>
        <a:p>
          <a:endParaRPr lang="en-US"/>
        </a:p>
      </dgm:t>
    </dgm:pt>
    <dgm:pt modelId="{8B229C32-737C-524A-91EB-C03B0ECDC997}" type="sibTrans" cxnId="{CDE962AE-711D-584D-828A-86492D779A5C}">
      <dgm:prSet/>
      <dgm:spPr>
        <a:solidFill>
          <a:schemeClr val="tx1">
            <a:lumMod val="85000"/>
            <a:lumOff val="15000"/>
          </a:schemeClr>
        </a:solidFill>
      </dgm:spPr>
      <dgm:t>
        <a:bodyPr/>
        <a:lstStyle/>
        <a:p>
          <a:endParaRPr lang="en-US"/>
        </a:p>
      </dgm:t>
    </dgm:pt>
    <dgm:pt modelId="{D7A852E3-F6F9-F642-B8F1-2E7D571C71C3}">
      <dgm:prSet phldrT="[Text]"/>
      <dgm:spPr>
        <a:solidFill>
          <a:schemeClr val="tx1">
            <a:lumMod val="85000"/>
            <a:lumOff val="15000"/>
          </a:schemeClr>
        </a:solidFill>
      </dgm:spPr>
      <dgm:t>
        <a:bodyPr/>
        <a:lstStyle/>
        <a:p>
          <a:r>
            <a:rPr lang="en-US" dirty="0" smtClean="0"/>
            <a:t>Evaluated by social worker, psychologist on call (if available). They make a recommendation to the physician.</a:t>
          </a:r>
          <a:endParaRPr lang="en-US" dirty="0"/>
        </a:p>
      </dgm:t>
    </dgm:pt>
    <dgm:pt modelId="{2E996F13-8B02-C84B-A073-56B90FFE4E95}" type="parTrans" cxnId="{69CADC96-9C73-7349-A24A-84AB8AD680B8}">
      <dgm:prSet/>
      <dgm:spPr/>
      <dgm:t>
        <a:bodyPr/>
        <a:lstStyle/>
        <a:p>
          <a:endParaRPr lang="en-US"/>
        </a:p>
      </dgm:t>
    </dgm:pt>
    <dgm:pt modelId="{F2A10F44-87F8-9247-85AB-CFB9330D4D2C}" type="sibTrans" cxnId="{69CADC96-9C73-7349-A24A-84AB8AD680B8}">
      <dgm:prSet/>
      <dgm:spPr>
        <a:solidFill>
          <a:schemeClr val="tx1">
            <a:lumMod val="85000"/>
            <a:lumOff val="15000"/>
          </a:schemeClr>
        </a:solidFill>
      </dgm:spPr>
      <dgm:t>
        <a:bodyPr/>
        <a:lstStyle/>
        <a:p>
          <a:endParaRPr lang="en-US"/>
        </a:p>
      </dgm:t>
    </dgm:pt>
    <dgm:pt modelId="{7787000B-22D1-D546-9311-EF0CD42E2EE5}">
      <dgm:prSet phldrT="[Text]"/>
      <dgm:spPr>
        <a:solidFill>
          <a:schemeClr val="tx1">
            <a:lumMod val="85000"/>
            <a:lumOff val="15000"/>
          </a:schemeClr>
        </a:solidFill>
      </dgm:spPr>
      <dgm:t>
        <a:bodyPr/>
        <a:lstStyle/>
        <a:p>
          <a:r>
            <a:rPr lang="en-US" dirty="0" smtClean="0"/>
            <a:t>Physician decides to admit or discharge</a:t>
          </a:r>
          <a:endParaRPr lang="en-US" dirty="0"/>
        </a:p>
      </dgm:t>
    </dgm:pt>
    <dgm:pt modelId="{24010CB6-CA61-2A45-9482-218A09FBB609}" type="parTrans" cxnId="{B739E1F1-E0BD-FF49-8BC8-BA4A27D40835}">
      <dgm:prSet/>
      <dgm:spPr/>
      <dgm:t>
        <a:bodyPr/>
        <a:lstStyle/>
        <a:p>
          <a:endParaRPr lang="en-US"/>
        </a:p>
      </dgm:t>
    </dgm:pt>
    <dgm:pt modelId="{F00631E8-18FC-7047-9351-8817ED378FEF}" type="sibTrans" cxnId="{B739E1F1-E0BD-FF49-8BC8-BA4A27D40835}">
      <dgm:prSet/>
      <dgm:spPr>
        <a:solidFill>
          <a:schemeClr val="tx1">
            <a:lumMod val="85000"/>
            <a:lumOff val="15000"/>
          </a:schemeClr>
        </a:solidFill>
      </dgm:spPr>
      <dgm:t>
        <a:bodyPr/>
        <a:lstStyle/>
        <a:p>
          <a:endParaRPr lang="en-US"/>
        </a:p>
      </dgm:t>
    </dgm:pt>
    <dgm:pt modelId="{15E34F0E-4097-3248-9935-DF22AE19042C}">
      <dgm:prSet phldrT="[Text]"/>
      <dgm:spPr>
        <a:solidFill>
          <a:schemeClr val="tx1">
            <a:lumMod val="85000"/>
            <a:lumOff val="15000"/>
          </a:schemeClr>
        </a:solidFill>
      </dgm:spPr>
      <dgm:t>
        <a:bodyPr/>
        <a:lstStyle/>
        <a:p>
          <a:r>
            <a:rPr lang="en-US" dirty="0" smtClean="0"/>
            <a:t>If admitted involuntarily, they are “held” for 72 hours and evaluated by a mental health team &amp; psychiatrist. Team must prove the patient is danger to self &amp; others before they can admit indefinitely</a:t>
          </a:r>
          <a:endParaRPr lang="en-US" dirty="0"/>
        </a:p>
      </dgm:t>
    </dgm:pt>
    <dgm:pt modelId="{E7F2AF43-6158-234E-AECD-4A65AD402DDC}" type="parTrans" cxnId="{9EBF9108-0839-BE40-819B-BAB87725BBEB}">
      <dgm:prSet/>
      <dgm:spPr/>
      <dgm:t>
        <a:bodyPr/>
        <a:lstStyle/>
        <a:p>
          <a:endParaRPr lang="en-US"/>
        </a:p>
      </dgm:t>
    </dgm:pt>
    <dgm:pt modelId="{94DCE424-B404-F149-94A2-BFC34E515535}" type="sibTrans" cxnId="{9EBF9108-0839-BE40-819B-BAB87725BBEB}">
      <dgm:prSet/>
      <dgm:spPr>
        <a:solidFill>
          <a:schemeClr val="tx1">
            <a:lumMod val="85000"/>
            <a:lumOff val="15000"/>
          </a:schemeClr>
        </a:solidFill>
      </dgm:spPr>
      <dgm:t>
        <a:bodyPr/>
        <a:lstStyle/>
        <a:p>
          <a:endParaRPr lang="en-US"/>
        </a:p>
      </dgm:t>
    </dgm:pt>
    <dgm:pt modelId="{6A22B74C-4D25-0F43-A3D9-188FF2B25154}">
      <dgm:prSet phldrT="[Text]"/>
      <dgm:spPr>
        <a:solidFill>
          <a:schemeClr val="tx1">
            <a:lumMod val="85000"/>
            <a:lumOff val="15000"/>
          </a:schemeClr>
        </a:solidFill>
      </dgm:spPr>
      <dgm:t>
        <a:bodyPr/>
        <a:lstStyle/>
        <a:p>
          <a:r>
            <a:rPr lang="en-US" dirty="0" smtClean="0"/>
            <a:t>Patient can be admitted voluntarily or involuntarily </a:t>
          </a:r>
          <a:endParaRPr lang="en-US" dirty="0"/>
        </a:p>
      </dgm:t>
    </dgm:pt>
    <dgm:pt modelId="{143BA0EC-E03E-974C-862D-25D1E16AD4C1}" type="parTrans" cxnId="{542F187E-5EEB-394F-A9D6-DBC8217BE2B2}">
      <dgm:prSet/>
      <dgm:spPr/>
      <dgm:t>
        <a:bodyPr/>
        <a:lstStyle/>
        <a:p>
          <a:endParaRPr lang="en-US"/>
        </a:p>
      </dgm:t>
    </dgm:pt>
    <dgm:pt modelId="{B96CD36B-A2FB-3B4F-951B-13B613E8D442}" type="sibTrans" cxnId="{542F187E-5EEB-394F-A9D6-DBC8217BE2B2}">
      <dgm:prSet/>
      <dgm:spPr>
        <a:solidFill>
          <a:schemeClr val="tx1">
            <a:lumMod val="85000"/>
            <a:lumOff val="15000"/>
          </a:schemeClr>
        </a:solidFill>
      </dgm:spPr>
      <dgm:t>
        <a:bodyPr/>
        <a:lstStyle/>
        <a:p>
          <a:endParaRPr lang="en-US"/>
        </a:p>
      </dgm:t>
    </dgm:pt>
    <dgm:pt modelId="{0F152D49-713E-C648-B896-E045667D9338}">
      <dgm:prSet phldrT="[Text]"/>
      <dgm:spPr>
        <a:solidFill>
          <a:schemeClr val="tx1">
            <a:lumMod val="85000"/>
            <a:lumOff val="15000"/>
          </a:schemeClr>
        </a:solidFill>
      </dgm:spPr>
      <dgm:t>
        <a:bodyPr/>
        <a:lstStyle/>
        <a:p>
          <a:r>
            <a:rPr lang="en-US" dirty="0" smtClean="0"/>
            <a:t>Then, they can be discharged, or put in an long-term healthcare facility, similar to a nursing home</a:t>
          </a:r>
          <a:endParaRPr lang="en-US" dirty="0"/>
        </a:p>
      </dgm:t>
    </dgm:pt>
    <dgm:pt modelId="{A1B9E9A7-9AAD-9642-AB04-2E0B009089C2}" type="parTrans" cxnId="{D5EF7657-96A1-A44D-8910-98629C01CAE1}">
      <dgm:prSet/>
      <dgm:spPr/>
      <dgm:t>
        <a:bodyPr/>
        <a:lstStyle/>
        <a:p>
          <a:endParaRPr lang="en-US"/>
        </a:p>
      </dgm:t>
    </dgm:pt>
    <dgm:pt modelId="{E4E5EE9B-6BC1-4E45-BC4B-CC575BA66F01}" type="sibTrans" cxnId="{D5EF7657-96A1-A44D-8910-98629C01CAE1}">
      <dgm:prSet/>
      <dgm:spPr>
        <a:solidFill>
          <a:schemeClr val="tx1">
            <a:lumMod val="85000"/>
            <a:lumOff val="15000"/>
          </a:schemeClr>
        </a:solidFill>
      </dgm:spPr>
      <dgm:t>
        <a:bodyPr/>
        <a:lstStyle/>
        <a:p>
          <a:endParaRPr lang="en-US"/>
        </a:p>
      </dgm:t>
    </dgm:pt>
    <dgm:pt modelId="{6D5AEC98-6DBC-CD4F-A230-06AD7C53AFC3}" type="pres">
      <dgm:prSet presAssocID="{865DC4C7-DE8C-2240-8202-699EA5A963E5}" presName="diagram" presStyleCnt="0">
        <dgm:presLayoutVars>
          <dgm:dir/>
          <dgm:resizeHandles val="exact"/>
        </dgm:presLayoutVars>
      </dgm:prSet>
      <dgm:spPr/>
      <dgm:t>
        <a:bodyPr/>
        <a:lstStyle/>
        <a:p>
          <a:endParaRPr lang="en-US"/>
        </a:p>
      </dgm:t>
    </dgm:pt>
    <dgm:pt modelId="{C7FE08A4-3C20-5C4C-8A36-8E7451110D43}" type="pres">
      <dgm:prSet presAssocID="{BDBC637D-F224-C24D-9263-ECC44FC69EB5}" presName="node" presStyleLbl="node1" presStyleIdx="0" presStyleCnt="7">
        <dgm:presLayoutVars>
          <dgm:bulletEnabled val="1"/>
        </dgm:presLayoutVars>
      </dgm:prSet>
      <dgm:spPr/>
      <dgm:t>
        <a:bodyPr/>
        <a:lstStyle/>
        <a:p>
          <a:endParaRPr lang="en-US"/>
        </a:p>
      </dgm:t>
    </dgm:pt>
    <dgm:pt modelId="{0CB03078-71AC-8548-A2BF-6FA030EF9617}" type="pres">
      <dgm:prSet presAssocID="{1E2FA845-20F8-9849-AC62-342C84FA692D}" presName="sibTrans" presStyleLbl="sibTrans2D1" presStyleIdx="0" presStyleCnt="6"/>
      <dgm:spPr/>
      <dgm:t>
        <a:bodyPr/>
        <a:lstStyle/>
        <a:p>
          <a:endParaRPr lang="en-US"/>
        </a:p>
      </dgm:t>
    </dgm:pt>
    <dgm:pt modelId="{25D567E3-0488-424C-A4F3-AB57E8C9832F}" type="pres">
      <dgm:prSet presAssocID="{1E2FA845-20F8-9849-AC62-342C84FA692D}" presName="connectorText" presStyleLbl="sibTrans2D1" presStyleIdx="0" presStyleCnt="6"/>
      <dgm:spPr/>
      <dgm:t>
        <a:bodyPr/>
        <a:lstStyle/>
        <a:p>
          <a:endParaRPr lang="en-US"/>
        </a:p>
      </dgm:t>
    </dgm:pt>
    <dgm:pt modelId="{FA1A6D23-DD7D-874A-A613-3DD5ABB174C8}" type="pres">
      <dgm:prSet presAssocID="{F9E9DCB3-9AAE-1F44-8285-D74D4242DE8E}" presName="node" presStyleLbl="node1" presStyleIdx="1" presStyleCnt="7">
        <dgm:presLayoutVars>
          <dgm:bulletEnabled val="1"/>
        </dgm:presLayoutVars>
      </dgm:prSet>
      <dgm:spPr/>
      <dgm:t>
        <a:bodyPr/>
        <a:lstStyle/>
        <a:p>
          <a:endParaRPr lang="en-US"/>
        </a:p>
      </dgm:t>
    </dgm:pt>
    <dgm:pt modelId="{FBA7AC55-DBB5-EE40-96B6-C2475EB0E110}" type="pres">
      <dgm:prSet presAssocID="{8B229C32-737C-524A-91EB-C03B0ECDC997}" presName="sibTrans" presStyleLbl="sibTrans2D1" presStyleIdx="1" presStyleCnt="6"/>
      <dgm:spPr/>
      <dgm:t>
        <a:bodyPr/>
        <a:lstStyle/>
        <a:p>
          <a:endParaRPr lang="en-US"/>
        </a:p>
      </dgm:t>
    </dgm:pt>
    <dgm:pt modelId="{C8F0591A-F976-1041-8520-103A9AEC3657}" type="pres">
      <dgm:prSet presAssocID="{8B229C32-737C-524A-91EB-C03B0ECDC997}" presName="connectorText" presStyleLbl="sibTrans2D1" presStyleIdx="1" presStyleCnt="6"/>
      <dgm:spPr/>
      <dgm:t>
        <a:bodyPr/>
        <a:lstStyle/>
        <a:p>
          <a:endParaRPr lang="en-US"/>
        </a:p>
      </dgm:t>
    </dgm:pt>
    <dgm:pt modelId="{8218F671-F650-E643-9433-1364CF2DB4F5}" type="pres">
      <dgm:prSet presAssocID="{D7A852E3-F6F9-F642-B8F1-2E7D571C71C3}" presName="node" presStyleLbl="node1" presStyleIdx="2" presStyleCnt="7">
        <dgm:presLayoutVars>
          <dgm:bulletEnabled val="1"/>
        </dgm:presLayoutVars>
      </dgm:prSet>
      <dgm:spPr/>
      <dgm:t>
        <a:bodyPr/>
        <a:lstStyle/>
        <a:p>
          <a:endParaRPr lang="en-US"/>
        </a:p>
      </dgm:t>
    </dgm:pt>
    <dgm:pt modelId="{97E92099-5436-B64D-A72E-E10489B87AFE}" type="pres">
      <dgm:prSet presAssocID="{F2A10F44-87F8-9247-85AB-CFB9330D4D2C}" presName="sibTrans" presStyleLbl="sibTrans2D1" presStyleIdx="2" presStyleCnt="6"/>
      <dgm:spPr/>
      <dgm:t>
        <a:bodyPr/>
        <a:lstStyle/>
        <a:p>
          <a:endParaRPr lang="en-US"/>
        </a:p>
      </dgm:t>
    </dgm:pt>
    <dgm:pt modelId="{5CD9B00C-FE71-1242-AB11-BC3360A91170}" type="pres">
      <dgm:prSet presAssocID="{F2A10F44-87F8-9247-85AB-CFB9330D4D2C}" presName="connectorText" presStyleLbl="sibTrans2D1" presStyleIdx="2" presStyleCnt="6"/>
      <dgm:spPr/>
      <dgm:t>
        <a:bodyPr/>
        <a:lstStyle/>
        <a:p>
          <a:endParaRPr lang="en-US"/>
        </a:p>
      </dgm:t>
    </dgm:pt>
    <dgm:pt modelId="{5759FAF8-240E-AA40-9FEB-34F749818554}" type="pres">
      <dgm:prSet presAssocID="{7787000B-22D1-D546-9311-EF0CD42E2EE5}" presName="node" presStyleLbl="node1" presStyleIdx="3" presStyleCnt="7">
        <dgm:presLayoutVars>
          <dgm:bulletEnabled val="1"/>
        </dgm:presLayoutVars>
      </dgm:prSet>
      <dgm:spPr/>
      <dgm:t>
        <a:bodyPr/>
        <a:lstStyle/>
        <a:p>
          <a:endParaRPr lang="en-US"/>
        </a:p>
      </dgm:t>
    </dgm:pt>
    <dgm:pt modelId="{AC69481B-1305-804C-8E9A-8AB656C1988E}" type="pres">
      <dgm:prSet presAssocID="{F00631E8-18FC-7047-9351-8817ED378FEF}" presName="sibTrans" presStyleLbl="sibTrans2D1" presStyleIdx="3" presStyleCnt="6"/>
      <dgm:spPr/>
      <dgm:t>
        <a:bodyPr/>
        <a:lstStyle/>
        <a:p>
          <a:endParaRPr lang="en-US"/>
        </a:p>
      </dgm:t>
    </dgm:pt>
    <dgm:pt modelId="{196BC27E-6B91-8047-83CD-0FA4EC03A0BD}" type="pres">
      <dgm:prSet presAssocID="{F00631E8-18FC-7047-9351-8817ED378FEF}" presName="connectorText" presStyleLbl="sibTrans2D1" presStyleIdx="3" presStyleCnt="6"/>
      <dgm:spPr/>
      <dgm:t>
        <a:bodyPr/>
        <a:lstStyle/>
        <a:p>
          <a:endParaRPr lang="en-US"/>
        </a:p>
      </dgm:t>
    </dgm:pt>
    <dgm:pt modelId="{B8AE789D-4CD9-6647-BA41-226EA718CD77}" type="pres">
      <dgm:prSet presAssocID="{6A22B74C-4D25-0F43-A3D9-188FF2B25154}" presName="node" presStyleLbl="node1" presStyleIdx="4" presStyleCnt="7" custLinFactX="40244" custLinFactY="54935" custLinFactNeighborX="100000" custLinFactNeighborY="100000">
        <dgm:presLayoutVars>
          <dgm:bulletEnabled val="1"/>
        </dgm:presLayoutVars>
      </dgm:prSet>
      <dgm:spPr/>
      <dgm:t>
        <a:bodyPr/>
        <a:lstStyle/>
        <a:p>
          <a:endParaRPr lang="en-US"/>
        </a:p>
      </dgm:t>
    </dgm:pt>
    <dgm:pt modelId="{E6C96E37-EFA6-9844-9F1E-3543F82E36BD}" type="pres">
      <dgm:prSet presAssocID="{B96CD36B-A2FB-3B4F-951B-13B613E8D442}" presName="sibTrans" presStyleLbl="sibTrans2D1" presStyleIdx="4" presStyleCnt="6"/>
      <dgm:spPr/>
      <dgm:t>
        <a:bodyPr/>
        <a:lstStyle/>
        <a:p>
          <a:endParaRPr lang="en-US"/>
        </a:p>
      </dgm:t>
    </dgm:pt>
    <dgm:pt modelId="{E3487FAA-5FE0-5643-A07D-A93C3522CA69}" type="pres">
      <dgm:prSet presAssocID="{B96CD36B-A2FB-3B4F-951B-13B613E8D442}" presName="connectorText" presStyleLbl="sibTrans2D1" presStyleIdx="4" presStyleCnt="6"/>
      <dgm:spPr/>
      <dgm:t>
        <a:bodyPr/>
        <a:lstStyle/>
        <a:p>
          <a:endParaRPr lang="en-US"/>
        </a:p>
      </dgm:t>
    </dgm:pt>
    <dgm:pt modelId="{3FCF1216-44A2-F946-860C-20DF2A2C9ACF}" type="pres">
      <dgm:prSet presAssocID="{15E34F0E-4097-3248-9935-DF22AE19042C}" presName="node" presStyleLbl="node1" presStyleIdx="5" presStyleCnt="7" custLinFactX="40000" custLinFactY="54935" custLinFactNeighborX="100000" custLinFactNeighborY="100000">
        <dgm:presLayoutVars>
          <dgm:bulletEnabled val="1"/>
        </dgm:presLayoutVars>
      </dgm:prSet>
      <dgm:spPr/>
      <dgm:t>
        <a:bodyPr/>
        <a:lstStyle/>
        <a:p>
          <a:endParaRPr lang="en-US"/>
        </a:p>
      </dgm:t>
    </dgm:pt>
    <dgm:pt modelId="{6675570C-79FF-3E43-8879-19CD4E6E7DDF}" type="pres">
      <dgm:prSet presAssocID="{94DCE424-B404-F149-94A2-BFC34E515535}" presName="sibTrans" presStyleLbl="sibTrans2D1" presStyleIdx="5" presStyleCnt="6" custFlipHor="0" custScaleX="52912"/>
      <dgm:spPr/>
      <dgm:t>
        <a:bodyPr/>
        <a:lstStyle/>
        <a:p>
          <a:endParaRPr lang="en-US"/>
        </a:p>
      </dgm:t>
    </dgm:pt>
    <dgm:pt modelId="{5B261AEB-C4AB-0941-9EE2-0934D56648B0}" type="pres">
      <dgm:prSet presAssocID="{94DCE424-B404-F149-94A2-BFC34E515535}" presName="connectorText" presStyleLbl="sibTrans2D1" presStyleIdx="5" presStyleCnt="6"/>
      <dgm:spPr/>
      <dgm:t>
        <a:bodyPr/>
        <a:lstStyle/>
        <a:p>
          <a:endParaRPr lang="en-US"/>
        </a:p>
      </dgm:t>
    </dgm:pt>
    <dgm:pt modelId="{4A91B36D-A5CE-D749-A1C7-750B04BAC4BB}" type="pres">
      <dgm:prSet presAssocID="{0F152D49-713E-C648-B896-E045667D9338}" presName="node" presStyleLbl="node1" presStyleIdx="6" presStyleCnt="7" custLinFactNeighborX="43462" custLinFactNeighborY="83524">
        <dgm:presLayoutVars>
          <dgm:bulletEnabled val="1"/>
        </dgm:presLayoutVars>
      </dgm:prSet>
      <dgm:spPr/>
      <dgm:t>
        <a:bodyPr/>
        <a:lstStyle/>
        <a:p>
          <a:endParaRPr lang="en-US"/>
        </a:p>
      </dgm:t>
    </dgm:pt>
  </dgm:ptLst>
  <dgm:cxnLst>
    <dgm:cxn modelId="{9EBF9108-0839-BE40-819B-BAB87725BBEB}" srcId="{865DC4C7-DE8C-2240-8202-699EA5A963E5}" destId="{15E34F0E-4097-3248-9935-DF22AE19042C}" srcOrd="5" destOrd="0" parTransId="{E7F2AF43-6158-234E-AECD-4A65AD402DDC}" sibTransId="{94DCE424-B404-F149-94A2-BFC34E515535}"/>
    <dgm:cxn modelId="{CDE962AE-711D-584D-828A-86492D779A5C}" srcId="{865DC4C7-DE8C-2240-8202-699EA5A963E5}" destId="{F9E9DCB3-9AAE-1F44-8285-D74D4242DE8E}" srcOrd="1" destOrd="0" parTransId="{5CF29DD5-EBD2-764E-AB92-3D4D6066F517}" sibTransId="{8B229C32-737C-524A-91EB-C03B0ECDC997}"/>
    <dgm:cxn modelId="{425BB1A3-B860-5042-A4B9-677FABD5A794}" type="presOf" srcId="{1E2FA845-20F8-9849-AC62-342C84FA692D}" destId="{0CB03078-71AC-8548-A2BF-6FA030EF9617}" srcOrd="0" destOrd="0" presId="urn:microsoft.com/office/officeart/2005/8/layout/process5"/>
    <dgm:cxn modelId="{1C405F17-2D93-F14D-828B-91D5C76CB76B}" type="presOf" srcId="{F2A10F44-87F8-9247-85AB-CFB9330D4D2C}" destId="{97E92099-5436-B64D-A72E-E10489B87AFE}" srcOrd="0" destOrd="0" presId="urn:microsoft.com/office/officeart/2005/8/layout/process5"/>
    <dgm:cxn modelId="{C55130D7-9689-5D44-82AC-57D7F07A11D4}" type="presOf" srcId="{6A22B74C-4D25-0F43-A3D9-188FF2B25154}" destId="{B8AE789D-4CD9-6647-BA41-226EA718CD77}" srcOrd="0" destOrd="0" presId="urn:microsoft.com/office/officeart/2005/8/layout/process5"/>
    <dgm:cxn modelId="{693719E9-00C5-7A4A-9B4D-0B6ABB4DEAE1}" type="presOf" srcId="{F00631E8-18FC-7047-9351-8817ED378FEF}" destId="{AC69481B-1305-804C-8E9A-8AB656C1988E}" srcOrd="0" destOrd="0" presId="urn:microsoft.com/office/officeart/2005/8/layout/process5"/>
    <dgm:cxn modelId="{B739E1F1-E0BD-FF49-8BC8-BA4A27D40835}" srcId="{865DC4C7-DE8C-2240-8202-699EA5A963E5}" destId="{7787000B-22D1-D546-9311-EF0CD42E2EE5}" srcOrd="3" destOrd="0" parTransId="{24010CB6-CA61-2A45-9482-218A09FBB609}" sibTransId="{F00631E8-18FC-7047-9351-8817ED378FEF}"/>
    <dgm:cxn modelId="{79CBD552-1706-0E46-97C3-23A192F644DC}" type="presOf" srcId="{8B229C32-737C-524A-91EB-C03B0ECDC997}" destId="{C8F0591A-F976-1041-8520-103A9AEC3657}" srcOrd="1" destOrd="0" presId="urn:microsoft.com/office/officeart/2005/8/layout/process5"/>
    <dgm:cxn modelId="{17970B81-E953-974E-8BC2-C9542BA2E5B2}" type="presOf" srcId="{F2A10F44-87F8-9247-85AB-CFB9330D4D2C}" destId="{5CD9B00C-FE71-1242-AB11-BC3360A91170}" srcOrd="1" destOrd="0" presId="urn:microsoft.com/office/officeart/2005/8/layout/process5"/>
    <dgm:cxn modelId="{69CADC96-9C73-7349-A24A-84AB8AD680B8}" srcId="{865DC4C7-DE8C-2240-8202-699EA5A963E5}" destId="{D7A852E3-F6F9-F642-B8F1-2E7D571C71C3}" srcOrd="2" destOrd="0" parTransId="{2E996F13-8B02-C84B-A073-56B90FFE4E95}" sibTransId="{F2A10F44-87F8-9247-85AB-CFB9330D4D2C}"/>
    <dgm:cxn modelId="{AC45F7BD-738E-0647-89DD-45E49DE1186C}" type="presOf" srcId="{865DC4C7-DE8C-2240-8202-699EA5A963E5}" destId="{6D5AEC98-6DBC-CD4F-A230-06AD7C53AFC3}" srcOrd="0" destOrd="0" presId="urn:microsoft.com/office/officeart/2005/8/layout/process5"/>
    <dgm:cxn modelId="{EA05CB1B-DAB0-514D-A8D5-D5E1A03B3356}" type="presOf" srcId="{BDBC637D-F224-C24D-9263-ECC44FC69EB5}" destId="{C7FE08A4-3C20-5C4C-8A36-8E7451110D43}" srcOrd="0" destOrd="0" presId="urn:microsoft.com/office/officeart/2005/8/layout/process5"/>
    <dgm:cxn modelId="{03C3EC4D-B560-1A4A-B90E-5CB6629C89C0}" type="presOf" srcId="{F9E9DCB3-9AAE-1F44-8285-D74D4242DE8E}" destId="{FA1A6D23-DD7D-874A-A613-3DD5ABB174C8}" srcOrd="0" destOrd="0" presId="urn:microsoft.com/office/officeart/2005/8/layout/process5"/>
    <dgm:cxn modelId="{8D770CA0-DF6E-DD42-8B51-ADADB7FCF8DE}" type="presOf" srcId="{94DCE424-B404-F149-94A2-BFC34E515535}" destId="{6675570C-79FF-3E43-8879-19CD4E6E7DDF}" srcOrd="0" destOrd="0" presId="urn:microsoft.com/office/officeart/2005/8/layout/process5"/>
    <dgm:cxn modelId="{E9DB2726-BF0E-1A46-9090-9836505A0F50}" type="presOf" srcId="{B96CD36B-A2FB-3B4F-951B-13B613E8D442}" destId="{E6C96E37-EFA6-9844-9F1E-3543F82E36BD}" srcOrd="0" destOrd="0" presId="urn:microsoft.com/office/officeart/2005/8/layout/process5"/>
    <dgm:cxn modelId="{6B22FEDC-B6DE-5D4D-9269-DDBB68431466}" type="presOf" srcId="{1E2FA845-20F8-9849-AC62-342C84FA692D}" destId="{25D567E3-0488-424C-A4F3-AB57E8C9832F}" srcOrd="1" destOrd="0" presId="urn:microsoft.com/office/officeart/2005/8/layout/process5"/>
    <dgm:cxn modelId="{D5EF7657-96A1-A44D-8910-98629C01CAE1}" srcId="{865DC4C7-DE8C-2240-8202-699EA5A963E5}" destId="{0F152D49-713E-C648-B896-E045667D9338}" srcOrd="6" destOrd="0" parTransId="{A1B9E9A7-9AAD-9642-AB04-2E0B009089C2}" sibTransId="{E4E5EE9B-6BC1-4E45-BC4B-CC575BA66F01}"/>
    <dgm:cxn modelId="{8DA78475-B138-2144-A73B-185F644AD4CB}" srcId="{865DC4C7-DE8C-2240-8202-699EA5A963E5}" destId="{BDBC637D-F224-C24D-9263-ECC44FC69EB5}" srcOrd="0" destOrd="0" parTransId="{2E7CE45B-75FB-B241-92E5-DDBEE2BBCEB6}" sibTransId="{1E2FA845-20F8-9849-AC62-342C84FA692D}"/>
    <dgm:cxn modelId="{1CF8476A-5040-AA42-AB29-F102E1DCFA4F}" type="presOf" srcId="{D7A852E3-F6F9-F642-B8F1-2E7D571C71C3}" destId="{8218F671-F650-E643-9433-1364CF2DB4F5}" srcOrd="0" destOrd="0" presId="urn:microsoft.com/office/officeart/2005/8/layout/process5"/>
    <dgm:cxn modelId="{A96553E8-B469-884B-B76B-0DDC368BC24A}" type="presOf" srcId="{F00631E8-18FC-7047-9351-8817ED378FEF}" destId="{196BC27E-6B91-8047-83CD-0FA4EC03A0BD}" srcOrd="1" destOrd="0" presId="urn:microsoft.com/office/officeart/2005/8/layout/process5"/>
    <dgm:cxn modelId="{C50B7911-FF56-8043-AEE9-1EE40377403F}" type="presOf" srcId="{0F152D49-713E-C648-B896-E045667D9338}" destId="{4A91B36D-A5CE-D749-A1C7-750B04BAC4BB}" srcOrd="0" destOrd="0" presId="urn:microsoft.com/office/officeart/2005/8/layout/process5"/>
    <dgm:cxn modelId="{542F187E-5EEB-394F-A9D6-DBC8217BE2B2}" srcId="{865DC4C7-DE8C-2240-8202-699EA5A963E5}" destId="{6A22B74C-4D25-0F43-A3D9-188FF2B25154}" srcOrd="4" destOrd="0" parTransId="{143BA0EC-E03E-974C-862D-25D1E16AD4C1}" sibTransId="{B96CD36B-A2FB-3B4F-951B-13B613E8D442}"/>
    <dgm:cxn modelId="{0443A235-9AA0-CA4A-89C8-B058597DF744}" type="presOf" srcId="{B96CD36B-A2FB-3B4F-951B-13B613E8D442}" destId="{E3487FAA-5FE0-5643-A07D-A93C3522CA69}" srcOrd="1" destOrd="0" presId="urn:microsoft.com/office/officeart/2005/8/layout/process5"/>
    <dgm:cxn modelId="{447E01B1-FD53-2644-9FFE-15117074AC72}" type="presOf" srcId="{8B229C32-737C-524A-91EB-C03B0ECDC997}" destId="{FBA7AC55-DBB5-EE40-96B6-C2475EB0E110}" srcOrd="0" destOrd="0" presId="urn:microsoft.com/office/officeart/2005/8/layout/process5"/>
    <dgm:cxn modelId="{85651FE9-1CF7-6647-9DBC-2A2E260F2FC6}" type="presOf" srcId="{94DCE424-B404-F149-94A2-BFC34E515535}" destId="{5B261AEB-C4AB-0941-9EE2-0934D56648B0}" srcOrd="1" destOrd="0" presId="urn:microsoft.com/office/officeart/2005/8/layout/process5"/>
    <dgm:cxn modelId="{93A6DC74-BC25-434C-B29B-02F100FEA434}" type="presOf" srcId="{15E34F0E-4097-3248-9935-DF22AE19042C}" destId="{3FCF1216-44A2-F946-860C-20DF2A2C9ACF}" srcOrd="0" destOrd="0" presId="urn:microsoft.com/office/officeart/2005/8/layout/process5"/>
    <dgm:cxn modelId="{83BE773D-6BC1-B74D-95E9-4EE685C3C75D}" type="presOf" srcId="{7787000B-22D1-D546-9311-EF0CD42E2EE5}" destId="{5759FAF8-240E-AA40-9FEB-34F749818554}" srcOrd="0" destOrd="0" presId="urn:microsoft.com/office/officeart/2005/8/layout/process5"/>
    <dgm:cxn modelId="{3E2582C1-D1A0-3C4F-A8CF-7DC1BAC77C95}" type="presParOf" srcId="{6D5AEC98-6DBC-CD4F-A230-06AD7C53AFC3}" destId="{C7FE08A4-3C20-5C4C-8A36-8E7451110D43}" srcOrd="0" destOrd="0" presId="urn:microsoft.com/office/officeart/2005/8/layout/process5"/>
    <dgm:cxn modelId="{FC086207-8FB6-A049-AAAF-0617DF772551}" type="presParOf" srcId="{6D5AEC98-6DBC-CD4F-A230-06AD7C53AFC3}" destId="{0CB03078-71AC-8548-A2BF-6FA030EF9617}" srcOrd="1" destOrd="0" presId="urn:microsoft.com/office/officeart/2005/8/layout/process5"/>
    <dgm:cxn modelId="{47B08CC1-0172-3842-A24F-C458238BC703}" type="presParOf" srcId="{0CB03078-71AC-8548-A2BF-6FA030EF9617}" destId="{25D567E3-0488-424C-A4F3-AB57E8C9832F}" srcOrd="0" destOrd="0" presId="urn:microsoft.com/office/officeart/2005/8/layout/process5"/>
    <dgm:cxn modelId="{028EC357-643D-7A43-93A0-4C1CB933B5F8}" type="presParOf" srcId="{6D5AEC98-6DBC-CD4F-A230-06AD7C53AFC3}" destId="{FA1A6D23-DD7D-874A-A613-3DD5ABB174C8}" srcOrd="2" destOrd="0" presId="urn:microsoft.com/office/officeart/2005/8/layout/process5"/>
    <dgm:cxn modelId="{3F80896E-C332-ED41-8506-0377AB2D99F5}" type="presParOf" srcId="{6D5AEC98-6DBC-CD4F-A230-06AD7C53AFC3}" destId="{FBA7AC55-DBB5-EE40-96B6-C2475EB0E110}" srcOrd="3" destOrd="0" presId="urn:microsoft.com/office/officeart/2005/8/layout/process5"/>
    <dgm:cxn modelId="{058619E6-44A1-C647-A11B-657FC1DC0405}" type="presParOf" srcId="{FBA7AC55-DBB5-EE40-96B6-C2475EB0E110}" destId="{C8F0591A-F976-1041-8520-103A9AEC3657}" srcOrd="0" destOrd="0" presId="urn:microsoft.com/office/officeart/2005/8/layout/process5"/>
    <dgm:cxn modelId="{3F13F330-207B-274A-82CB-4290526F2ECF}" type="presParOf" srcId="{6D5AEC98-6DBC-CD4F-A230-06AD7C53AFC3}" destId="{8218F671-F650-E643-9433-1364CF2DB4F5}" srcOrd="4" destOrd="0" presId="urn:microsoft.com/office/officeart/2005/8/layout/process5"/>
    <dgm:cxn modelId="{7FA95551-F4EA-5E41-A096-612D3BE5CAF4}" type="presParOf" srcId="{6D5AEC98-6DBC-CD4F-A230-06AD7C53AFC3}" destId="{97E92099-5436-B64D-A72E-E10489B87AFE}" srcOrd="5" destOrd="0" presId="urn:microsoft.com/office/officeart/2005/8/layout/process5"/>
    <dgm:cxn modelId="{8AF046EA-AC4A-2245-90FC-D78049818896}" type="presParOf" srcId="{97E92099-5436-B64D-A72E-E10489B87AFE}" destId="{5CD9B00C-FE71-1242-AB11-BC3360A91170}" srcOrd="0" destOrd="0" presId="urn:microsoft.com/office/officeart/2005/8/layout/process5"/>
    <dgm:cxn modelId="{F2E17C7E-755E-E34B-9910-F98000137A54}" type="presParOf" srcId="{6D5AEC98-6DBC-CD4F-A230-06AD7C53AFC3}" destId="{5759FAF8-240E-AA40-9FEB-34F749818554}" srcOrd="6" destOrd="0" presId="urn:microsoft.com/office/officeart/2005/8/layout/process5"/>
    <dgm:cxn modelId="{1C3FE51F-66D7-1A4F-B009-2E91A26463B2}" type="presParOf" srcId="{6D5AEC98-6DBC-CD4F-A230-06AD7C53AFC3}" destId="{AC69481B-1305-804C-8E9A-8AB656C1988E}" srcOrd="7" destOrd="0" presId="urn:microsoft.com/office/officeart/2005/8/layout/process5"/>
    <dgm:cxn modelId="{5FBA021C-F3EA-264A-86E4-87434C806144}" type="presParOf" srcId="{AC69481B-1305-804C-8E9A-8AB656C1988E}" destId="{196BC27E-6B91-8047-83CD-0FA4EC03A0BD}" srcOrd="0" destOrd="0" presId="urn:microsoft.com/office/officeart/2005/8/layout/process5"/>
    <dgm:cxn modelId="{3E4A4E32-0C01-DD4A-8275-4A35980C2A67}" type="presParOf" srcId="{6D5AEC98-6DBC-CD4F-A230-06AD7C53AFC3}" destId="{B8AE789D-4CD9-6647-BA41-226EA718CD77}" srcOrd="8" destOrd="0" presId="urn:microsoft.com/office/officeart/2005/8/layout/process5"/>
    <dgm:cxn modelId="{39C66225-AC0F-514C-8F86-3717ED2E53C0}" type="presParOf" srcId="{6D5AEC98-6DBC-CD4F-A230-06AD7C53AFC3}" destId="{E6C96E37-EFA6-9844-9F1E-3543F82E36BD}" srcOrd="9" destOrd="0" presId="urn:microsoft.com/office/officeart/2005/8/layout/process5"/>
    <dgm:cxn modelId="{4F89E27D-EDF2-1A48-98F3-573E1563DE9E}" type="presParOf" srcId="{E6C96E37-EFA6-9844-9F1E-3543F82E36BD}" destId="{E3487FAA-5FE0-5643-A07D-A93C3522CA69}" srcOrd="0" destOrd="0" presId="urn:microsoft.com/office/officeart/2005/8/layout/process5"/>
    <dgm:cxn modelId="{EB4F86E4-C25A-D94C-831C-BB24D6EA4026}" type="presParOf" srcId="{6D5AEC98-6DBC-CD4F-A230-06AD7C53AFC3}" destId="{3FCF1216-44A2-F946-860C-20DF2A2C9ACF}" srcOrd="10" destOrd="0" presId="urn:microsoft.com/office/officeart/2005/8/layout/process5"/>
    <dgm:cxn modelId="{281D5E36-DEED-FE47-8B3E-C329C71A3FFF}" type="presParOf" srcId="{6D5AEC98-6DBC-CD4F-A230-06AD7C53AFC3}" destId="{6675570C-79FF-3E43-8879-19CD4E6E7DDF}" srcOrd="11" destOrd="0" presId="urn:microsoft.com/office/officeart/2005/8/layout/process5"/>
    <dgm:cxn modelId="{8E346879-A6CC-034D-A708-713D6A3EF961}" type="presParOf" srcId="{6675570C-79FF-3E43-8879-19CD4E6E7DDF}" destId="{5B261AEB-C4AB-0941-9EE2-0934D56648B0}" srcOrd="0" destOrd="0" presId="urn:microsoft.com/office/officeart/2005/8/layout/process5"/>
    <dgm:cxn modelId="{2A5066D4-BA78-E24B-8EE3-660390F4BBF3}" type="presParOf" srcId="{6D5AEC98-6DBC-CD4F-A230-06AD7C53AFC3}" destId="{4A91B36D-A5CE-D749-A1C7-750B04BAC4BB}" srcOrd="12"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65DC4C7-DE8C-2240-8202-699EA5A963E5}" type="doc">
      <dgm:prSet loTypeId="urn:microsoft.com/office/officeart/2005/8/layout/process5" loCatId="process" qsTypeId="urn:microsoft.com/office/officeart/2005/8/quickstyle/simple4" qsCatId="simple" csTypeId="urn:microsoft.com/office/officeart/2005/8/colors/accent1_2" csCatId="accent1" phldr="1"/>
      <dgm:spPr/>
      <dgm:t>
        <a:bodyPr/>
        <a:lstStyle/>
        <a:p>
          <a:endParaRPr lang="en-US"/>
        </a:p>
      </dgm:t>
    </dgm:pt>
    <dgm:pt modelId="{BDBC637D-F224-C24D-9263-ECC44FC69EB5}">
      <dgm:prSet phldrT="[Text]" custT="1"/>
      <dgm:spPr>
        <a:solidFill>
          <a:schemeClr val="tx1">
            <a:lumMod val="95000"/>
            <a:lumOff val="5000"/>
          </a:schemeClr>
        </a:solidFill>
        <a:ln>
          <a:noFill/>
        </a:ln>
      </dgm:spPr>
      <dgm:t>
        <a:bodyPr/>
        <a:lstStyle/>
        <a:p>
          <a:r>
            <a:rPr lang="en-US" sz="1600" dirty="0" smtClean="0"/>
            <a:t>Brought to ER</a:t>
          </a:r>
          <a:endParaRPr lang="en-US" sz="1600" dirty="0"/>
        </a:p>
      </dgm:t>
    </dgm:pt>
    <dgm:pt modelId="{2E7CE45B-75FB-B241-92E5-DDBEE2BBCEB6}" type="parTrans" cxnId="{8DA78475-B138-2144-A73B-185F644AD4CB}">
      <dgm:prSet/>
      <dgm:spPr/>
      <dgm:t>
        <a:bodyPr/>
        <a:lstStyle/>
        <a:p>
          <a:endParaRPr lang="en-US"/>
        </a:p>
      </dgm:t>
    </dgm:pt>
    <dgm:pt modelId="{1E2FA845-20F8-9849-AC62-342C84FA692D}" type="sibTrans" cxnId="{8DA78475-B138-2144-A73B-185F644AD4CB}">
      <dgm:prSet/>
      <dgm:spPr>
        <a:solidFill>
          <a:schemeClr val="tx1">
            <a:lumMod val="85000"/>
            <a:lumOff val="15000"/>
          </a:schemeClr>
        </a:solidFill>
      </dgm:spPr>
      <dgm:t>
        <a:bodyPr/>
        <a:lstStyle/>
        <a:p>
          <a:endParaRPr lang="en-US"/>
        </a:p>
      </dgm:t>
    </dgm:pt>
    <dgm:pt modelId="{F9E9DCB3-9AAE-1F44-8285-D74D4242DE8E}">
      <dgm:prSet phldrT="[Text]"/>
      <dgm:spPr>
        <a:solidFill>
          <a:schemeClr val="tx1">
            <a:lumMod val="85000"/>
            <a:lumOff val="15000"/>
          </a:schemeClr>
        </a:solidFill>
      </dgm:spPr>
      <dgm:t>
        <a:bodyPr/>
        <a:lstStyle/>
        <a:p>
          <a:r>
            <a:rPr lang="en-US" dirty="0" smtClean="0"/>
            <a:t>If active threat/acute, put in a “psych hold” room</a:t>
          </a:r>
          <a:endParaRPr lang="en-US" dirty="0"/>
        </a:p>
      </dgm:t>
    </dgm:pt>
    <dgm:pt modelId="{5CF29DD5-EBD2-764E-AB92-3D4D6066F517}" type="parTrans" cxnId="{CDE962AE-711D-584D-828A-86492D779A5C}">
      <dgm:prSet/>
      <dgm:spPr/>
      <dgm:t>
        <a:bodyPr/>
        <a:lstStyle/>
        <a:p>
          <a:endParaRPr lang="en-US"/>
        </a:p>
      </dgm:t>
    </dgm:pt>
    <dgm:pt modelId="{8B229C32-737C-524A-91EB-C03B0ECDC997}" type="sibTrans" cxnId="{CDE962AE-711D-584D-828A-86492D779A5C}">
      <dgm:prSet/>
      <dgm:spPr>
        <a:solidFill>
          <a:schemeClr val="tx1">
            <a:lumMod val="85000"/>
            <a:lumOff val="15000"/>
          </a:schemeClr>
        </a:solidFill>
      </dgm:spPr>
      <dgm:t>
        <a:bodyPr/>
        <a:lstStyle/>
        <a:p>
          <a:endParaRPr lang="en-US"/>
        </a:p>
      </dgm:t>
    </dgm:pt>
    <dgm:pt modelId="{D7A852E3-F6F9-F642-B8F1-2E7D571C71C3}">
      <dgm:prSet phldrT="[Text]"/>
      <dgm:spPr>
        <a:solidFill>
          <a:schemeClr val="tx1">
            <a:lumMod val="85000"/>
            <a:lumOff val="15000"/>
          </a:schemeClr>
        </a:solidFill>
      </dgm:spPr>
      <dgm:t>
        <a:bodyPr/>
        <a:lstStyle/>
        <a:p>
          <a:r>
            <a:rPr lang="en-US" dirty="0" smtClean="0"/>
            <a:t>Evaluated by social worker, psychologist on call (if available). They make a recommendation to the physician.</a:t>
          </a:r>
          <a:endParaRPr lang="en-US" dirty="0"/>
        </a:p>
      </dgm:t>
    </dgm:pt>
    <dgm:pt modelId="{2E996F13-8B02-C84B-A073-56B90FFE4E95}" type="parTrans" cxnId="{69CADC96-9C73-7349-A24A-84AB8AD680B8}">
      <dgm:prSet/>
      <dgm:spPr/>
      <dgm:t>
        <a:bodyPr/>
        <a:lstStyle/>
        <a:p>
          <a:endParaRPr lang="en-US"/>
        </a:p>
      </dgm:t>
    </dgm:pt>
    <dgm:pt modelId="{F2A10F44-87F8-9247-85AB-CFB9330D4D2C}" type="sibTrans" cxnId="{69CADC96-9C73-7349-A24A-84AB8AD680B8}">
      <dgm:prSet/>
      <dgm:spPr>
        <a:solidFill>
          <a:schemeClr val="tx1">
            <a:lumMod val="85000"/>
            <a:lumOff val="15000"/>
          </a:schemeClr>
        </a:solidFill>
      </dgm:spPr>
      <dgm:t>
        <a:bodyPr/>
        <a:lstStyle/>
        <a:p>
          <a:endParaRPr lang="en-US"/>
        </a:p>
      </dgm:t>
    </dgm:pt>
    <dgm:pt modelId="{7787000B-22D1-D546-9311-EF0CD42E2EE5}">
      <dgm:prSet phldrT="[Text]"/>
      <dgm:spPr>
        <a:solidFill>
          <a:schemeClr val="tx1">
            <a:lumMod val="85000"/>
            <a:lumOff val="15000"/>
          </a:schemeClr>
        </a:solidFill>
      </dgm:spPr>
      <dgm:t>
        <a:bodyPr/>
        <a:lstStyle/>
        <a:p>
          <a:r>
            <a:rPr lang="en-US" dirty="0" smtClean="0"/>
            <a:t>Physician decides to admit or discharge</a:t>
          </a:r>
          <a:endParaRPr lang="en-US" dirty="0"/>
        </a:p>
      </dgm:t>
    </dgm:pt>
    <dgm:pt modelId="{24010CB6-CA61-2A45-9482-218A09FBB609}" type="parTrans" cxnId="{B739E1F1-E0BD-FF49-8BC8-BA4A27D40835}">
      <dgm:prSet/>
      <dgm:spPr/>
      <dgm:t>
        <a:bodyPr/>
        <a:lstStyle/>
        <a:p>
          <a:endParaRPr lang="en-US"/>
        </a:p>
      </dgm:t>
    </dgm:pt>
    <dgm:pt modelId="{F00631E8-18FC-7047-9351-8817ED378FEF}" type="sibTrans" cxnId="{B739E1F1-E0BD-FF49-8BC8-BA4A27D40835}">
      <dgm:prSet/>
      <dgm:spPr>
        <a:solidFill>
          <a:schemeClr val="tx1">
            <a:lumMod val="85000"/>
            <a:lumOff val="15000"/>
          </a:schemeClr>
        </a:solidFill>
      </dgm:spPr>
      <dgm:t>
        <a:bodyPr/>
        <a:lstStyle/>
        <a:p>
          <a:endParaRPr lang="en-US"/>
        </a:p>
      </dgm:t>
    </dgm:pt>
    <dgm:pt modelId="{15E34F0E-4097-3248-9935-DF22AE19042C}">
      <dgm:prSet phldrT="[Text]"/>
      <dgm:spPr>
        <a:solidFill>
          <a:schemeClr val="tx1">
            <a:lumMod val="85000"/>
            <a:lumOff val="15000"/>
          </a:schemeClr>
        </a:solidFill>
      </dgm:spPr>
      <dgm:t>
        <a:bodyPr/>
        <a:lstStyle/>
        <a:p>
          <a:r>
            <a:rPr lang="en-US" dirty="0" smtClean="0"/>
            <a:t>If admitted involuntarily, they are “held” for 72 hours and evaluated by a mental health team &amp; psychiatrist. Team must prove the patient is danger to self &amp; others before they can admit indefinitely</a:t>
          </a:r>
          <a:endParaRPr lang="en-US" dirty="0"/>
        </a:p>
      </dgm:t>
    </dgm:pt>
    <dgm:pt modelId="{E7F2AF43-6158-234E-AECD-4A65AD402DDC}" type="parTrans" cxnId="{9EBF9108-0839-BE40-819B-BAB87725BBEB}">
      <dgm:prSet/>
      <dgm:spPr/>
      <dgm:t>
        <a:bodyPr/>
        <a:lstStyle/>
        <a:p>
          <a:endParaRPr lang="en-US"/>
        </a:p>
      </dgm:t>
    </dgm:pt>
    <dgm:pt modelId="{94DCE424-B404-F149-94A2-BFC34E515535}" type="sibTrans" cxnId="{9EBF9108-0839-BE40-819B-BAB87725BBEB}">
      <dgm:prSet/>
      <dgm:spPr>
        <a:solidFill>
          <a:schemeClr val="tx1">
            <a:lumMod val="85000"/>
            <a:lumOff val="15000"/>
          </a:schemeClr>
        </a:solidFill>
      </dgm:spPr>
      <dgm:t>
        <a:bodyPr/>
        <a:lstStyle/>
        <a:p>
          <a:endParaRPr lang="en-US"/>
        </a:p>
      </dgm:t>
    </dgm:pt>
    <dgm:pt modelId="{6A22B74C-4D25-0F43-A3D9-188FF2B25154}">
      <dgm:prSet phldrT="[Text]"/>
      <dgm:spPr>
        <a:solidFill>
          <a:schemeClr val="tx1">
            <a:lumMod val="85000"/>
            <a:lumOff val="15000"/>
          </a:schemeClr>
        </a:solidFill>
      </dgm:spPr>
      <dgm:t>
        <a:bodyPr/>
        <a:lstStyle/>
        <a:p>
          <a:r>
            <a:rPr lang="en-US" dirty="0" smtClean="0"/>
            <a:t>Patient can be admitted voluntarily or involuntarily </a:t>
          </a:r>
          <a:endParaRPr lang="en-US" dirty="0"/>
        </a:p>
      </dgm:t>
    </dgm:pt>
    <dgm:pt modelId="{143BA0EC-E03E-974C-862D-25D1E16AD4C1}" type="parTrans" cxnId="{542F187E-5EEB-394F-A9D6-DBC8217BE2B2}">
      <dgm:prSet/>
      <dgm:spPr/>
      <dgm:t>
        <a:bodyPr/>
        <a:lstStyle/>
        <a:p>
          <a:endParaRPr lang="en-US"/>
        </a:p>
      </dgm:t>
    </dgm:pt>
    <dgm:pt modelId="{B96CD36B-A2FB-3B4F-951B-13B613E8D442}" type="sibTrans" cxnId="{542F187E-5EEB-394F-A9D6-DBC8217BE2B2}">
      <dgm:prSet/>
      <dgm:spPr>
        <a:solidFill>
          <a:schemeClr val="tx1">
            <a:lumMod val="85000"/>
            <a:lumOff val="15000"/>
          </a:schemeClr>
        </a:solidFill>
      </dgm:spPr>
      <dgm:t>
        <a:bodyPr/>
        <a:lstStyle/>
        <a:p>
          <a:endParaRPr lang="en-US"/>
        </a:p>
      </dgm:t>
    </dgm:pt>
    <dgm:pt modelId="{0F152D49-713E-C648-B896-E045667D9338}">
      <dgm:prSet phldrT="[Text]"/>
      <dgm:spPr>
        <a:solidFill>
          <a:schemeClr val="tx1">
            <a:lumMod val="85000"/>
            <a:lumOff val="15000"/>
          </a:schemeClr>
        </a:solidFill>
      </dgm:spPr>
      <dgm:t>
        <a:bodyPr/>
        <a:lstStyle/>
        <a:p>
          <a:r>
            <a:rPr lang="en-US" dirty="0" smtClean="0"/>
            <a:t>Then, they can be discharged, or put in an long-term healthcare facility, similar to a nursing home</a:t>
          </a:r>
          <a:endParaRPr lang="en-US" dirty="0"/>
        </a:p>
      </dgm:t>
    </dgm:pt>
    <dgm:pt modelId="{A1B9E9A7-9AAD-9642-AB04-2E0B009089C2}" type="parTrans" cxnId="{D5EF7657-96A1-A44D-8910-98629C01CAE1}">
      <dgm:prSet/>
      <dgm:spPr/>
      <dgm:t>
        <a:bodyPr/>
        <a:lstStyle/>
        <a:p>
          <a:endParaRPr lang="en-US"/>
        </a:p>
      </dgm:t>
    </dgm:pt>
    <dgm:pt modelId="{E4E5EE9B-6BC1-4E45-BC4B-CC575BA66F01}" type="sibTrans" cxnId="{D5EF7657-96A1-A44D-8910-98629C01CAE1}">
      <dgm:prSet/>
      <dgm:spPr>
        <a:solidFill>
          <a:schemeClr val="tx1">
            <a:lumMod val="85000"/>
            <a:lumOff val="15000"/>
          </a:schemeClr>
        </a:solidFill>
      </dgm:spPr>
      <dgm:t>
        <a:bodyPr/>
        <a:lstStyle/>
        <a:p>
          <a:endParaRPr lang="en-US"/>
        </a:p>
      </dgm:t>
    </dgm:pt>
    <dgm:pt modelId="{74A3DD92-6B2A-C142-B83E-D81E705B78A1}">
      <dgm:prSet/>
      <dgm:spPr>
        <a:noFill/>
      </dgm:spPr>
      <dgm:t>
        <a:bodyPr/>
        <a:lstStyle/>
        <a:p>
          <a:endParaRPr lang="en-US"/>
        </a:p>
      </dgm:t>
    </dgm:pt>
    <dgm:pt modelId="{34A9F61A-9F97-024D-A4B5-350FFC3536EC}" type="sibTrans" cxnId="{FD2B6616-EA18-3440-8D90-DB78E28B65D7}">
      <dgm:prSet/>
      <dgm:spPr>
        <a:solidFill>
          <a:schemeClr val="tx1">
            <a:lumMod val="85000"/>
            <a:lumOff val="15000"/>
          </a:schemeClr>
        </a:solidFill>
      </dgm:spPr>
      <dgm:t>
        <a:bodyPr/>
        <a:lstStyle/>
        <a:p>
          <a:endParaRPr lang="en-US"/>
        </a:p>
      </dgm:t>
    </dgm:pt>
    <dgm:pt modelId="{4E2B7691-BAC0-D24B-9910-25A37FDF650A}" type="parTrans" cxnId="{FD2B6616-EA18-3440-8D90-DB78E28B65D7}">
      <dgm:prSet/>
      <dgm:spPr/>
      <dgm:t>
        <a:bodyPr/>
        <a:lstStyle/>
        <a:p>
          <a:endParaRPr lang="en-US"/>
        </a:p>
      </dgm:t>
    </dgm:pt>
    <dgm:pt modelId="{6D5AEC98-6DBC-CD4F-A230-06AD7C53AFC3}" type="pres">
      <dgm:prSet presAssocID="{865DC4C7-DE8C-2240-8202-699EA5A963E5}" presName="diagram" presStyleCnt="0">
        <dgm:presLayoutVars>
          <dgm:dir/>
          <dgm:resizeHandles val="exact"/>
        </dgm:presLayoutVars>
      </dgm:prSet>
      <dgm:spPr/>
      <dgm:t>
        <a:bodyPr/>
        <a:lstStyle/>
        <a:p>
          <a:endParaRPr lang="en-US"/>
        </a:p>
      </dgm:t>
    </dgm:pt>
    <dgm:pt modelId="{C7FE08A4-3C20-5C4C-8A36-8E7451110D43}" type="pres">
      <dgm:prSet presAssocID="{BDBC637D-F224-C24D-9263-ECC44FC69EB5}" presName="node" presStyleLbl="node1" presStyleIdx="0" presStyleCnt="8">
        <dgm:presLayoutVars>
          <dgm:bulletEnabled val="1"/>
        </dgm:presLayoutVars>
      </dgm:prSet>
      <dgm:spPr/>
      <dgm:t>
        <a:bodyPr/>
        <a:lstStyle/>
        <a:p>
          <a:endParaRPr lang="en-US"/>
        </a:p>
      </dgm:t>
    </dgm:pt>
    <dgm:pt modelId="{0CB03078-71AC-8548-A2BF-6FA030EF9617}" type="pres">
      <dgm:prSet presAssocID="{1E2FA845-20F8-9849-AC62-342C84FA692D}" presName="sibTrans" presStyleLbl="sibTrans2D1" presStyleIdx="0" presStyleCnt="7"/>
      <dgm:spPr/>
      <dgm:t>
        <a:bodyPr/>
        <a:lstStyle/>
        <a:p>
          <a:endParaRPr lang="en-US"/>
        </a:p>
      </dgm:t>
    </dgm:pt>
    <dgm:pt modelId="{25D567E3-0488-424C-A4F3-AB57E8C9832F}" type="pres">
      <dgm:prSet presAssocID="{1E2FA845-20F8-9849-AC62-342C84FA692D}" presName="connectorText" presStyleLbl="sibTrans2D1" presStyleIdx="0" presStyleCnt="7"/>
      <dgm:spPr/>
      <dgm:t>
        <a:bodyPr/>
        <a:lstStyle/>
        <a:p>
          <a:endParaRPr lang="en-US"/>
        </a:p>
      </dgm:t>
    </dgm:pt>
    <dgm:pt modelId="{FA1A6D23-DD7D-874A-A613-3DD5ABB174C8}" type="pres">
      <dgm:prSet presAssocID="{F9E9DCB3-9AAE-1F44-8285-D74D4242DE8E}" presName="node" presStyleLbl="node1" presStyleIdx="1" presStyleCnt="8">
        <dgm:presLayoutVars>
          <dgm:bulletEnabled val="1"/>
        </dgm:presLayoutVars>
      </dgm:prSet>
      <dgm:spPr/>
      <dgm:t>
        <a:bodyPr/>
        <a:lstStyle/>
        <a:p>
          <a:endParaRPr lang="en-US"/>
        </a:p>
      </dgm:t>
    </dgm:pt>
    <dgm:pt modelId="{FBA7AC55-DBB5-EE40-96B6-C2475EB0E110}" type="pres">
      <dgm:prSet presAssocID="{8B229C32-737C-524A-91EB-C03B0ECDC997}" presName="sibTrans" presStyleLbl="sibTrans2D1" presStyleIdx="1" presStyleCnt="7"/>
      <dgm:spPr/>
      <dgm:t>
        <a:bodyPr/>
        <a:lstStyle/>
        <a:p>
          <a:endParaRPr lang="en-US"/>
        </a:p>
      </dgm:t>
    </dgm:pt>
    <dgm:pt modelId="{C8F0591A-F976-1041-8520-103A9AEC3657}" type="pres">
      <dgm:prSet presAssocID="{8B229C32-737C-524A-91EB-C03B0ECDC997}" presName="connectorText" presStyleLbl="sibTrans2D1" presStyleIdx="1" presStyleCnt="7"/>
      <dgm:spPr/>
      <dgm:t>
        <a:bodyPr/>
        <a:lstStyle/>
        <a:p>
          <a:endParaRPr lang="en-US"/>
        </a:p>
      </dgm:t>
    </dgm:pt>
    <dgm:pt modelId="{8218F671-F650-E643-9433-1364CF2DB4F5}" type="pres">
      <dgm:prSet presAssocID="{D7A852E3-F6F9-F642-B8F1-2E7D571C71C3}" presName="node" presStyleLbl="node1" presStyleIdx="2" presStyleCnt="8">
        <dgm:presLayoutVars>
          <dgm:bulletEnabled val="1"/>
        </dgm:presLayoutVars>
      </dgm:prSet>
      <dgm:spPr/>
      <dgm:t>
        <a:bodyPr/>
        <a:lstStyle/>
        <a:p>
          <a:endParaRPr lang="en-US"/>
        </a:p>
      </dgm:t>
    </dgm:pt>
    <dgm:pt modelId="{97E92099-5436-B64D-A72E-E10489B87AFE}" type="pres">
      <dgm:prSet presAssocID="{F2A10F44-87F8-9247-85AB-CFB9330D4D2C}" presName="sibTrans" presStyleLbl="sibTrans2D1" presStyleIdx="2" presStyleCnt="7"/>
      <dgm:spPr/>
      <dgm:t>
        <a:bodyPr/>
        <a:lstStyle/>
        <a:p>
          <a:endParaRPr lang="en-US"/>
        </a:p>
      </dgm:t>
    </dgm:pt>
    <dgm:pt modelId="{5CD9B00C-FE71-1242-AB11-BC3360A91170}" type="pres">
      <dgm:prSet presAssocID="{F2A10F44-87F8-9247-85AB-CFB9330D4D2C}" presName="connectorText" presStyleLbl="sibTrans2D1" presStyleIdx="2" presStyleCnt="7"/>
      <dgm:spPr/>
      <dgm:t>
        <a:bodyPr/>
        <a:lstStyle/>
        <a:p>
          <a:endParaRPr lang="en-US"/>
        </a:p>
      </dgm:t>
    </dgm:pt>
    <dgm:pt modelId="{5759FAF8-240E-AA40-9FEB-34F749818554}" type="pres">
      <dgm:prSet presAssocID="{7787000B-22D1-D546-9311-EF0CD42E2EE5}" presName="node" presStyleLbl="node1" presStyleIdx="3" presStyleCnt="8">
        <dgm:presLayoutVars>
          <dgm:bulletEnabled val="1"/>
        </dgm:presLayoutVars>
      </dgm:prSet>
      <dgm:spPr/>
      <dgm:t>
        <a:bodyPr/>
        <a:lstStyle/>
        <a:p>
          <a:endParaRPr lang="en-US"/>
        </a:p>
      </dgm:t>
    </dgm:pt>
    <dgm:pt modelId="{AC69481B-1305-804C-8E9A-8AB656C1988E}" type="pres">
      <dgm:prSet presAssocID="{F00631E8-18FC-7047-9351-8817ED378FEF}" presName="sibTrans" presStyleLbl="sibTrans2D1" presStyleIdx="3" presStyleCnt="7"/>
      <dgm:spPr/>
      <dgm:t>
        <a:bodyPr/>
        <a:lstStyle/>
        <a:p>
          <a:endParaRPr lang="en-US"/>
        </a:p>
      </dgm:t>
    </dgm:pt>
    <dgm:pt modelId="{196BC27E-6B91-8047-83CD-0FA4EC03A0BD}" type="pres">
      <dgm:prSet presAssocID="{F00631E8-18FC-7047-9351-8817ED378FEF}" presName="connectorText" presStyleLbl="sibTrans2D1" presStyleIdx="3" presStyleCnt="7"/>
      <dgm:spPr/>
      <dgm:t>
        <a:bodyPr/>
        <a:lstStyle/>
        <a:p>
          <a:endParaRPr lang="en-US"/>
        </a:p>
      </dgm:t>
    </dgm:pt>
    <dgm:pt modelId="{B8AE789D-4CD9-6647-BA41-226EA718CD77}" type="pres">
      <dgm:prSet presAssocID="{6A22B74C-4D25-0F43-A3D9-188FF2B25154}" presName="node" presStyleLbl="node1" presStyleIdx="4" presStyleCnt="8" custLinFactX="40244" custLinFactY="54935" custLinFactNeighborX="100000" custLinFactNeighborY="100000">
        <dgm:presLayoutVars>
          <dgm:bulletEnabled val="1"/>
        </dgm:presLayoutVars>
      </dgm:prSet>
      <dgm:spPr/>
      <dgm:t>
        <a:bodyPr/>
        <a:lstStyle/>
        <a:p>
          <a:endParaRPr lang="en-US"/>
        </a:p>
      </dgm:t>
    </dgm:pt>
    <dgm:pt modelId="{E6C96E37-EFA6-9844-9F1E-3543F82E36BD}" type="pres">
      <dgm:prSet presAssocID="{B96CD36B-A2FB-3B4F-951B-13B613E8D442}" presName="sibTrans" presStyleLbl="sibTrans2D1" presStyleIdx="4" presStyleCnt="7"/>
      <dgm:spPr/>
      <dgm:t>
        <a:bodyPr/>
        <a:lstStyle/>
        <a:p>
          <a:endParaRPr lang="en-US"/>
        </a:p>
      </dgm:t>
    </dgm:pt>
    <dgm:pt modelId="{E3487FAA-5FE0-5643-A07D-A93C3522CA69}" type="pres">
      <dgm:prSet presAssocID="{B96CD36B-A2FB-3B4F-951B-13B613E8D442}" presName="connectorText" presStyleLbl="sibTrans2D1" presStyleIdx="4" presStyleCnt="7"/>
      <dgm:spPr/>
      <dgm:t>
        <a:bodyPr/>
        <a:lstStyle/>
        <a:p>
          <a:endParaRPr lang="en-US"/>
        </a:p>
      </dgm:t>
    </dgm:pt>
    <dgm:pt modelId="{3FCF1216-44A2-F946-860C-20DF2A2C9ACF}" type="pres">
      <dgm:prSet presAssocID="{15E34F0E-4097-3248-9935-DF22AE19042C}" presName="node" presStyleLbl="node1" presStyleIdx="5" presStyleCnt="8" custLinFactX="40000" custLinFactY="54935" custLinFactNeighborX="100000" custLinFactNeighborY="100000">
        <dgm:presLayoutVars>
          <dgm:bulletEnabled val="1"/>
        </dgm:presLayoutVars>
      </dgm:prSet>
      <dgm:spPr/>
      <dgm:t>
        <a:bodyPr/>
        <a:lstStyle/>
        <a:p>
          <a:endParaRPr lang="en-US"/>
        </a:p>
      </dgm:t>
    </dgm:pt>
    <dgm:pt modelId="{6675570C-79FF-3E43-8879-19CD4E6E7DDF}" type="pres">
      <dgm:prSet presAssocID="{94DCE424-B404-F149-94A2-BFC34E515535}" presName="sibTrans" presStyleLbl="sibTrans2D1" presStyleIdx="5" presStyleCnt="7"/>
      <dgm:spPr/>
      <dgm:t>
        <a:bodyPr/>
        <a:lstStyle/>
        <a:p>
          <a:endParaRPr lang="en-US"/>
        </a:p>
      </dgm:t>
    </dgm:pt>
    <dgm:pt modelId="{5B261AEB-C4AB-0941-9EE2-0934D56648B0}" type="pres">
      <dgm:prSet presAssocID="{94DCE424-B404-F149-94A2-BFC34E515535}" presName="connectorText" presStyleLbl="sibTrans2D1" presStyleIdx="5" presStyleCnt="7"/>
      <dgm:spPr/>
      <dgm:t>
        <a:bodyPr/>
        <a:lstStyle/>
        <a:p>
          <a:endParaRPr lang="en-US"/>
        </a:p>
      </dgm:t>
    </dgm:pt>
    <dgm:pt modelId="{4A91B36D-A5CE-D749-A1C7-750B04BAC4BB}" type="pres">
      <dgm:prSet presAssocID="{0F152D49-713E-C648-B896-E045667D9338}" presName="node" presStyleLbl="node1" presStyleIdx="6" presStyleCnt="8" custLinFactNeighborX="-5180" custLinFactNeighborY="-11731">
        <dgm:presLayoutVars>
          <dgm:bulletEnabled val="1"/>
        </dgm:presLayoutVars>
      </dgm:prSet>
      <dgm:spPr/>
      <dgm:t>
        <a:bodyPr/>
        <a:lstStyle/>
        <a:p>
          <a:endParaRPr lang="en-US"/>
        </a:p>
      </dgm:t>
    </dgm:pt>
    <dgm:pt modelId="{D57A43D0-A333-7540-AD7D-3BE31226FDFC}" type="pres">
      <dgm:prSet presAssocID="{E4E5EE9B-6BC1-4E45-BC4B-CC575BA66F01}" presName="sibTrans" presStyleLbl="sibTrans2D1" presStyleIdx="6" presStyleCnt="7" custAng="3604196" custFlipHor="1" custScaleX="484590" custScaleY="84625" custLinFactX="292784" custLinFactY="-192753" custLinFactNeighborX="300000" custLinFactNeighborY="-200000"/>
      <dgm:spPr/>
      <dgm:t>
        <a:bodyPr/>
        <a:lstStyle/>
        <a:p>
          <a:endParaRPr lang="en-US"/>
        </a:p>
      </dgm:t>
    </dgm:pt>
    <dgm:pt modelId="{8E4D0A4F-DC80-5C4C-9703-50D928D454D1}" type="pres">
      <dgm:prSet presAssocID="{E4E5EE9B-6BC1-4E45-BC4B-CC575BA66F01}" presName="connectorText" presStyleLbl="sibTrans2D1" presStyleIdx="6" presStyleCnt="7"/>
      <dgm:spPr/>
      <dgm:t>
        <a:bodyPr/>
        <a:lstStyle/>
        <a:p>
          <a:endParaRPr lang="en-US"/>
        </a:p>
      </dgm:t>
    </dgm:pt>
    <dgm:pt modelId="{F547DAFB-DB59-304F-8075-5D31431CB2A6}" type="pres">
      <dgm:prSet presAssocID="{74A3DD92-6B2A-C142-B83E-D81E705B78A1}" presName="node" presStyleLbl="node1" presStyleIdx="7" presStyleCnt="8" custLinFactX="-49377" custLinFactY="-45388" custLinFactNeighborX="-100000" custLinFactNeighborY="-100000">
        <dgm:presLayoutVars>
          <dgm:bulletEnabled val="1"/>
        </dgm:presLayoutVars>
      </dgm:prSet>
      <dgm:spPr/>
      <dgm:t>
        <a:bodyPr/>
        <a:lstStyle/>
        <a:p>
          <a:endParaRPr lang="en-US"/>
        </a:p>
      </dgm:t>
    </dgm:pt>
  </dgm:ptLst>
  <dgm:cxnLst>
    <dgm:cxn modelId="{07101C79-3980-6E4F-985C-18472439478B}" type="presOf" srcId="{F9E9DCB3-9AAE-1F44-8285-D74D4242DE8E}" destId="{FA1A6D23-DD7D-874A-A613-3DD5ABB174C8}" srcOrd="0" destOrd="0" presId="urn:microsoft.com/office/officeart/2005/8/layout/process5"/>
    <dgm:cxn modelId="{9EBF9108-0839-BE40-819B-BAB87725BBEB}" srcId="{865DC4C7-DE8C-2240-8202-699EA5A963E5}" destId="{15E34F0E-4097-3248-9935-DF22AE19042C}" srcOrd="5" destOrd="0" parTransId="{E7F2AF43-6158-234E-AECD-4A65AD402DDC}" sibTransId="{94DCE424-B404-F149-94A2-BFC34E515535}"/>
    <dgm:cxn modelId="{F716C813-5217-9247-9E75-003FA6C0633D}" type="presOf" srcId="{15E34F0E-4097-3248-9935-DF22AE19042C}" destId="{3FCF1216-44A2-F946-860C-20DF2A2C9ACF}" srcOrd="0" destOrd="0" presId="urn:microsoft.com/office/officeart/2005/8/layout/process5"/>
    <dgm:cxn modelId="{CDE962AE-711D-584D-828A-86492D779A5C}" srcId="{865DC4C7-DE8C-2240-8202-699EA5A963E5}" destId="{F9E9DCB3-9AAE-1F44-8285-D74D4242DE8E}" srcOrd="1" destOrd="0" parTransId="{5CF29DD5-EBD2-764E-AB92-3D4D6066F517}" sibTransId="{8B229C32-737C-524A-91EB-C03B0ECDC997}"/>
    <dgm:cxn modelId="{486B96D1-705F-004C-BC17-74D9067A5EBC}" type="presOf" srcId="{BDBC637D-F224-C24D-9263-ECC44FC69EB5}" destId="{C7FE08A4-3C20-5C4C-8A36-8E7451110D43}" srcOrd="0" destOrd="0" presId="urn:microsoft.com/office/officeart/2005/8/layout/process5"/>
    <dgm:cxn modelId="{BCB676F6-042E-6B4D-AF5C-1C17D0FD8EDA}" type="presOf" srcId="{F00631E8-18FC-7047-9351-8817ED378FEF}" destId="{AC69481B-1305-804C-8E9A-8AB656C1988E}" srcOrd="0" destOrd="0" presId="urn:microsoft.com/office/officeart/2005/8/layout/process5"/>
    <dgm:cxn modelId="{77DFB1F0-4867-AE48-ABCA-B5F63A13B189}" type="presOf" srcId="{F2A10F44-87F8-9247-85AB-CFB9330D4D2C}" destId="{5CD9B00C-FE71-1242-AB11-BC3360A91170}" srcOrd="1" destOrd="0" presId="urn:microsoft.com/office/officeart/2005/8/layout/process5"/>
    <dgm:cxn modelId="{C3F49BD8-A303-834D-B384-E39DB3F3CE4F}" type="presOf" srcId="{74A3DD92-6B2A-C142-B83E-D81E705B78A1}" destId="{F547DAFB-DB59-304F-8075-5D31431CB2A6}" srcOrd="0" destOrd="0" presId="urn:microsoft.com/office/officeart/2005/8/layout/process5"/>
    <dgm:cxn modelId="{B739E1F1-E0BD-FF49-8BC8-BA4A27D40835}" srcId="{865DC4C7-DE8C-2240-8202-699EA5A963E5}" destId="{7787000B-22D1-D546-9311-EF0CD42E2EE5}" srcOrd="3" destOrd="0" parTransId="{24010CB6-CA61-2A45-9482-218A09FBB609}" sibTransId="{F00631E8-18FC-7047-9351-8817ED378FEF}"/>
    <dgm:cxn modelId="{FD2B6616-EA18-3440-8D90-DB78E28B65D7}" srcId="{865DC4C7-DE8C-2240-8202-699EA5A963E5}" destId="{74A3DD92-6B2A-C142-B83E-D81E705B78A1}" srcOrd="7" destOrd="0" parTransId="{4E2B7691-BAC0-D24B-9910-25A37FDF650A}" sibTransId="{34A9F61A-9F97-024D-A4B5-350FFC3536EC}"/>
    <dgm:cxn modelId="{69CADC96-9C73-7349-A24A-84AB8AD680B8}" srcId="{865DC4C7-DE8C-2240-8202-699EA5A963E5}" destId="{D7A852E3-F6F9-F642-B8F1-2E7D571C71C3}" srcOrd="2" destOrd="0" parTransId="{2E996F13-8B02-C84B-A073-56B90FFE4E95}" sibTransId="{F2A10F44-87F8-9247-85AB-CFB9330D4D2C}"/>
    <dgm:cxn modelId="{E35DEDC4-2B5E-AE4B-9815-5486B37558E1}" type="presOf" srcId="{E4E5EE9B-6BC1-4E45-BC4B-CC575BA66F01}" destId="{8E4D0A4F-DC80-5C4C-9703-50D928D454D1}" srcOrd="1" destOrd="0" presId="urn:microsoft.com/office/officeart/2005/8/layout/process5"/>
    <dgm:cxn modelId="{C7804C79-59DA-CA42-A699-4961AC5AC278}" type="presOf" srcId="{D7A852E3-F6F9-F642-B8F1-2E7D571C71C3}" destId="{8218F671-F650-E643-9433-1364CF2DB4F5}" srcOrd="0" destOrd="0" presId="urn:microsoft.com/office/officeart/2005/8/layout/process5"/>
    <dgm:cxn modelId="{8669DFC5-6129-3942-BE13-EF714D3F47A4}" type="presOf" srcId="{1E2FA845-20F8-9849-AC62-342C84FA692D}" destId="{0CB03078-71AC-8548-A2BF-6FA030EF9617}" srcOrd="0" destOrd="0" presId="urn:microsoft.com/office/officeart/2005/8/layout/process5"/>
    <dgm:cxn modelId="{D5EF7657-96A1-A44D-8910-98629C01CAE1}" srcId="{865DC4C7-DE8C-2240-8202-699EA5A963E5}" destId="{0F152D49-713E-C648-B896-E045667D9338}" srcOrd="6" destOrd="0" parTransId="{A1B9E9A7-9AAD-9642-AB04-2E0B009089C2}" sibTransId="{E4E5EE9B-6BC1-4E45-BC4B-CC575BA66F01}"/>
    <dgm:cxn modelId="{C408AA62-5C95-D94E-AA74-CDA3199736C8}" type="presOf" srcId="{8B229C32-737C-524A-91EB-C03B0ECDC997}" destId="{FBA7AC55-DBB5-EE40-96B6-C2475EB0E110}" srcOrd="0" destOrd="0" presId="urn:microsoft.com/office/officeart/2005/8/layout/process5"/>
    <dgm:cxn modelId="{EB0EE261-E150-6F40-BDC5-5929B4B473E4}" type="presOf" srcId="{F00631E8-18FC-7047-9351-8817ED378FEF}" destId="{196BC27E-6B91-8047-83CD-0FA4EC03A0BD}" srcOrd="1" destOrd="0" presId="urn:microsoft.com/office/officeart/2005/8/layout/process5"/>
    <dgm:cxn modelId="{FA762629-775B-5040-ACDE-59F0DABD7627}" type="presOf" srcId="{8B229C32-737C-524A-91EB-C03B0ECDC997}" destId="{C8F0591A-F976-1041-8520-103A9AEC3657}" srcOrd="1" destOrd="0" presId="urn:microsoft.com/office/officeart/2005/8/layout/process5"/>
    <dgm:cxn modelId="{1B0BB3CC-B65B-A04F-AEE3-74C69F3AD87B}" type="presOf" srcId="{0F152D49-713E-C648-B896-E045667D9338}" destId="{4A91B36D-A5CE-D749-A1C7-750B04BAC4BB}" srcOrd="0" destOrd="0" presId="urn:microsoft.com/office/officeart/2005/8/layout/process5"/>
    <dgm:cxn modelId="{8DA78475-B138-2144-A73B-185F644AD4CB}" srcId="{865DC4C7-DE8C-2240-8202-699EA5A963E5}" destId="{BDBC637D-F224-C24D-9263-ECC44FC69EB5}" srcOrd="0" destOrd="0" parTransId="{2E7CE45B-75FB-B241-92E5-DDBEE2BBCEB6}" sibTransId="{1E2FA845-20F8-9849-AC62-342C84FA692D}"/>
    <dgm:cxn modelId="{88FEEC4D-FB2D-4B47-91C4-D0EBEA7247FA}" type="presOf" srcId="{6A22B74C-4D25-0F43-A3D9-188FF2B25154}" destId="{B8AE789D-4CD9-6647-BA41-226EA718CD77}" srcOrd="0" destOrd="0" presId="urn:microsoft.com/office/officeart/2005/8/layout/process5"/>
    <dgm:cxn modelId="{E2F8A9F1-0F42-8B4A-BE8E-91F3D25F7416}" type="presOf" srcId="{B96CD36B-A2FB-3B4F-951B-13B613E8D442}" destId="{E3487FAA-5FE0-5643-A07D-A93C3522CA69}" srcOrd="1" destOrd="0" presId="urn:microsoft.com/office/officeart/2005/8/layout/process5"/>
    <dgm:cxn modelId="{4AFBE47B-4481-CA4A-B4FD-879D6CFA1AB0}" type="presOf" srcId="{7787000B-22D1-D546-9311-EF0CD42E2EE5}" destId="{5759FAF8-240E-AA40-9FEB-34F749818554}" srcOrd="0" destOrd="0" presId="urn:microsoft.com/office/officeart/2005/8/layout/process5"/>
    <dgm:cxn modelId="{BF1B4F3E-3E67-3F41-8625-7CE3C79733FC}" type="presOf" srcId="{865DC4C7-DE8C-2240-8202-699EA5A963E5}" destId="{6D5AEC98-6DBC-CD4F-A230-06AD7C53AFC3}" srcOrd="0" destOrd="0" presId="urn:microsoft.com/office/officeart/2005/8/layout/process5"/>
    <dgm:cxn modelId="{542F187E-5EEB-394F-A9D6-DBC8217BE2B2}" srcId="{865DC4C7-DE8C-2240-8202-699EA5A963E5}" destId="{6A22B74C-4D25-0F43-A3D9-188FF2B25154}" srcOrd="4" destOrd="0" parTransId="{143BA0EC-E03E-974C-862D-25D1E16AD4C1}" sibTransId="{B96CD36B-A2FB-3B4F-951B-13B613E8D442}"/>
    <dgm:cxn modelId="{2B7B70C4-2739-EA48-AEC4-B358EAB556AA}" type="presOf" srcId="{F2A10F44-87F8-9247-85AB-CFB9330D4D2C}" destId="{97E92099-5436-B64D-A72E-E10489B87AFE}" srcOrd="0" destOrd="0" presId="urn:microsoft.com/office/officeart/2005/8/layout/process5"/>
    <dgm:cxn modelId="{81BEE03C-A455-8A47-A4E0-A99CECE00CCC}" type="presOf" srcId="{E4E5EE9B-6BC1-4E45-BC4B-CC575BA66F01}" destId="{D57A43D0-A333-7540-AD7D-3BE31226FDFC}" srcOrd="0" destOrd="0" presId="urn:microsoft.com/office/officeart/2005/8/layout/process5"/>
    <dgm:cxn modelId="{6B8BC17F-C9AB-9B41-AD0C-B86879A04535}" type="presOf" srcId="{B96CD36B-A2FB-3B4F-951B-13B613E8D442}" destId="{E6C96E37-EFA6-9844-9F1E-3543F82E36BD}" srcOrd="0" destOrd="0" presId="urn:microsoft.com/office/officeart/2005/8/layout/process5"/>
    <dgm:cxn modelId="{8ACD601E-08E3-F348-88C0-AF284EE17C96}" type="presOf" srcId="{94DCE424-B404-F149-94A2-BFC34E515535}" destId="{5B261AEB-C4AB-0941-9EE2-0934D56648B0}" srcOrd="1" destOrd="0" presId="urn:microsoft.com/office/officeart/2005/8/layout/process5"/>
    <dgm:cxn modelId="{4A7CE837-D485-AA43-BC54-C95C0A43712A}" type="presOf" srcId="{94DCE424-B404-F149-94A2-BFC34E515535}" destId="{6675570C-79FF-3E43-8879-19CD4E6E7DDF}" srcOrd="0" destOrd="0" presId="urn:microsoft.com/office/officeart/2005/8/layout/process5"/>
    <dgm:cxn modelId="{E2385907-F2AB-984F-8AD2-15008E4E28D6}" type="presOf" srcId="{1E2FA845-20F8-9849-AC62-342C84FA692D}" destId="{25D567E3-0488-424C-A4F3-AB57E8C9832F}" srcOrd="1" destOrd="0" presId="urn:microsoft.com/office/officeart/2005/8/layout/process5"/>
    <dgm:cxn modelId="{1F8110C5-EB07-FA4E-BE1F-E2E8C27FDBB9}" type="presParOf" srcId="{6D5AEC98-6DBC-CD4F-A230-06AD7C53AFC3}" destId="{C7FE08A4-3C20-5C4C-8A36-8E7451110D43}" srcOrd="0" destOrd="0" presId="urn:microsoft.com/office/officeart/2005/8/layout/process5"/>
    <dgm:cxn modelId="{BC697C19-84CD-4B4B-9986-ED9FAF9A1273}" type="presParOf" srcId="{6D5AEC98-6DBC-CD4F-A230-06AD7C53AFC3}" destId="{0CB03078-71AC-8548-A2BF-6FA030EF9617}" srcOrd="1" destOrd="0" presId="urn:microsoft.com/office/officeart/2005/8/layout/process5"/>
    <dgm:cxn modelId="{9CF87CCC-08C6-6845-9907-89657B243E94}" type="presParOf" srcId="{0CB03078-71AC-8548-A2BF-6FA030EF9617}" destId="{25D567E3-0488-424C-A4F3-AB57E8C9832F}" srcOrd="0" destOrd="0" presId="urn:microsoft.com/office/officeart/2005/8/layout/process5"/>
    <dgm:cxn modelId="{6F70E3AA-9A43-C745-A707-AE9D680EC28C}" type="presParOf" srcId="{6D5AEC98-6DBC-CD4F-A230-06AD7C53AFC3}" destId="{FA1A6D23-DD7D-874A-A613-3DD5ABB174C8}" srcOrd="2" destOrd="0" presId="urn:microsoft.com/office/officeart/2005/8/layout/process5"/>
    <dgm:cxn modelId="{AC403FB1-9285-EF4A-AA4F-D6082DA9433E}" type="presParOf" srcId="{6D5AEC98-6DBC-CD4F-A230-06AD7C53AFC3}" destId="{FBA7AC55-DBB5-EE40-96B6-C2475EB0E110}" srcOrd="3" destOrd="0" presId="urn:microsoft.com/office/officeart/2005/8/layout/process5"/>
    <dgm:cxn modelId="{81AF1893-6BE1-7A4E-9C43-783FB95CBCA4}" type="presParOf" srcId="{FBA7AC55-DBB5-EE40-96B6-C2475EB0E110}" destId="{C8F0591A-F976-1041-8520-103A9AEC3657}" srcOrd="0" destOrd="0" presId="urn:microsoft.com/office/officeart/2005/8/layout/process5"/>
    <dgm:cxn modelId="{4065CFD3-46EA-1745-B2AD-BC30BAB7D348}" type="presParOf" srcId="{6D5AEC98-6DBC-CD4F-A230-06AD7C53AFC3}" destId="{8218F671-F650-E643-9433-1364CF2DB4F5}" srcOrd="4" destOrd="0" presId="urn:microsoft.com/office/officeart/2005/8/layout/process5"/>
    <dgm:cxn modelId="{48C79794-50CC-4D4B-B42B-5868C18A01A1}" type="presParOf" srcId="{6D5AEC98-6DBC-CD4F-A230-06AD7C53AFC3}" destId="{97E92099-5436-B64D-A72E-E10489B87AFE}" srcOrd="5" destOrd="0" presId="urn:microsoft.com/office/officeart/2005/8/layout/process5"/>
    <dgm:cxn modelId="{284703E0-B12F-3642-B8DD-D16782209A9D}" type="presParOf" srcId="{97E92099-5436-B64D-A72E-E10489B87AFE}" destId="{5CD9B00C-FE71-1242-AB11-BC3360A91170}" srcOrd="0" destOrd="0" presId="urn:microsoft.com/office/officeart/2005/8/layout/process5"/>
    <dgm:cxn modelId="{23B07ADC-D4A1-5246-9A56-CC9D5F64A029}" type="presParOf" srcId="{6D5AEC98-6DBC-CD4F-A230-06AD7C53AFC3}" destId="{5759FAF8-240E-AA40-9FEB-34F749818554}" srcOrd="6" destOrd="0" presId="urn:microsoft.com/office/officeart/2005/8/layout/process5"/>
    <dgm:cxn modelId="{03E6F755-BD41-DF46-B60B-D2C06D552EDC}" type="presParOf" srcId="{6D5AEC98-6DBC-CD4F-A230-06AD7C53AFC3}" destId="{AC69481B-1305-804C-8E9A-8AB656C1988E}" srcOrd="7" destOrd="0" presId="urn:microsoft.com/office/officeart/2005/8/layout/process5"/>
    <dgm:cxn modelId="{2D56A1BF-BD58-AB46-ADDA-CF0DF8B93560}" type="presParOf" srcId="{AC69481B-1305-804C-8E9A-8AB656C1988E}" destId="{196BC27E-6B91-8047-83CD-0FA4EC03A0BD}" srcOrd="0" destOrd="0" presId="urn:microsoft.com/office/officeart/2005/8/layout/process5"/>
    <dgm:cxn modelId="{BA2FEEE6-13A1-FF4C-9D87-F23903B82DFB}" type="presParOf" srcId="{6D5AEC98-6DBC-CD4F-A230-06AD7C53AFC3}" destId="{B8AE789D-4CD9-6647-BA41-226EA718CD77}" srcOrd="8" destOrd="0" presId="urn:microsoft.com/office/officeart/2005/8/layout/process5"/>
    <dgm:cxn modelId="{931EE753-8583-1745-B1F6-A65922A88835}" type="presParOf" srcId="{6D5AEC98-6DBC-CD4F-A230-06AD7C53AFC3}" destId="{E6C96E37-EFA6-9844-9F1E-3543F82E36BD}" srcOrd="9" destOrd="0" presId="urn:microsoft.com/office/officeart/2005/8/layout/process5"/>
    <dgm:cxn modelId="{2849496F-3A8A-D441-A8A6-55D7C7AA0D1F}" type="presParOf" srcId="{E6C96E37-EFA6-9844-9F1E-3543F82E36BD}" destId="{E3487FAA-5FE0-5643-A07D-A93C3522CA69}" srcOrd="0" destOrd="0" presId="urn:microsoft.com/office/officeart/2005/8/layout/process5"/>
    <dgm:cxn modelId="{F125BC4B-35FD-8C42-AC80-5677AD006A9E}" type="presParOf" srcId="{6D5AEC98-6DBC-CD4F-A230-06AD7C53AFC3}" destId="{3FCF1216-44A2-F946-860C-20DF2A2C9ACF}" srcOrd="10" destOrd="0" presId="urn:microsoft.com/office/officeart/2005/8/layout/process5"/>
    <dgm:cxn modelId="{2873312D-D0A8-5446-8FD6-A83F8D3BD3D8}" type="presParOf" srcId="{6D5AEC98-6DBC-CD4F-A230-06AD7C53AFC3}" destId="{6675570C-79FF-3E43-8879-19CD4E6E7DDF}" srcOrd="11" destOrd="0" presId="urn:microsoft.com/office/officeart/2005/8/layout/process5"/>
    <dgm:cxn modelId="{532D6592-18F0-404A-A180-D1DF0B49DD72}" type="presParOf" srcId="{6675570C-79FF-3E43-8879-19CD4E6E7DDF}" destId="{5B261AEB-C4AB-0941-9EE2-0934D56648B0}" srcOrd="0" destOrd="0" presId="urn:microsoft.com/office/officeart/2005/8/layout/process5"/>
    <dgm:cxn modelId="{B5807A3C-E433-3049-9724-A57FD500D2C8}" type="presParOf" srcId="{6D5AEC98-6DBC-CD4F-A230-06AD7C53AFC3}" destId="{4A91B36D-A5CE-D749-A1C7-750B04BAC4BB}" srcOrd="12" destOrd="0" presId="urn:microsoft.com/office/officeart/2005/8/layout/process5"/>
    <dgm:cxn modelId="{2A1C648B-BE35-9947-9F0B-AE6F513E743C}" type="presParOf" srcId="{6D5AEC98-6DBC-CD4F-A230-06AD7C53AFC3}" destId="{D57A43D0-A333-7540-AD7D-3BE31226FDFC}" srcOrd="13" destOrd="0" presId="urn:microsoft.com/office/officeart/2005/8/layout/process5"/>
    <dgm:cxn modelId="{F492406F-A720-6147-888B-332440D28976}" type="presParOf" srcId="{D57A43D0-A333-7540-AD7D-3BE31226FDFC}" destId="{8E4D0A4F-DC80-5C4C-9703-50D928D454D1}" srcOrd="0" destOrd="0" presId="urn:microsoft.com/office/officeart/2005/8/layout/process5"/>
    <dgm:cxn modelId="{70A48976-98D4-234F-9DB0-75D6AA9DD47B}" type="presParOf" srcId="{6D5AEC98-6DBC-CD4F-A230-06AD7C53AFC3}" destId="{F547DAFB-DB59-304F-8075-5D31431CB2A6}" srcOrd="1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81A7E-425B-754F-8BA0-A13218150628}">
      <dsp:nvSpPr>
        <dsp:cNvPr id="0" name=""/>
        <dsp:cNvSpPr/>
      </dsp:nvSpPr>
      <dsp:spPr>
        <a:xfrm>
          <a:off x="2412491" y="44957"/>
          <a:ext cx="2337816" cy="2337816"/>
        </a:xfrm>
        <a:prstGeom prst="ellipse">
          <a:avLst/>
        </a:prstGeom>
        <a:gradFill rotWithShape="0">
          <a:gsLst>
            <a:gs pos="0">
              <a:schemeClr val="accent2">
                <a:alpha val="50000"/>
                <a:hueOff val="0"/>
                <a:satOff val="0"/>
                <a:lumOff val="0"/>
                <a:alphaOff val="0"/>
                <a:tint val="100000"/>
                <a:shade val="100000"/>
                <a:satMod val="130000"/>
              </a:schemeClr>
            </a:gs>
            <a:gs pos="100000">
              <a:schemeClr val="accent2">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1300" kern="1200" dirty="0" smtClean="0"/>
            <a:t>Psychiatric emergencies</a:t>
          </a:r>
          <a:endParaRPr lang="en-US" sz="1300" kern="1200" dirty="0"/>
        </a:p>
      </dsp:txBody>
      <dsp:txXfrm>
        <a:off x="2682239" y="359663"/>
        <a:ext cx="1798320" cy="741807"/>
      </dsp:txXfrm>
    </dsp:sp>
    <dsp:sp modelId="{6E6DB4B6-6AF5-954D-986E-7ED0AA0C7A52}">
      <dsp:nvSpPr>
        <dsp:cNvPr id="0" name=""/>
        <dsp:cNvSpPr/>
      </dsp:nvSpPr>
      <dsp:spPr>
        <a:xfrm>
          <a:off x="3446525" y="1078991"/>
          <a:ext cx="2337816" cy="2337816"/>
        </a:xfrm>
        <a:prstGeom prst="ellipse">
          <a:avLst/>
        </a:prstGeom>
        <a:gradFill rotWithShape="0">
          <a:gsLst>
            <a:gs pos="0">
              <a:schemeClr val="accent2">
                <a:alpha val="50000"/>
                <a:hueOff val="1560507"/>
                <a:satOff val="-1946"/>
                <a:lumOff val="458"/>
                <a:alphaOff val="0"/>
                <a:tint val="100000"/>
                <a:shade val="100000"/>
                <a:satMod val="130000"/>
              </a:schemeClr>
            </a:gs>
            <a:gs pos="100000">
              <a:schemeClr val="accent2">
                <a:alpha val="50000"/>
                <a:hueOff val="1560507"/>
                <a:satOff val="-1946"/>
                <a:lumOff val="458"/>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1300" kern="1200" dirty="0" smtClean="0"/>
            <a:t>Behavioral emergencies</a:t>
          </a:r>
          <a:endParaRPr lang="en-US" sz="1300" kern="1200" dirty="0"/>
        </a:p>
      </dsp:txBody>
      <dsp:txXfrm>
        <a:off x="4705349" y="1348740"/>
        <a:ext cx="899160" cy="1798320"/>
      </dsp:txXfrm>
    </dsp:sp>
    <dsp:sp modelId="{EC35F8BA-8164-2A43-B7BF-BBC7D7FD16C8}">
      <dsp:nvSpPr>
        <dsp:cNvPr id="0" name=""/>
        <dsp:cNvSpPr/>
      </dsp:nvSpPr>
      <dsp:spPr>
        <a:xfrm>
          <a:off x="2412491" y="2113026"/>
          <a:ext cx="2337816" cy="2337816"/>
        </a:xfrm>
        <a:prstGeom prst="ellipse">
          <a:avLst/>
        </a:prstGeom>
        <a:gradFill rotWithShape="0">
          <a:gsLst>
            <a:gs pos="0">
              <a:schemeClr val="accent2">
                <a:alpha val="50000"/>
                <a:hueOff val="3121013"/>
                <a:satOff val="-3893"/>
                <a:lumOff val="915"/>
                <a:alphaOff val="0"/>
                <a:tint val="100000"/>
                <a:shade val="100000"/>
                <a:satMod val="130000"/>
              </a:schemeClr>
            </a:gs>
            <a:gs pos="100000">
              <a:schemeClr val="accent2">
                <a:alpha val="50000"/>
                <a:hueOff val="3121013"/>
                <a:satOff val="-3893"/>
                <a:lumOff val="915"/>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1300" kern="1200" dirty="0" smtClean="0"/>
            <a:t>Toxicological emergencies</a:t>
          </a:r>
          <a:endParaRPr lang="en-US" sz="1300" kern="1200" dirty="0"/>
        </a:p>
      </dsp:txBody>
      <dsp:txXfrm>
        <a:off x="2682239" y="3394329"/>
        <a:ext cx="1798320" cy="741807"/>
      </dsp:txXfrm>
    </dsp:sp>
    <dsp:sp modelId="{8B62AF8E-7C4C-9E4C-8AD3-5A2CB7A783F1}">
      <dsp:nvSpPr>
        <dsp:cNvPr id="0" name=""/>
        <dsp:cNvSpPr/>
      </dsp:nvSpPr>
      <dsp:spPr>
        <a:xfrm>
          <a:off x="1378457" y="1078991"/>
          <a:ext cx="2337816" cy="2337816"/>
        </a:xfrm>
        <a:prstGeom prst="ellipse">
          <a:avLst/>
        </a:prstGeom>
        <a:gradFill rotWithShape="0">
          <a:gsLst>
            <a:gs pos="0">
              <a:schemeClr val="accent2">
                <a:alpha val="50000"/>
                <a:hueOff val="4681520"/>
                <a:satOff val="-5839"/>
                <a:lumOff val="1373"/>
                <a:alphaOff val="0"/>
                <a:tint val="100000"/>
                <a:shade val="100000"/>
                <a:satMod val="130000"/>
              </a:schemeClr>
            </a:gs>
            <a:gs pos="100000">
              <a:schemeClr val="accent2">
                <a:alpha val="50000"/>
                <a:hueOff val="4681520"/>
                <a:satOff val="-5839"/>
                <a:lumOff val="1373"/>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1300" kern="1200" dirty="0" smtClean="0"/>
            <a:t>All emergencies</a:t>
          </a:r>
          <a:endParaRPr lang="en-US" sz="1300" kern="1200" dirty="0"/>
        </a:p>
      </dsp:txBody>
      <dsp:txXfrm>
        <a:off x="1558289" y="1348740"/>
        <a:ext cx="899160" cy="17983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81A7E-425B-754F-8BA0-A13218150628}">
      <dsp:nvSpPr>
        <dsp:cNvPr id="0" name=""/>
        <dsp:cNvSpPr/>
      </dsp:nvSpPr>
      <dsp:spPr>
        <a:xfrm>
          <a:off x="1805939" y="48577"/>
          <a:ext cx="2331720" cy="2331720"/>
        </a:xfrm>
        <a:prstGeom prst="ellipse">
          <a:avLst/>
        </a:prstGeom>
        <a:gradFill rotWithShape="0">
          <a:gsLst>
            <a:gs pos="0">
              <a:schemeClr val="accent2">
                <a:alpha val="50000"/>
                <a:hueOff val="0"/>
                <a:satOff val="0"/>
                <a:lumOff val="0"/>
                <a:alphaOff val="0"/>
                <a:tint val="100000"/>
                <a:shade val="100000"/>
                <a:satMod val="130000"/>
              </a:schemeClr>
            </a:gs>
            <a:gs pos="100000">
              <a:schemeClr val="accent2">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US" sz="2100" kern="1200" dirty="0" smtClean="0"/>
            <a:t>Psychiatric emergencies</a:t>
          </a:r>
          <a:endParaRPr lang="en-US" sz="2100" kern="1200" dirty="0"/>
        </a:p>
      </dsp:txBody>
      <dsp:txXfrm>
        <a:off x="2116836" y="456628"/>
        <a:ext cx="1709928" cy="1049274"/>
      </dsp:txXfrm>
    </dsp:sp>
    <dsp:sp modelId="{6E6DB4B6-6AF5-954D-986E-7ED0AA0C7A52}">
      <dsp:nvSpPr>
        <dsp:cNvPr id="0" name=""/>
        <dsp:cNvSpPr/>
      </dsp:nvSpPr>
      <dsp:spPr>
        <a:xfrm>
          <a:off x="2647302" y="1505902"/>
          <a:ext cx="2331720" cy="2331720"/>
        </a:xfrm>
        <a:prstGeom prst="ellipse">
          <a:avLst/>
        </a:prstGeom>
        <a:gradFill rotWithShape="0">
          <a:gsLst>
            <a:gs pos="0">
              <a:schemeClr val="accent2">
                <a:alpha val="50000"/>
                <a:hueOff val="2340760"/>
                <a:satOff val="-2919"/>
                <a:lumOff val="686"/>
                <a:alphaOff val="0"/>
                <a:tint val="100000"/>
                <a:shade val="100000"/>
                <a:satMod val="130000"/>
              </a:schemeClr>
            </a:gs>
            <a:gs pos="100000">
              <a:schemeClr val="accent2">
                <a:alpha val="50000"/>
                <a:hueOff val="2340760"/>
                <a:satOff val="-2919"/>
                <a:lumOff val="686"/>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US" sz="2100" kern="1200" dirty="0" smtClean="0"/>
            <a:t>Behavioral emergencies</a:t>
          </a:r>
          <a:endParaRPr lang="en-US" sz="2100" kern="1200" dirty="0"/>
        </a:p>
      </dsp:txBody>
      <dsp:txXfrm>
        <a:off x="3360420" y="2108263"/>
        <a:ext cx="1399032" cy="1282446"/>
      </dsp:txXfrm>
    </dsp:sp>
    <dsp:sp modelId="{317768C1-9B4A-2C4F-B428-B2B89DFC5B23}">
      <dsp:nvSpPr>
        <dsp:cNvPr id="0" name=""/>
        <dsp:cNvSpPr/>
      </dsp:nvSpPr>
      <dsp:spPr>
        <a:xfrm>
          <a:off x="964577" y="1505902"/>
          <a:ext cx="2331720" cy="2331720"/>
        </a:xfrm>
        <a:prstGeom prst="ellipse">
          <a:avLst/>
        </a:prstGeom>
        <a:gradFill rotWithShape="0">
          <a:gsLst>
            <a:gs pos="0">
              <a:schemeClr val="accent2">
                <a:alpha val="50000"/>
                <a:hueOff val="4681520"/>
                <a:satOff val="-5839"/>
                <a:lumOff val="1373"/>
                <a:alphaOff val="0"/>
                <a:tint val="100000"/>
                <a:shade val="100000"/>
                <a:satMod val="130000"/>
              </a:schemeClr>
            </a:gs>
            <a:gs pos="100000">
              <a:schemeClr val="accent2">
                <a:alpha val="50000"/>
                <a:hueOff val="4681520"/>
                <a:satOff val="-5839"/>
                <a:lumOff val="1373"/>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US" sz="2100" kern="1200" dirty="0" smtClean="0"/>
            <a:t>All emergencies</a:t>
          </a:r>
          <a:endParaRPr lang="en-US" sz="2100" kern="1200" dirty="0"/>
        </a:p>
      </dsp:txBody>
      <dsp:txXfrm>
        <a:off x="1184147" y="2108263"/>
        <a:ext cx="1399032" cy="12824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81A7E-425B-754F-8BA0-A13218150628}">
      <dsp:nvSpPr>
        <dsp:cNvPr id="0" name=""/>
        <dsp:cNvSpPr/>
      </dsp:nvSpPr>
      <dsp:spPr>
        <a:xfrm>
          <a:off x="1805939" y="48577"/>
          <a:ext cx="2331720" cy="2331720"/>
        </a:xfrm>
        <a:prstGeom prst="ellipse">
          <a:avLst/>
        </a:prstGeom>
        <a:gradFill rotWithShape="0">
          <a:gsLst>
            <a:gs pos="0">
              <a:schemeClr val="accent2">
                <a:alpha val="50000"/>
                <a:hueOff val="0"/>
                <a:satOff val="0"/>
                <a:lumOff val="0"/>
                <a:alphaOff val="0"/>
                <a:tint val="100000"/>
                <a:shade val="100000"/>
                <a:satMod val="130000"/>
              </a:schemeClr>
            </a:gs>
            <a:gs pos="100000">
              <a:schemeClr val="accent2">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US" sz="2100" kern="1200" dirty="0" smtClean="0"/>
            <a:t>Psychiatric emergencies</a:t>
          </a:r>
          <a:endParaRPr lang="en-US" sz="2100" kern="1200" dirty="0"/>
        </a:p>
      </dsp:txBody>
      <dsp:txXfrm>
        <a:off x="2116836" y="456628"/>
        <a:ext cx="1709928" cy="1049274"/>
      </dsp:txXfrm>
    </dsp:sp>
    <dsp:sp modelId="{6E6DB4B6-6AF5-954D-986E-7ED0AA0C7A52}">
      <dsp:nvSpPr>
        <dsp:cNvPr id="0" name=""/>
        <dsp:cNvSpPr/>
      </dsp:nvSpPr>
      <dsp:spPr>
        <a:xfrm>
          <a:off x="2647302" y="1505902"/>
          <a:ext cx="2331720" cy="2331720"/>
        </a:xfrm>
        <a:prstGeom prst="ellipse">
          <a:avLst/>
        </a:prstGeom>
        <a:gradFill rotWithShape="0">
          <a:gsLst>
            <a:gs pos="0">
              <a:schemeClr val="accent2">
                <a:alpha val="50000"/>
                <a:hueOff val="2340760"/>
                <a:satOff val="-2919"/>
                <a:lumOff val="686"/>
                <a:alphaOff val="0"/>
                <a:tint val="100000"/>
                <a:shade val="100000"/>
                <a:satMod val="130000"/>
              </a:schemeClr>
            </a:gs>
            <a:gs pos="100000">
              <a:schemeClr val="accent2">
                <a:alpha val="50000"/>
                <a:hueOff val="2340760"/>
                <a:satOff val="-2919"/>
                <a:lumOff val="686"/>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US" sz="2100" kern="1200" dirty="0" smtClean="0"/>
            <a:t>Behavioral emergencies</a:t>
          </a:r>
          <a:endParaRPr lang="en-US" sz="2100" kern="1200" dirty="0"/>
        </a:p>
      </dsp:txBody>
      <dsp:txXfrm>
        <a:off x="3360420" y="2108263"/>
        <a:ext cx="1399032" cy="1282446"/>
      </dsp:txXfrm>
    </dsp:sp>
    <dsp:sp modelId="{317768C1-9B4A-2C4F-B428-B2B89DFC5B23}">
      <dsp:nvSpPr>
        <dsp:cNvPr id="0" name=""/>
        <dsp:cNvSpPr/>
      </dsp:nvSpPr>
      <dsp:spPr>
        <a:xfrm>
          <a:off x="964577" y="1505902"/>
          <a:ext cx="2331720" cy="2331720"/>
        </a:xfrm>
        <a:prstGeom prst="ellipse">
          <a:avLst/>
        </a:prstGeom>
        <a:gradFill rotWithShape="0">
          <a:gsLst>
            <a:gs pos="0">
              <a:schemeClr val="accent2">
                <a:alpha val="50000"/>
                <a:hueOff val="4681520"/>
                <a:satOff val="-5839"/>
                <a:lumOff val="1373"/>
                <a:alphaOff val="0"/>
                <a:tint val="100000"/>
                <a:shade val="100000"/>
                <a:satMod val="130000"/>
              </a:schemeClr>
            </a:gs>
            <a:gs pos="100000">
              <a:schemeClr val="accent2">
                <a:alpha val="50000"/>
                <a:hueOff val="4681520"/>
                <a:satOff val="-5839"/>
                <a:lumOff val="1373"/>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US" sz="2100" kern="1200" dirty="0" smtClean="0"/>
            <a:t>All emergencies</a:t>
          </a:r>
          <a:endParaRPr lang="en-US" sz="2100" kern="1200" dirty="0"/>
        </a:p>
      </dsp:txBody>
      <dsp:txXfrm>
        <a:off x="1184147" y="2108263"/>
        <a:ext cx="1399032" cy="12824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81A7E-425B-754F-8BA0-A13218150628}">
      <dsp:nvSpPr>
        <dsp:cNvPr id="0" name=""/>
        <dsp:cNvSpPr/>
      </dsp:nvSpPr>
      <dsp:spPr>
        <a:xfrm>
          <a:off x="1805939" y="48577"/>
          <a:ext cx="2331720" cy="2331720"/>
        </a:xfrm>
        <a:prstGeom prst="ellipse">
          <a:avLst/>
        </a:prstGeom>
        <a:gradFill rotWithShape="0">
          <a:gsLst>
            <a:gs pos="0">
              <a:schemeClr val="accent2">
                <a:alpha val="50000"/>
                <a:hueOff val="0"/>
                <a:satOff val="0"/>
                <a:lumOff val="0"/>
                <a:alphaOff val="0"/>
                <a:tint val="100000"/>
                <a:shade val="100000"/>
                <a:satMod val="130000"/>
              </a:schemeClr>
            </a:gs>
            <a:gs pos="100000">
              <a:schemeClr val="accent2">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US" sz="2100" kern="1200" dirty="0" smtClean="0"/>
            <a:t>Psychiatric emergencies</a:t>
          </a:r>
          <a:endParaRPr lang="en-US" sz="2100" kern="1200" dirty="0"/>
        </a:p>
      </dsp:txBody>
      <dsp:txXfrm>
        <a:off x="2116836" y="456628"/>
        <a:ext cx="1709928" cy="1049274"/>
      </dsp:txXfrm>
    </dsp:sp>
    <dsp:sp modelId="{6E6DB4B6-6AF5-954D-986E-7ED0AA0C7A52}">
      <dsp:nvSpPr>
        <dsp:cNvPr id="0" name=""/>
        <dsp:cNvSpPr/>
      </dsp:nvSpPr>
      <dsp:spPr>
        <a:xfrm>
          <a:off x="2647302" y="1505902"/>
          <a:ext cx="2331720" cy="2331720"/>
        </a:xfrm>
        <a:prstGeom prst="ellipse">
          <a:avLst/>
        </a:prstGeom>
        <a:gradFill rotWithShape="0">
          <a:gsLst>
            <a:gs pos="0">
              <a:schemeClr val="accent2">
                <a:alpha val="50000"/>
                <a:hueOff val="2340760"/>
                <a:satOff val="-2919"/>
                <a:lumOff val="686"/>
                <a:alphaOff val="0"/>
                <a:tint val="100000"/>
                <a:shade val="100000"/>
                <a:satMod val="130000"/>
              </a:schemeClr>
            </a:gs>
            <a:gs pos="100000">
              <a:schemeClr val="accent2">
                <a:alpha val="50000"/>
                <a:hueOff val="2340760"/>
                <a:satOff val="-2919"/>
                <a:lumOff val="686"/>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US" sz="2100" kern="1200" dirty="0" smtClean="0"/>
            <a:t>Behavioral emergencies</a:t>
          </a:r>
          <a:endParaRPr lang="en-US" sz="2100" kern="1200" dirty="0"/>
        </a:p>
      </dsp:txBody>
      <dsp:txXfrm>
        <a:off x="3360420" y="2108263"/>
        <a:ext cx="1399032" cy="1282446"/>
      </dsp:txXfrm>
    </dsp:sp>
    <dsp:sp modelId="{317768C1-9B4A-2C4F-B428-B2B89DFC5B23}">
      <dsp:nvSpPr>
        <dsp:cNvPr id="0" name=""/>
        <dsp:cNvSpPr/>
      </dsp:nvSpPr>
      <dsp:spPr>
        <a:xfrm>
          <a:off x="964577" y="1505902"/>
          <a:ext cx="2331720" cy="2331720"/>
        </a:xfrm>
        <a:prstGeom prst="ellipse">
          <a:avLst/>
        </a:prstGeom>
        <a:gradFill rotWithShape="0">
          <a:gsLst>
            <a:gs pos="0">
              <a:schemeClr val="accent2">
                <a:alpha val="50000"/>
                <a:hueOff val="4681520"/>
                <a:satOff val="-5839"/>
                <a:lumOff val="1373"/>
                <a:alphaOff val="0"/>
                <a:tint val="100000"/>
                <a:shade val="100000"/>
                <a:satMod val="130000"/>
              </a:schemeClr>
            </a:gs>
            <a:gs pos="100000">
              <a:schemeClr val="accent2">
                <a:alpha val="50000"/>
                <a:hueOff val="4681520"/>
                <a:satOff val="-5839"/>
                <a:lumOff val="1373"/>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US" sz="2100" kern="1200" dirty="0" smtClean="0"/>
            <a:t>All emergencies</a:t>
          </a:r>
          <a:endParaRPr lang="en-US" sz="2100" kern="1200" dirty="0"/>
        </a:p>
      </dsp:txBody>
      <dsp:txXfrm>
        <a:off x="1184147" y="2108263"/>
        <a:ext cx="1399032" cy="12824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81A7E-425B-754F-8BA0-A13218150628}">
      <dsp:nvSpPr>
        <dsp:cNvPr id="0" name=""/>
        <dsp:cNvSpPr/>
      </dsp:nvSpPr>
      <dsp:spPr>
        <a:xfrm>
          <a:off x="1805939" y="48577"/>
          <a:ext cx="2331720" cy="2331720"/>
        </a:xfrm>
        <a:prstGeom prst="ellipse">
          <a:avLst/>
        </a:prstGeom>
        <a:gradFill rotWithShape="0">
          <a:gsLst>
            <a:gs pos="0">
              <a:schemeClr val="accent2">
                <a:alpha val="50000"/>
                <a:hueOff val="0"/>
                <a:satOff val="0"/>
                <a:lumOff val="0"/>
                <a:alphaOff val="0"/>
                <a:tint val="100000"/>
                <a:shade val="100000"/>
                <a:satMod val="130000"/>
              </a:schemeClr>
            </a:gs>
            <a:gs pos="100000">
              <a:schemeClr val="accent2">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US" sz="2100" kern="1200" dirty="0" smtClean="0"/>
            <a:t>Psychiatric emergencies</a:t>
          </a:r>
          <a:endParaRPr lang="en-US" sz="2100" kern="1200" dirty="0"/>
        </a:p>
      </dsp:txBody>
      <dsp:txXfrm>
        <a:off x="2116836" y="456628"/>
        <a:ext cx="1709928" cy="1049274"/>
      </dsp:txXfrm>
    </dsp:sp>
    <dsp:sp modelId="{6E6DB4B6-6AF5-954D-986E-7ED0AA0C7A52}">
      <dsp:nvSpPr>
        <dsp:cNvPr id="0" name=""/>
        <dsp:cNvSpPr/>
      </dsp:nvSpPr>
      <dsp:spPr>
        <a:xfrm>
          <a:off x="2647302" y="1505902"/>
          <a:ext cx="2331720" cy="2331720"/>
        </a:xfrm>
        <a:prstGeom prst="ellipse">
          <a:avLst/>
        </a:prstGeom>
        <a:gradFill rotWithShape="0">
          <a:gsLst>
            <a:gs pos="0">
              <a:schemeClr val="accent2">
                <a:alpha val="50000"/>
                <a:hueOff val="2340760"/>
                <a:satOff val="-2919"/>
                <a:lumOff val="686"/>
                <a:alphaOff val="0"/>
                <a:tint val="100000"/>
                <a:shade val="100000"/>
                <a:satMod val="130000"/>
              </a:schemeClr>
            </a:gs>
            <a:gs pos="100000">
              <a:schemeClr val="accent2">
                <a:alpha val="50000"/>
                <a:hueOff val="2340760"/>
                <a:satOff val="-2919"/>
                <a:lumOff val="686"/>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US" sz="2100" kern="1200" dirty="0" smtClean="0"/>
            <a:t>Behavioral emergencies</a:t>
          </a:r>
          <a:endParaRPr lang="en-US" sz="2100" kern="1200" dirty="0"/>
        </a:p>
      </dsp:txBody>
      <dsp:txXfrm>
        <a:off x="3360420" y="2108263"/>
        <a:ext cx="1399032" cy="1282446"/>
      </dsp:txXfrm>
    </dsp:sp>
    <dsp:sp modelId="{317768C1-9B4A-2C4F-B428-B2B89DFC5B23}">
      <dsp:nvSpPr>
        <dsp:cNvPr id="0" name=""/>
        <dsp:cNvSpPr/>
      </dsp:nvSpPr>
      <dsp:spPr>
        <a:xfrm>
          <a:off x="964577" y="1505902"/>
          <a:ext cx="2331720" cy="2331720"/>
        </a:xfrm>
        <a:prstGeom prst="ellipse">
          <a:avLst/>
        </a:prstGeom>
        <a:gradFill rotWithShape="0">
          <a:gsLst>
            <a:gs pos="0">
              <a:schemeClr val="accent2">
                <a:alpha val="50000"/>
                <a:hueOff val="4681520"/>
                <a:satOff val="-5839"/>
                <a:lumOff val="1373"/>
                <a:alphaOff val="0"/>
                <a:tint val="100000"/>
                <a:shade val="100000"/>
                <a:satMod val="130000"/>
              </a:schemeClr>
            </a:gs>
            <a:gs pos="100000">
              <a:schemeClr val="accent2">
                <a:alpha val="50000"/>
                <a:hueOff val="4681520"/>
                <a:satOff val="-5839"/>
                <a:lumOff val="1373"/>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US" sz="2100" kern="1200" dirty="0" smtClean="0"/>
            <a:t>All emergencies</a:t>
          </a:r>
          <a:endParaRPr lang="en-US" sz="2100" kern="1200" dirty="0"/>
        </a:p>
      </dsp:txBody>
      <dsp:txXfrm>
        <a:off x="1184147" y="2108263"/>
        <a:ext cx="1399032" cy="12824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81A7E-425B-754F-8BA0-A13218150628}">
      <dsp:nvSpPr>
        <dsp:cNvPr id="0" name=""/>
        <dsp:cNvSpPr/>
      </dsp:nvSpPr>
      <dsp:spPr>
        <a:xfrm>
          <a:off x="937259" y="22859"/>
          <a:ext cx="1097280" cy="1097280"/>
        </a:xfrm>
        <a:prstGeom prst="ellipse">
          <a:avLst/>
        </a:prstGeom>
        <a:gradFill rotWithShape="0">
          <a:gsLst>
            <a:gs pos="0">
              <a:schemeClr val="accent2">
                <a:alpha val="50000"/>
                <a:hueOff val="0"/>
                <a:satOff val="0"/>
                <a:lumOff val="0"/>
                <a:alphaOff val="0"/>
                <a:tint val="100000"/>
                <a:shade val="100000"/>
                <a:satMod val="130000"/>
              </a:schemeClr>
            </a:gs>
            <a:gs pos="100000">
              <a:schemeClr val="accent2">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en-US" sz="1000" kern="1200" dirty="0" smtClean="0"/>
            <a:t>Psychiatric emergencies</a:t>
          </a:r>
          <a:endParaRPr lang="en-US" sz="1000" kern="1200" dirty="0"/>
        </a:p>
      </dsp:txBody>
      <dsp:txXfrm>
        <a:off x="1083563" y="214883"/>
        <a:ext cx="804672" cy="493776"/>
      </dsp:txXfrm>
    </dsp:sp>
    <dsp:sp modelId="{6E6DB4B6-6AF5-954D-986E-7ED0AA0C7A52}">
      <dsp:nvSpPr>
        <dsp:cNvPr id="0" name=""/>
        <dsp:cNvSpPr/>
      </dsp:nvSpPr>
      <dsp:spPr>
        <a:xfrm>
          <a:off x="1333195" y="708660"/>
          <a:ext cx="1097280" cy="1097280"/>
        </a:xfrm>
        <a:prstGeom prst="ellipse">
          <a:avLst/>
        </a:prstGeom>
        <a:gradFill rotWithShape="0">
          <a:gsLst>
            <a:gs pos="0">
              <a:schemeClr val="accent2">
                <a:alpha val="50000"/>
                <a:hueOff val="2340760"/>
                <a:satOff val="-2919"/>
                <a:lumOff val="686"/>
                <a:alphaOff val="0"/>
                <a:tint val="100000"/>
                <a:shade val="100000"/>
                <a:satMod val="130000"/>
              </a:schemeClr>
            </a:gs>
            <a:gs pos="100000">
              <a:schemeClr val="accent2">
                <a:alpha val="50000"/>
                <a:hueOff val="2340760"/>
                <a:satOff val="-2919"/>
                <a:lumOff val="686"/>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en-US" sz="1000" kern="1200" dirty="0" smtClean="0"/>
            <a:t>Behavioral emergencies</a:t>
          </a:r>
          <a:endParaRPr lang="en-US" sz="1000" kern="1200" dirty="0"/>
        </a:p>
      </dsp:txBody>
      <dsp:txXfrm>
        <a:off x="1668780" y="992124"/>
        <a:ext cx="658368" cy="603504"/>
      </dsp:txXfrm>
    </dsp:sp>
    <dsp:sp modelId="{317768C1-9B4A-2C4F-B428-B2B89DFC5B23}">
      <dsp:nvSpPr>
        <dsp:cNvPr id="0" name=""/>
        <dsp:cNvSpPr/>
      </dsp:nvSpPr>
      <dsp:spPr>
        <a:xfrm>
          <a:off x="541324" y="708660"/>
          <a:ext cx="1097280" cy="1097280"/>
        </a:xfrm>
        <a:prstGeom prst="ellipse">
          <a:avLst/>
        </a:prstGeom>
        <a:gradFill rotWithShape="0">
          <a:gsLst>
            <a:gs pos="0">
              <a:schemeClr val="accent2">
                <a:alpha val="50000"/>
                <a:hueOff val="4681520"/>
                <a:satOff val="-5839"/>
                <a:lumOff val="1373"/>
                <a:alphaOff val="0"/>
                <a:tint val="100000"/>
                <a:shade val="100000"/>
                <a:satMod val="130000"/>
              </a:schemeClr>
            </a:gs>
            <a:gs pos="100000">
              <a:schemeClr val="accent2">
                <a:alpha val="50000"/>
                <a:hueOff val="4681520"/>
                <a:satOff val="-5839"/>
                <a:lumOff val="1373"/>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en-US" sz="1000" kern="1200" dirty="0" smtClean="0"/>
            <a:t>All emergencies</a:t>
          </a:r>
          <a:endParaRPr lang="en-US" sz="1000" kern="1200" dirty="0"/>
        </a:p>
      </dsp:txBody>
      <dsp:txXfrm>
        <a:off x="644651" y="992124"/>
        <a:ext cx="658368" cy="6035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0FC87-5CCC-0F46-AC3B-48F47CD0180C}">
      <dsp:nvSpPr>
        <dsp:cNvPr id="0" name=""/>
        <dsp:cNvSpPr/>
      </dsp:nvSpPr>
      <dsp:spPr>
        <a:xfrm>
          <a:off x="152402" y="1457672"/>
          <a:ext cx="1643062" cy="648000"/>
        </a:xfrm>
        <a:prstGeom prst="chevron">
          <a:avLst/>
        </a:prstGeom>
        <a:solidFill>
          <a:schemeClr val="tx1">
            <a:lumMod val="65000"/>
            <a:lumOff val="3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Schizoid</a:t>
          </a:r>
          <a:endParaRPr lang="en-US" sz="1200" kern="1200" dirty="0"/>
        </a:p>
      </dsp:txBody>
      <dsp:txXfrm>
        <a:off x="476402" y="1457672"/>
        <a:ext cx="995062" cy="648000"/>
      </dsp:txXfrm>
    </dsp:sp>
    <dsp:sp modelId="{3FBDC87F-E11A-E24D-BBED-3AC4448D5B68}">
      <dsp:nvSpPr>
        <dsp:cNvPr id="0" name=""/>
        <dsp:cNvSpPr/>
      </dsp:nvSpPr>
      <dsp:spPr>
        <a:xfrm>
          <a:off x="1578278" y="1457672"/>
          <a:ext cx="1643062" cy="648000"/>
        </a:xfrm>
        <a:prstGeom prst="chevron">
          <a:avLst/>
        </a:prstGeom>
        <a:solidFill>
          <a:schemeClr val="tx1">
            <a:lumMod val="75000"/>
            <a:lumOff val="2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err="1" smtClean="0"/>
            <a:t>Schizotypal</a:t>
          </a:r>
          <a:endParaRPr lang="en-US" sz="1200" kern="1200" dirty="0"/>
        </a:p>
      </dsp:txBody>
      <dsp:txXfrm>
        <a:off x="1902278" y="1457672"/>
        <a:ext cx="995062" cy="648000"/>
      </dsp:txXfrm>
    </dsp:sp>
    <dsp:sp modelId="{875714B4-87B2-914A-A277-6EA03E3262CE}">
      <dsp:nvSpPr>
        <dsp:cNvPr id="0" name=""/>
        <dsp:cNvSpPr/>
      </dsp:nvSpPr>
      <dsp:spPr>
        <a:xfrm>
          <a:off x="1429305" y="2186672"/>
          <a:ext cx="1612396" cy="419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Schizoid + odd thinking</a:t>
          </a:r>
          <a:endParaRPr lang="en-US" sz="1200" kern="1200" dirty="0"/>
        </a:p>
      </dsp:txBody>
      <dsp:txXfrm>
        <a:off x="1429305" y="2186672"/>
        <a:ext cx="1612396" cy="419655"/>
      </dsp:txXfrm>
    </dsp:sp>
    <dsp:sp modelId="{D83C616B-D71A-2244-9465-9A6C423C2CE2}">
      <dsp:nvSpPr>
        <dsp:cNvPr id="0" name=""/>
        <dsp:cNvSpPr/>
      </dsp:nvSpPr>
      <dsp:spPr>
        <a:xfrm>
          <a:off x="3005341" y="1457672"/>
          <a:ext cx="1643062" cy="648000"/>
        </a:xfrm>
        <a:prstGeom prst="chevron">
          <a:avLst/>
        </a:prstGeom>
        <a:solidFill>
          <a:schemeClr val="tx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Schizophrenic</a:t>
          </a:r>
          <a:endParaRPr lang="en-US" sz="1200" kern="1200" dirty="0"/>
        </a:p>
      </dsp:txBody>
      <dsp:txXfrm>
        <a:off x="3329341" y="1457672"/>
        <a:ext cx="995062" cy="648000"/>
      </dsp:txXfrm>
    </dsp:sp>
    <dsp:sp modelId="{CD036C78-DF3F-954A-8256-5DCDB0F870B9}">
      <dsp:nvSpPr>
        <dsp:cNvPr id="0" name=""/>
        <dsp:cNvSpPr/>
      </dsp:nvSpPr>
      <dsp:spPr>
        <a:xfrm>
          <a:off x="3124207" y="2185497"/>
          <a:ext cx="1314449" cy="419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More odd thinking</a:t>
          </a:r>
          <a:endParaRPr lang="en-US" sz="1200" kern="1200" dirty="0"/>
        </a:p>
      </dsp:txBody>
      <dsp:txXfrm>
        <a:off x="3124207" y="2185497"/>
        <a:ext cx="1314449" cy="419655"/>
      </dsp:txXfrm>
    </dsp:sp>
    <dsp:sp modelId="{CC6F29C6-9077-D649-91A0-4BEC5383E73F}">
      <dsp:nvSpPr>
        <dsp:cNvPr id="0" name=""/>
        <dsp:cNvSpPr/>
      </dsp:nvSpPr>
      <dsp:spPr>
        <a:xfrm>
          <a:off x="4450694" y="1457672"/>
          <a:ext cx="1643062" cy="648000"/>
        </a:xfrm>
        <a:prstGeom prst="chevron">
          <a:avLst/>
        </a:prstGeom>
        <a:solidFill>
          <a:schemeClr val="tx1">
            <a:lumMod val="95000"/>
            <a:lumOff val="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Schizoaffective</a:t>
          </a:r>
          <a:endParaRPr lang="en-US" sz="1200" kern="1200" dirty="0"/>
        </a:p>
      </dsp:txBody>
      <dsp:txXfrm>
        <a:off x="4774694" y="1457672"/>
        <a:ext cx="995062" cy="648000"/>
      </dsp:txXfrm>
    </dsp:sp>
    <dsp:sp modelId="{73967A6B-E5F8-1E41-81C2-31F89C32BFBB}">
      <dsp:nvSpPr>
        <dsp:cNvPr id="0" name=""/>
        <dsp:cNvSpPr/>
      </dsp:nvSpPr>
      <dsp:spPr>
        <a:xfrm>
          <a:off x="4432403" y="2186672"/>
          <a:ext cx="1351031" cy="419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Psychotic </a:t>
          </a:r>
          <a:r>
            <a:rPr lang="en-US" sz="1200" kern="1200" dirty="0" err="1" smtClean="0"/>
            <a:t>Sx</a:t>
          </a:r>
          <a:r>
            <a:rPr lang="en-US" sz="1200" kern="1200" dirty="0" smtClean="0"/>
            <a:t> + mood disorder</a:t>
          </a:r>
          <a:endParaRPr lang="en-US" sz="1200" kern="1200" dirty="0"/>
        </a:p>
      </dsp:txBody>
      <dsp:txXfrm>
        <a:off x="4432403" y="2186672"/>
        <a:ext cx="1351031" cy="41965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E08A4-3C20-5C4C-8A36-8E7451110D43}">
      <dsp:nvSpPr>
        <dsp:cNvPr id="0" name=""/>
        <dsp:cNvSpPr/>
      </dsp:nvSpPr>
      <dsp:spPr>
        <a:xfrm>
          <a:off x="2277" y="498931"/>
          <a:ext cx="995585" cy="597351"/>
        </a:xfrm>
        <a:prstGeom prst="roundRect">
          <a:avLst>
            <a:gd name="adj" fmla="val 10000"/>
          </a:avLst>
        </a:prstGeom>
        <a:solidFill>
          <a:schemeClr val="tx1">
            <a:lumMod val="95000"/>
            <a:lumOff val="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Brought to ER</a:t>
          </a:r>
          <a:endParaRPr lang="en-US" sz="1600" kern="1200" dirty="0"/>
        </a:p>
      </dsp:txBody>
      <dsp:txXfrm>
        <a:off x="19773" y="516427"/>
        <a:ext cx="960593" cy="562359"/>
      </dsp:txXfrm>
    </dsp:sp>
    <dsp:sp modelId="{0CB03078-71AC-8548-A2BF-6FA030EF9617}">
      <dsp:nvSpPr>
        <dsp:cNvPr id="0" name=""/>
        <dsp:cNvSpPr/>
      </dsp:nvSpPr>
      <dsp:spPr>
        <a:xfrm>
          <a:off x="1085474" y="674154"/>
          <a:ext cx="211064" cy="246905"/>
        </a:xfrm>
        <a:prstGeom prst="rightArrow">
          <a:avLst>
            <a:gd name="adj1" fmla="val 60000"/>
            <a:gd name="adj2" fmla="val 50000"/>
          </a:avLst>
        </a:prstGeom>
        <a:solidFill>
          <a:schemeClr val="tx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n-US" sz="400" kern="1200"/>
        </a:p>
      </dsp:txBody>
      <dsp:txXfrm>
        <a:off x="1085474" y="723535"/>
        <a:ext cx="147745" cy="148143"/>
      </dsp:txXfrm>
    </dsp:sp>
    <dsp:sp modelId="{FA1A6D23-DD7D-874A-A613-3DD5ABB174C8}">
      <dsp:nvSpPr>
        <dsp:cNvPr id="0" name=""/>
        <dsp:cNvSpPr/>
      </dsp:nvSpPr>
      <dsp:spPr>
        <a:xfrm>
          <a:off x="1396097" y="498931"/>
          <a:ext cx="995585" cy="597351"/>
        </a:xfrm>
        <a:prstGeom prst="roundRect">
          <a:avLst>
            <a:gd name="adj" fmla="val 10000"/>
          </a:avLst>
        </a:prstGeom>
        <a:solidFill>
          <a:schemeClr val="tx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dirty="0" smtClean="0"/>
            <a:t>If active threat/acute, put in a “psych hold” room</a:t>
          </a:r>
          <a:endParaRPr lang="en-US" sz="500" kern="1200" dirty="0"/>
        </a:p>
      </dsp:txBody>
      <dsp:txXfrm>
        <a:off x="1413593" y="516427"/>
        <a:ext cx="960593" cy="562359"/>
      </dsp:txXfrm>
    </dsp:sp>
    <dsp:sp modelId="{FBA7AC55-DBB5-EE40-96B6-C2475EB0E110}">
      <dsp:nvSpPr>
        <dsp:cNvPr id="0" name=""/>
        <dsp:cNvSpPr/>
      </dsp:nvSpPr>
      <dsp:spPr>
        <a:xfrm>
          <a:off x="2479294" y="674154"/>
          <a:ext cx="211064" cy="246905"/>
        </a:xfrm>
        <a:prstGeom prst="rightArrow">
          <a:avLst>
            <a:gd name="adj1" fmla="val 60000"/>
            <a:gd name="adj2" fmla="val 50000"/>
          </a:avLst>
        </a:prstGeom>
        <a:solidFill>
          <a:schemeClr val="tx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n-US" sz="400" kern="1200"/>
        </a:p>
      </dsp:txBody>
      <dsp:txXfrm>
        <a:off x="2479294" y="723535"/>
        <a:ext cx="147745" cy="148143"/>
      </dsp:txXfrm>
    </dsp:sp>
    <dsp:sp modelId="{8218F671-F650-E643-9433-1364CF2DB4F5}">
      <dsp:nvSpPr>
        <dsp:cNvPr id="0" name=""/>
        <dsp:cNvSpPr/>
      </dsp:nvSpPr>
      <dsp:spPr>
        <a:xfrm>
          <a:off x="2789917" y="498931"/>
          <a:ext cx="995585" cy="597351"/>
        </a:xfrm>
        <a:prstGeom prst="roundRect">
          <a:avLst>
            <a:gd name="adj" fmla="val 10000"/>
          </a:avLst>
        </a:prstGeom>
        <a:solidFill>
          <a:schemeClr val="tx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dirty="0" smtClean="0"/>
            <a:t>Evaluated by social worker, psychologist on call (if available). They make a recommendation to the physician.</a:t>
          </a:r>
          <a:endParaRPr lang="en-US" sz="500" kern="1200" dirty="0"/>
        </a:p>
      </dsp:txBody>
      <dsp:txXfrm>
        <a:off x="2807413" y="516427"/>
        <a:ext cx="960593" cy="562359"/>
      </dsp:txXfrm>
    </dsp:sp>
    <dsp:sp modelId="{97E92099-5436-B64D-A72E-E10489B87AFE}">
      <dsp:nvSpPr>
        <dsp:cNvPr id="0" name=""/>
        <dsp:cNvSpPr/>
      </dsp:nvSpPr>
      <dsp:spPr>
        <a:xfrm>
          <a:off x="3873114" y="674154"/>
          <a:ext cx="211064" cy="246905"/>
        </a:xfrm>
        <a:prstGeom prst="rightArrow">
          <a:avLst>
            <a:gd name="adj1" fmla="val 60000"/>
            <a:gd name="adj2" fmla="val 50000"/>
          </a:avLst>
        </a:prstGeom>
        <a:solidFill>
          <a:schemeClr val="tx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n-US" sz="400" kern="1200"/>
        </a:p>
      </dsp:txBody>
      <dsp:txXfrm>
        <a:off x="3873114" y="723535"/>
        <a:ext cx="147745" cy="148143"/>
      </dsp:txXfrm>
    </dsp:sp>
    <dsp:sp modelId="{5759FAF8-240E-AA40-9FEB-34F749818554}">
      <dsp:nvSpPr>
        <dsp:cNvPr id="0" name=""/>
        <dsp:cNvSpPr/>
      </dsp:nvSpPr>
      <dsp:spPr>
        <a:xfrm>
          <a:off x="4183737" y="498931"/>
          <a:ext cx="995585" cy="597351"/>
        </a:xfrm>
        <a:prstGeom prst="roundRect">
          <a:avLst>
            <a:gd name="adj" fmla="val 10000"/>
          </a:avLst>
        </a:prstGeom>
        <a:solidFill>
          <a:schemeClr val="tx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dirty="0" smtClean="0"/>
            <a:t>Physician decides to admit or discharge</a:t>
          </a:r>
          <a:endParaRPr lang="en-US" sz="500" kern="1200" dirty="0"/>
        </a:p>
      </dsp:txBody>
      <dsp:txXfrm>
        <a:off x="4201233" y="516427"/>
        <a:ext cx="960593" cy="562359"/>
      </dsp:txXfrm>
    </dsp:sp>
    <dsp:sp modelId="{AC69481B-1305-804C-8E9A-8AB656C1988E}">
      <dsp:nvSpPr>
        <dsp:cNvPr id="0" name=""/>
        <dsp:cNvSpPr/>
      </dsp:nvSpPr>
      <dsp:spPr>
        <a:xfrm rot="5394762">
          <a:off x="4444898" y="1407955"/>
          <a:ext cx="475498" cy="246905"/>
        </a:xfrm>
        <a:prstGeom prst="rightArrow">
          <a:avLst>
            <a:gd name="adj1" fmla="val 60000"/>
            <a:gd name="adj2" fmla="val 50000"/>
          </a:avLst>
        </a:prstGeom>
        <a:solidFill>
          <a:schemeClr val="tx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n-US" sz="400" kern="1200"/>
        </a:p>
      </dsp:txBody>
      <dsp:txXfrm rot="-5400000">
        <a:off x="4608519" y="1293659"/>
        <a:ext cx="148143" cy="401427"/>
      </dsp:txXfrm>
    </dsp:sp>
    <dsp:sp modelId="{B8AE789D-4CD9-6647-BA41-226EA718CD77}">
      <dsp:nvSpPr>
        <dsp:cNvPr id="0" name=""/>
        <dsp:cNvSpPr/>
      </dsp:nvSpPr>
      <dsp:spPr>
        <a:xfrm>
          <a:off x="4186014" y="1993448"/>
          <a:ext cx="995585" cy="597351"/>
        </a:xfrm>
        <a:prstGeom prst="roundRect">
          <a:avLst>
            <a:gd name="adj" fmla="val 10000"/>
          </a:avLst>
        </a:prstGeom>
        <a:solidFill>
          <a:schemeClr val="tx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dirty="0" smtClean="0"/>
            <a:t>Patient can be admitted voluntarily or involuntarily </a:t>
          </a:r>
          <a:endParaRPr lang="en-US" sz="500" kern="1200" dirty="0"/>
        </a:p>
      </dsp:txBody>
      <dsp:txXfrm>
        <a:off x="4203510" y="2010944"/>
        <a:ext cx="960593" cy="562359"/>
      </dsp:txXfrm>
    </dsp:sp>
    <dsp:sp modelId="{E6C96E37-EFA6-9844-9F1E-3543F82E36BD}">
      <dsp:nvSpPr>
        <dsp:cNvPr id="0" name=""/>
        <dsp:cNvSpPr/>
      </dsp:nvSpPr>
      <dsp:spPr>
        <a:xfrm>
          <a:off x="4404542" y="2168671"/>
          <a:ext cx="526453" cy="246905"/>
        </a:xfrm>
        <a:prstGeom prst="rightArrow">
          <a:avLst>
            <a:gd name="adj1" fmla="val 60000"/>
            <a:gd name="adj2" fmla="val 50000"/>
          </a:avLst>
        </a:prstGeom>
        <a:solidFill>
          <a:schemeClr val="tx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n-US" sz="400" kern="1200"/>
        </a:p>
      </dsp:txBody>
      <dsp:txXfrm>
        <a:off x="4404542" y="2218052"/>
        <a:ext cx="452382" cy="148143"/>
      </dsp:txXfrm>
    </dsp:sp>
    <dsp:sp modelId="{3FCF1216-44A2-F946-860C-20DF2A2C9ACF}">
      <dsp:nvSpPr>
        <dsp:cNvPr id="0" name=""/>
        <dsp:cNvSpPr/>
      </dsp:nvSpPr>
      <dsp:spPr>
        <a:xfrm>
          <a:off x="4183737" y="1993448"/>
          <a:ext cx="995585" cy="597351"/>
        </a:xfrm>
        <a:prstGeom prst="roundRect">
          <a:avLst>
            <a:gd name="adj" fmla="val 10000"/>
          </a:avLst>
        </a:prstGeom>
        <a:solidFill>
          <a:schemeClr val="tx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dirty="0" smtClean="0"/>
            <a:t>If admitted involuntarily, they are “held” for 72 hours and evaluated by a mental health team &amp; psychiatrist. Team must prove the patient is danger to self &amp; others before they can admit indefinitely</a:t>
          </a:r>
          <a:endParaRPr lang="en-US" sz="500" kern="1200" dirty="0"/>
        </a:p>
      </dsp:txBody>
      <dsp:txXfrm>
        <a:off x="4201233" y="2010944"/>
        <a:ext cx="960593" cy="562359"/>
      </dsp:txXfrm>
    </dsp:sp>
    <dsp:sp modelId="{6675570C-79FF-3E43-8879-19CD4E6E7DDF}">
      <dsp:nvSpPr>
        <dsp:cNvPr id="0" name=""/>
        <dsp:cNvSpPr/>
      </dsp:nvSpPr>
      <dsp:spPr>
        <a:xfrm rot="10800000">
          <a:off x="3333846" y="2168671"/>
          <a:ext cx="381208" cy="246905"/>
        </a:xfrm>
        <a:prstGeom prst="rightArrow">
          <a:avLst>
            <a:gd name="adj1" fmla="val 60000"/>
            <a:gd name="adj2" fmla="val 50000"/>
          </a:avLst>
        </a:prstGeom>
        <a:solidFill>
          <a:schemeClr val="tx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n-US" sz="400" kern="1200"/>
        </a:p>
      </dsp:txBody>
      <dsp:txXfrm rot="10800000">
        <a:off x="3407917" y="2218052"/>
        <a:ext cx="307137" cy="148143"/>
      </dsp:txXfrm>
    </dsp:sp>
    <dsp:sp modelId="{4A91B36D-A5CE-D749-A1C7-750B04BAC4BB}">
      <dsp:nvSpPr>
        <dsp:cNvPr id="0" name=""/>
        <dsp:cNvSpPr/>
      </dsp:nvSpPr>
      <dsp:spPr>
        <a:xfrm>
          <a:off x="1828798" y="1993448"/>
          <a:ext cx="995585" cy="597351"/>
        </a:xfrm>
        <a:prstGeom prst="roundRect">
          <a:avLst>
            <a:gd name="adj" fmla="val 10000"/>
          </a:avLst>
        </a:prstGeom>
        <a:solidFill>
          <a:schemeClr val="tx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dirty="0" smtClean="0"/>
            <a:t>Then, they can be discharged, or put in an long-term healthcare facility, similar to a nursing home</a:t>
          </a:r>
          <a:endParaRPr lang="en-US" sz="500" kern="1200" dirty="0"/>
        </a:p>
      </dsp:txBody>
      <dsp:txXfrm>
        <a:off x="1846294" y="2010944"/>
        <a:ext cx="960593" cy="5623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E08A4-3C20-5C4C-8A36-8E7451110D43}">
      <dsp:nvSpPr>
        <dsp:cNvPr id="0" name=""/>
        <dsp:cNvSpPr/>
      </dsp:nvSpPr>
      <dsp:spPr>
        <a:xfrm>
          <a:off x="627429" y="2172"/>
          <a:ext cx="1815405" cy="1089243"/>
        </a:xfrm>
        <a:prstGeom prst="roundRect">
          <a:avLst>
            <a:gd name="adj" fmla="val 10000"/>
          </a:avLst>
        </a:prstGeom>
        <a:solidFill>
          <a:schemeClr val="tx1">
            <a:lumMod val="95000"/>
            <a:lumOff val="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Brought to ER</a:t>
          </a:r>
          <a:endParaRPr lang="en-US" sz="1600" kern="1200" dirty="0"/>
        </a:p>
      </dsp:txBody>
      <dsp:txXfrm>
        <a:off x="659332" y="34075"/>
        <a:ext cx="1751599" cy="1025437"/>
      </dsp:txXfrm>
    </dsp:sp>
    <dsp:sp modelId="{0CB03078-71AC-8548-A2BF-6FA030EF9617}">
      <dsp:nvSpPr>
        <dsp:cNvPr id="0" name=""/>
        <dsp:cNvSpPr/>
      </dsp:nvSpPr>
      <dsp:spPr>
        <a:xfrm>
          <a:off x="2602590" y="321684"/>
          <a:ext cx="384865" cy="450220"/>
        </a:xfrm>
        <a:prstGeom prst="rightArrow">
          <a:avLst>
            <a:gd name="adj1" fmla="val 60000"/>
            <a:gd name="adj2" fmla="val 50000"/>
          </a:avLst>
        </a:prstGeom>
        <a:solidFill>
          <a:schemeClr val="tx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2602590" y="411728"/>
        <a:ext cx="269406" cy="270132"/>
      </dsp:txXfrm>
    </dsp:sp>
    <dsp:sp modelId="{FA1A6D23-DD7D-874A-A613-3DD5ABB174C8}">
      <dsp:nvSpPr>
        <dsp:cNvPr id="0" name=""/>
        <dsp:cNvSpPr/>
      </dsp:nvSpPr>
      <dsp:spPr>
        <a:xfrm>
          <a:off x="3168997" y="2172"/>
          <a:ext cx="1815405" cy="1089243"/>
        </a:xfrm>
        <a:prstGeom prst="roundRect">
          <a:avLst>
            <a:gd name="adj" fmla="val 10000"/>
          </a:avLst>
        </a:prstGeom>
        <a:solidFill>
          <a:schemeClr val="tx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If active threat/acute, put in a “psych hold” room</a:t>
          </a:r>
          <a:endParaRPr lang="en-US" sz="900" kern="1200" dirty="0"/>
        </a:p>
      </dsp:txBody>
      <dsp:txXfrm>
        <a:off x="3200900" y="34075"/>
        <a:ext cx="1751599" cy="1025437"/>
      </dsp:txXfrm>
    </dsp:sp>
    <dsp:sp modelId="{FBA7AC55-DBB5-EE40-96B6-C2475EB0E110}">
      <dsp:nvSpPr>
        <dsp:cNvPr id="0" name=""/>
        <dsp:cNvSpPr/>
      </dsp:nvSpPr>
      <dsp:spPr>
        <a:xfrm>
          <a:off x="5144158" y="321684"/>
          <a:ext cx="384865" cy="450220"/>
        </a:xfrm>
        <a:prstGeom prst="rightArrow">
          <a:avLst>
            <a:gd name="adj1" fmla="val 60000"/>
            <a:gd name="adj2" fmla="val 50000"/>
          </a:avLst>
        </a:prstGeom>
        <a:solidFill>
          <a:schemeClr val="tx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5144158" y="411728"/>
        <a:ext cx="269406" cy="270132"/>
      </dsp:txXfrm>
    </dsp:sp>
    <dsp:sp modelId="{8218F671-F650-E643-9433-1364CF2DB4F5}">
      <dsp:nvSpPr>
        <dsp:cNvPr id="0" name=""/>
        <dsp:cNvSpPr/>
      </dsp:nvSpPr>
      <dsp:spPr>
        <a:xfrm>
          <a:off x="5710564" y="2172"/>
          <a:ext cx="1815405" cy="1089243"/>
        </a:xfrm>
        <a:prstGeom prst="roundRect">
          <a:avLst>
            <a:gd name="adj" fmla="val 10000"/>
          </a:avLst>
        </a:prstGeom>
        <a:solidFill>
          <a:schemeClr val="tx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Evaluated by social worker, psychologist on call (if available). They make a recommendation to the physician.</a:t>
          </a:r>
          <a:endParaRPr lang="en-US" sz="900" kern="1200" dirty="0"/>
        </a:p>
      </dsp:txBody>
      <dsp:txXfrm>
        <a:off x="5742467" y="34075"/>
        <a:ext cx="1751599" cy="1025437"/>
      </dsp:txXfrm>
    </dsp:sp>
    <dsp:sp modelId="{97E92099-5436-B64D-A72E-E10489B87AFE}">
      <dsp:nvSpPr>
        <dsp:cNvPr id="0" name=""/>
        <dsp:cNvSpPr/>
      </dsp:nvSpPr>
      <dsp:spPr>
        <a:xfrm rot="5400000">
          <a:off x="6425834" y="1218494"/>
          <a:ext cx="384865" cy="450220"/>
        </a:xfrm>
        <a:prstGeom prst="rightArrow">
          <a:avLst>
            <a:gd name="adj1" fmla="val 60000"/>
            <a:gd name="adj2" fmla="val 50000"/>
          </a:avLst>
        </a:prstGeom>
        <a:solidFill>
          <a:schemeClr val="tx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6483201" y="1251172"/>
        <a:ext cx="270132" cy="269406"/>
      </dsp:txXfrm>
    </dsp:sp>
    <dsp:sp modelId="{5759FAF8-240E-AA40-9FEB-34F749818554}">
      <dsp:nvSpPr>
        <dsp:cNvPr id="0" name=""/>
        <dsp:cNvSpPr/>
      </dsp:nvSpPr>
      <dsp:spPr>
        <a:xfrm>
          <a:off x="5710564" y="1817578"/>
          <a:ext cx="1815405" cy="1089243"/>
        </a:xfrm>
        <a:prstGeom prst="roundRect">
          <a:avLst>
            <a:gd name="adj" fmla="val 10000"/>
          </a:avLst>
        </a:prstGeom>
        <a:solidFill>
          <a:schemeClr val="tx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Physician decides to admit or discharge</a:t>
          </a:r>
          <a:endParaRPr lang="en-US" sz="900" kern="1200" dirty="0"/>
        </a:p>
      </dsp:txBody>
      <dsp:txXfrm>
        <a:off x="5742467" y="1849481"/>
        <a:ext cx="1751599" cy="1025437"/>
      </dsp:txXfrm>
    </dsp:sp>
    <dsp:sp modelId="{AC69481B-1305-804C-8E9A-8AB656C1988E}">
      <dsp:nvSpPr>
        <dsp:cNvPr id="0" name=""/>
        <dsp:cNvSpPr/>
      </dsp:nvSpPr>
      <dsp:spPr>
        <a:xfrm rot="5390977">
          <a:off x="6461888" y="2971923"/>
          <a:ext cx="317140" cy="450220"/>
        </a:xfrm>
        <a:prstGeom prst="rightArrow">
          <a:avLst>
            <a:gd name="adj1" fmla="val 60000"/>
            <a:gd name="adj2" fmla="val 50000"/>
          </a:avLst>
        </a:prstGeom>
        <a:solidFill>
          <a:schemeClr val="tx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6485267" y="3038463"/>
        <a:ext cx="270132" cy="221998"/>
      </dsp:txXfrm>
    </dsp:sp>
    <dsp:sp modelId="{B8AE789D-4CD9-6647-BA41-226EA718CD77}">
      <dsp:nvSpPr>
        <dsp:cNvPr id="0" name=""/>
        <dsp:cNvSpPr/>
      </dsp:nvSpPr>
      <dsp:spPr>
        <a:xfrm>
          <a:off x="5714994" y="3505197"/>
          <a:ext cx="1815405" cy="1089243"/>
        </a:xfrm>
        <a:prstGeom prst="roundRect">
          <a:avLst>
            <a:gd name="adj" fmla="val 10000"/>
          </a:avLst>
        </a:prstGeom>
        <a:solidFill>
          <a:schemeClr val="tx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Patient can be admitted voluntarily or involuntarily </a:t>
          </a:r>
          <a:endParaRPr lang="en-US" sz="900" kern="1200" dirty="0"/>
        </a:p>
      </dsp:txBody>
      <dsp:txXfrm>
        <a:off x="5746897" y="3537100"/>
        <a:ext cx="1751599" cy="1025437"/>
      </dsp:txXfrm>
    </dsp:sp>
    <dsp:sp modelId="{E6C96E37-EFA6-9844-9F1E-3543F82E36BD}">
      <dsp:nvSpPr>
        <dsp:cNvPr id="0" name=""/>
        <dsp:cNvSpPr/>
      </dsp:nvSpPr>
      <dsp:spPr>
        <a:xfrm rot="10800000">
          <a:off x="5167050" y="3824708"/>
          <a:ext cx="387213" cy="450220"/>
        </a:xfrm>
        <a:prstGeom prst="rightArrow">
          <a:avLst>
            <a:gd name="adj1" fmla="val 60000"/>
            <a:gd name="adj2" fmla="val 50000"/>
          </a:avLst>
        </a:prstGeom>
        <a:solidFill>
          <a:schemeClr val="tx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10800000">
        <a:off x="5283214" y="3914752"/>
        <a:ext cx="271049" cy="270132"/>
      </dsp:txXfrm>
    </dsp:sp>
    <dsp:sp modelId="{3FCF1216-44A2-F946-860C-20DF2A2C9ACF}">
      <dsp:nvSpPr>
        <dsp:cNvPr id="0" name=""/>
        <dsp:cNvSpPr/>
      </dsp:nvSpPr>
      <dsp:spPr>
        <a:xfrm>
          <a:off x="3168997" y="3505197"/>
          <a:ext cx="1815405" cy="1089243"/>
        </a:xfrm>
        <a:prstGeom prst="roundRect">
          <a:avLst>
            <a:gd name="adj" fmla="val 10000"/>
          </a:avLst>
        </a:prstGeom>
        <a:solidFill>
          <a:schemeClr val="tx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If admitted involuntarily, they are “held” for 72 hours and evaluated by a mental health team &amp; psychiatrist. Team must prove the patient is danger to self &amp; others before they can admit indefinitely</a:t>
          </a:r>
          <a:endParaRPr lang="en-US" sz="900" kern="1200" dirty="0"/>
        </a:p>
      </dsp:txBody>
      <dsp:txXfrm>
        <a:off x="3200900" y="3537100"/>
        <a:ext cx="1751599" cy="1025437"/>
      </dsp:txXfrm>
    </dsp:sp>
    <dsp:sp modelId="{6675570C-79FF-3E43-8879-19CD4E6E7DDF}">
      <dsp:nvSpPr>
        <dsp:cNvPr id="0" name=""/>
        <dsp:cNvSpPr/>
      </dsp:nvSpPr>
      <dsp:spPr>
        <a:xfrm rot="10799991">
          <a:off x="2553847" y="3824712"/>
          <a:ext cx="434706" cy="450220"/>
        </a:xfrm>
        <a:prstGeom prst="rightArrow">
          <a:avLst>
            <a:gd name="adj1" fmla="val 60000"/>
            <a:gd name="adj2" fmla="val 50000"/>
          </a:avLst>
        </a:prstGeom>
        <a:solidFill>
          <a:schemeClr val="tx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10800000">
        <a:off x="2684259" y="3914756"/>
        <a:ext cx="304294" cy="270132"/>
      </dsp:txXfrm>
    </dsp:sp>
    <dsp:sp modelId="{4A91B36D-A5CE-D749-A1C7-750B04BAC4BB}">
      <dsp:nvSpPr>
        <dsp:cNvPr id="0" name=""/>
        <dsp:cNvSpPr/>
      </dsp:nvSpPr>
      <dsp:spPr>
        <a:xfrm>
          <a:off x="533391" y="3505204"/>
          <a:ext cx="1815405" cy="1089243"/>
        </a:xfrm>
        <a:prstGeom prst="roundRect">
          <a:avLst>
            <a:gd name="adj" fmla="val 10000"/>
          </a:avLst>
        </a:prstGeom>
        <a:solidFill>
          <a:schemeClr val="tx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Then, they can be discharged, or put in an long-term healthcare facility, similar to a nursing home</a:t>
          </a:r>
          <a:endParaRPr lang="en-US" sz="900" kern="1200" dirty="0"/>
        </a:p>
      </dsp:txBody>
      <dsp:txXfrm>
        <a:off x="565294" y="3537107"/>
        <a:ext cx="1751599" cy="1025437"/>
      </dsp:txXfrm>
    </dsp:sp>
    <dsp:sp modelId="{D57A43D0-A333-7540-AD7D-3BE31226FDFC}">
      <dsp:nvSpPr>
        <dsp:cNvPr id="0" name=""/>
        <dsp:cNvSpPr/>
      </dsp:nvSpPr>
      <dsp:spPr>
        <a:xfrm rot="1975556" flipH="1">
          <a:off x="2085223" y="1368646"/>
          <a:ext cx="942854" cy="380999"/>
        </a:xfrm>
        <a:prstGeom prst="rightArrow">
          <a:avLst>
            <a:gd name="adj1" fmla="val 60000"/>
            <a:gd name="adj2" fmla="val 50000"/>
          </a:avLst>
        </a:prstGeom>
        <a:solidFill>
          <a:schemeClr val="tx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490320" y="1175933"/>
        <a:ext cx="228599" cy="828554"/>
      </dsp:txXfrm>
    </dsp:sp>
    <dsp:sp modelId="{F547DAFB-DB59-304F-8075-5D31431CB2A6}">
      <dsp:nvSpPr>
        <dsp:cNvPr id="0" name=""/>
        <dsp:cNvSpPr/>
      </dsp:nvSpPr>
      <dsp:spPr>
        <a:xfrm>
          <a:off x="457199" y="2049354"/>
          <a:ext cx="1815405" cy="1089243"/>
        </a:xfrm>
        <a:prstGeom prst="roundRect">
          <a:avLst>
            <a:gd name="adj" fmla="val 1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lang="en-US" sz="900" kern="1200"/>
        </a:p>
      </dsp:txBody>
      <dsp:txXfrm>
        <a:off x="489102" y="2081257"/>
        <a:ext cx="1751599" cy="102543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974008-D266-A746-B0C9-AA9C9B97EF4F}" type="datetimeFigureOut">
              <a:rPr lang="en-US" smtClean="0"/>
              <a:pPr/>
              <a:t>9/25/18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C4D3F4-329F-774D-A72C-04F03DB74C5D}" type="slidenum">
              <a:rPr lang="en-US" smtClean="0"/>
              <a:pPr/>
              <a:t>‹#›</a:t>
            </a:fld>
            <a:endParaRPr lang="en-US"/>
          </a:p>
        </p:txBody>
      </p:sp>
    </p:spTree>
    <p:extLst>
      <p:ext uri="{BB962C8B-B14F-4D97-AF65-F5344CB8AC3E}">
        <p14:creationId xmlns:p14="http://schemas.microsoft.com/office/powerpoint/2010/main" val="15425676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youtu.be/LWYwckFrksg?t=39s"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latin typeface="Arial"/>
                <a:cs typeface="Arial"/>
              </a:rPr>
              <a:t>A</a:t>
            </a:r>
            <a:r>
              <a:rPr lang="en-US" dirty="0" smtClean="0">
                <a:latin typeface="Arial"/>
                <a:cs typeface="Arial"/>
              </a:rPr>
              <a:t>lcohol, </a:t>
            </a:r>
            <a:r>
              <a:rPr lang="en-US" b="1" dirty="0" smtClean="0">
                <a:latin typeface="Arial"/>
                <a:cs typeface="Arial"/>
              </a:rPr>
              <a:t>e</a:t>
            </a:r>
            <a:r>
              <a:rPr lang="en-US" dirty="0" smtClean="0">
                <a:latin typeface="Arial"/>
                <a:cs typeface="Arial"/>
              </a:rPr>
              <a:t>pilepsy/</a:t>
            </a:r>
            <a:r>
              <a:rPr lang="en-US" b="1" dirty="0" smtClean="0">
                <a:latin typeface="Arial"/>
                <a:cs typeface="Arial"/>
              </a:rPr>
              <a:t>e</a:t>
            </a:r>
            <a:r>
              <a:rPr lang="en-US" dirty="0" smtClean="0">
                <a:latin typeface="Arial"/>
                <a:cs typeface="Arial"/>
              </a:rPr>
              <a:t>nvironmental (exposure to heat/cold, emotional trauma), </a:t>
            </a:r>
            <a:r>
              <a:rPr lang="en-US" b="1" dirty="0" smtClean="0">
                <a:latin typeface="Arial"/>
                <a:cs typeface="Arial"/>
              </a:rPr>
              <a:t>i</a:t>
            </a:r>
            <a:r>
              <a:rPr lang="en-US" dirty="0" smtClean="0">
                <a:latin typeface="Arial"/>
                <a:cs typeface="Arial"/>
              </a:rPr>
              <a:t>nsulin (hypoglycemia), </a:t>
            </a:r>
            <a:r>
              <a:rPr lang="en-US" b="1" dirty="0" smtClean="0">
                <a:latin typeface="Arial"/>
                <a:cs typeface="Arial"/>
              </a:rPr>
              <a:t>o</a:t>
            </a:r>
            <a:r>
              <a:rPr lang="en-US" dirty="0" smtClean="0">
                <a:latin typeface="Arial"/>
                <a:cs typeface="Arial"/>
              </a:rPr>
              <a:t>verdose (of</a:t>
            </a:r>
            <a:r>
              <a:rPr lang="en-US" baseline="0" dirty="0" smtClean="0">
                <a:latin typeface="Arial"/>
                <a:cs typeface="Arial"/>
              </a:rPr>
              <a:t> legal or illegal drugs, poisons, etc)</a:t>
            </a:r>
            <a:r>
              <a:rPr lang="en-US" dirty="0" smtClean="0">
                <a:latin typeface="Arial"/>
                <a:cs typeface="Arial"/>
              </a:rPr>
              <a:t>, </a:t>
            </a:r>
            <a:r>
              <a:rPr lang="en-US" b="1" dirty="0" err="1" smtClean="0">
                <a:latin typeface="Arial"/>
                <a:cs typeface="Arial"/>
              </a:rPr>
              <a:t>u</a:t>
            </a:r>
            <a:r>
              <a:rPr lang="en-US" dirty="0" err="1" smtClean="0">
                <a:latin typeface="Arial"/>
                <a:cs typeface="Arial"/>
              </a:rPr>
              <a:t>nderdose</a:t>
            </a:r>
            <a:r>
              <a:rPr lang="en-US" dirty="0" smtClean="0">
                <a:latin typeface="Arial"/>
                <a:cs typeface="Arial"/>
              </a:rPr>
              <a:t> (of medications used to control behavior), </a:t>
            </a:r>
            <a:r>
              <a:rPr lang="en-US" b="1" dirty="0" smtClean="0">
                <a:latin typeface="Arial"/>
                <a:cs typeface="Arial"/>
              </a:rPr>
              <a:t>t</a:t>
            </a:r>
            <a:r>
              <a:rPr lang="en-US" dirty="0" smtClean="0">
                <a:latin typeface="Arial"/>
                <a:cs typeface="Arial"/>
              </a:rPr>
              <a:t>rauma (head injury), </a:t>
            </a:r>
            <a:r>
              <a:rPr lang="en-US" b="1" dirty="0" smtClean="0">
                <a:latin typeface="Arial"/>
                <a:cs typeface="Arial"/>
              </a:rPr>
              <a:t>i</a:t>
            </a:r>
            <a:r>
              <a:rPr lang="en-US" dirty="0" smtClean="0">
                <a:latin typeface="Arial"/>
                <a:cs typeface="Arial"/>
              </a:rPr>
              <a:t>nfection, </a:t>
            </a:r>
            <a:r>
              <a:rPr lang="en-US" b="1" dirty="0" smtClean="0">
                <a:latin typeface="Arial"/>
                <a:cs typeface="Arial"/>
              </a:rPr>
              <a:t>p</a:t>
            </a:r>
            <a:r>
              <a:rPr lang="en-US" dirty="0" smtClean="0">
                <a:latin typeface="Arial"/>
                <a:cs typeface="Arial"/>
              </a:rPr>
              <a:t>sychoses, </a:t>
            </a:r>
            <a:r>
              <a:rPr lang="en-US" b="1" dirty="0" smtClean="0">
                <a:latin typeface="Arial"/>
                <a:cs typeface="Arial"/>
              </a:rPr>
              <a:t>s</a:t>
            </a:r>
            <a:r>
              <a:rPr lang="en-US" dirty="0" smtClean="0">
                <a:latin typeface="Arial"/>
                <a:cs typeface="Arial"/>
              </a:rPr>
              <a:t>epsis/stroke/situational</a:t>
            </a:r>
          </a:p>
          <a:p>
            <a:endParaRPr lang="en-US" dirty="0"/>
          </a:p>
        </p:txBody>
      </p:sp>
      <p:sp>
        <p:nvSpPr>
          <p:cNvPr id="4" name="Slide Number Placeholder 3"/>
          <p:cNvSpPr>
            <a:spLocks noGrp="1"/>
          </p:cNvSpPr>
          <p:nvPr>
            <p:ph type="sldNum" sz="quarter" idx="10"/>
          </p:nvPr>
        </p:nvSpPr>
        <p:spPr/>
        <p:txBody>
          <a:bodyPr/>
          <a:lstStyle/>
          <a:p>
            <a:fld id="{0FC4D3F4-329F-774D-A72C-04F03DB74C5D}" type="slidenum">
              <a:rPr lang="en-US" smtClean="0"/>
              <a:pPr/>
              <a:t>7</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“shaking frenzy”</a:t>
            </a:r>
            <a:endParaRPr lang="en-US" dirty="0"/>
          </a:p>
        </p:txBody>
      </p:sp>
      <p:sp>
        <p:nvSpPr>
          <p:cNvPr id="4" name="Slide Number Placeholder 3"/>
          <p:cNvSpPr>
            <a:spLocks noGrp="1"/>
          </p:cNvSpPr>
          <p:nvPr>
            <p:ph type="sldNum" sz="quarter" idx="10"/>
          </p:nvPr>
        </p:nvSpPr>
        <p:spPr/>
        <p:txBody>
          <a:bodyPr/>
          <a:lstStyle/>
          <a:p>
            <a:fld id="{0FC4D3F4-329F-774D-A72C-04F03DB74C5D}" type="slidenum">
              <a:rPr lang="en-US" smtClean="0"/>
              <a:pPr/>
              <a:t>89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“shaking frenzy”</a:t>
            </a:r>
            <a:endParaRPr lang="en-US" dirty="0"/>
          </a:p>
        </p:txBody>
      </p:sp>
      <p:sp>
        <p:nvSpPr>
          <p:cNvPr id="4" name="Slide Number Placeholder 3"/>
          <p:cNvSpPr>
            <a:spLocks noGrp="1"/>
          </p:cNvSpPr>
          <p:nvPr>
            <p:ph type="sldNum" sz="quarter" idx="10"/>
          </p:nvPr>
        </p:nvSpPr>
        <p:spPr/>
        <p:txBody>
          <a:bodyPr/>
          <a:lstStyle/>
          <a:p>
            <a:fld id="{0FC4D3F4-329F-774D-A72C-04F03DB74C5D}" type="slidenum">
              <a:rPr lang="en-US" smtClean="0"/>
              <a:pPr/>
              <a:t>90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“shaking frenzy”</a:t>
            </a:r>
            <a:endParaRPr lang="en-US" dirty="0"/>
          </a:p>
        </p:txBody>
      </p:sp>
      <p:sp>
        <p:nvSpPr>
          <p:cNvPr id="4" name="Slide Number Placeholder 3"/>
          <p:cNvSpPr>
            <a:spLocks noGrp="1"/>
          </p:cNvSpPr>
          <p:nvPr>
            <p:ph type="sldNum" sz="quarter" idx="10"/>
          </p:nvPr>
        </p:nvSpPr>
        <p:spPr/>
        <p:txBody>
          <a:bodyPr/>
          <a:lstStyle/>
          <a:p>
            <a:fld id="{0FC4D3F4-329F-774D-A72C-04F03DB74C5D}" type="slidenum">
              <a:rPr lang="en-US" smtClean="0"/>
              <a:pPr/>
              <a:t>91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“shaking frenzy”</a:t>
            </a:r>
            <a:endParaRPr lang="en-US" dirty="0"/>
          </a:p>
        </p:txBody>
      </p:sp>
      <p:sp>
        <p:nvSpPr>
          <p:cNvPr id="4" name="Slide Number Placeholder 3"/>
          <p:cNvSpPr>
            <a:spLocks noGrp="1"/>
          </p:cNvSpPr>
          <p:nvPr>
            <p:ph type="sldNum" sz="quarter" idx="10"/>
          </p:nvPr>
        </p:nvSpPr>
        <p:spPr/>
        <p:txBody>
          <a:bodyPr/>
          <a:lstStyle/>
          <a:p>
            <a:fld id="{0FC4D3F4-329F-774D-A72C-04F03DB74C5D}" type="slidenum">
              <a:rPr lang="en-US" smtClean="0"/>
              <a:pPr/>
              <a:t>92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C4D3F4-329F-774D-A72C-04F03DB74C5D}" type="slidenum">
              <a:rPr lang="en-US" smtClean="0"/>
              <a:pPr/>
              <a:t>104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C4D3F4-329F-774D-A72C-04F03DB74C5D}" type="slidenum">
              <a:rPr lang="en-US" smtClean="0"/>
              <a:pPr/>
              <a:t>105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400"/>
              </a:spcBef>
              <a:spcAft>
                <a:spcPts val="0"/>
              </a:spcAft>
              <a:buClrTx/>
              <a:buSzTx/>
              <a:buFontTx/>
              <a:buNone/>
              <a:tabLst/>
              <a:defRPr/>
            </a:pPr>
            <a:endParaRPr lang="en-US" dirty="0" smtClean="0">
              <a:latin typeface="Arial" charset="0"/>
              <a:ea typeface="Arial" charset="0"/>
              <a:cs typeface="Arial" charset="0"/>
            </a:endParaRPr>
          </a:p>
          <a:p>
            <a:pPr>
              <a:spcBef>
                <a:spcPts val="400"/>
              </a:spcBef>
              <a:buFontTx/>
              <a:buNone/>
            </a:pPr>
            <a:endParaRPr lang="en-US" dirty="0" smtClean="0">
              <a:latin typeface="Arial" charset="0"/>
              <a:ea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fld id="{0FC4D3F4-329F-774D-A72C-04F03DB74C5D}" type="slidenum">
              <a:rPr lang="en-US" smtClean="0"/>
              <a:pPr/>
              <a:t>106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C4D3F4-329F-774D-A72C-04F03DB74C5D}" type="slidenum">
              <a:rPr lang="en-US" smtClean="0"/>
              <a:pPr/>
              <a:t>107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C4D3F4-329F-774D-A72C-04F03DB74C5D}" type="slidenum">
              <a:rPr lang="en-US" smtClean="0"/>
              <a:pPr/>
              <a:t>108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spcBef>
                <a:spcPts val="400"/>
              </a:spcBef>
              <a:buFontTx/>
              <a:buChar char="•"/>
            </a:pPr>
            <a:r>
              <a:rPr lang="en-US" b="1" dirty="0" smtClean="0">
                <a:latin typeface="Arial" charset="0"/>
                <a:ea typeface="Arial" charset="0"/>
                <a:cs typeface="Arial" charset="0"/>
              </a:rPr>
              <a:t>Informed consent </a:t>
            </a:r>
            <a:r>
              <a:rPr lang="en-US" dirty="0" smtClean="0">
                <a:latin typeface="Arial" charset="0"/>
                <a:ea typeface="Arial" charset="0"/>
                <a:cs typeface="Arial" charset="0"/>
              </a:rPr>
              <a:t>means you inform the patient of the care and the associated risks and consequences prior to performing it.</a:t>
            </a:r>
          </a:p>
          <a:p>
            <a:pPr>
              <a:spcBef>
                <a:spcPts val="400"/>
              </a:spcBef>
              <a:buFontTx/>
              <a:buChar char="•"/>
            </a:pPr>
            <a:r>
              <a:rPr lang="en-US" b="1" dirty="0" smtClean="0">
                <a:latin typeface="Arial" charset="0"/>
                <a:ea typeface="Arial" charset="0"/>
                <a:cs typeface="Arial" charset="0"/>
              </a:rPr>
              <a:t>Expressed consent</a:t>
            </a:r>
            <a:r>
              <a:rPr lang="en-US" dirty="0" smtClean="0">
                <a:latin typeface="Arial" charset="0"/>
                <a:ea typeface="Arial" charset="0"/>
                <a:cs typeface="Arial" charset="0"/>
              </a:rPr>
              <a:t> must be obtained from every conscious, mentally competent adult before you start treatment. The patient must be of legal age and competent. Document the patient’s approval. </a:t>
            </a:r>
          </a:p>
          <a:p>
            <a:pPr>
              <a:spcBef>
                <a:spcPts val="400"/>
              </a:spcBef>
              <a:buFontTx/>
              <a:buChar char="•"/>
            </a:pPr>
            <a:r>
              <a:rPr lang="en-US" b="1" dirty="0" smtClean="0">
                <a:latin typeface="Arial" charset="0"/>
                <a:ea typeface="Arial" charset="0"/>
                <a:cs typeface="Arial" charset="0"/>
              </a:rPr>
              <a:t>Implied consent </a:t>
            </a:r>
            <a:r>
              <a:rPr lang="en-US" dirty="0" smtClean="0">
                <a:latin typeface="Arial" charset="0"/>
                <a:ea typeface="Arial" charset="0"/>
                <a:cs typeface="Arial" charset="0"/>
              </a:rPr>
              <a:t>occurs when you assume that a patient who is unresponsive, incompetent, or unable to make a rational decision would consent to emergency care if he could.</a:t>
            </a:r>
          </a:p>
          <a:p>
            <a:pPr>
              <a:spcBef>
                <a:spcPts val="400"/>
              </a:spcBef>
              <a:buFontTx/>
              <a:buChar char="•"/>
            </a:pPr>
            <a:r>
              <a:rPr lang="en-US" b="1" dirty="0" smtClean="0">
                <a:latin typeface="Arial" charset="0"/>
                <a:ea typeface="Arial" charset="0"/>
                <a:cs typeface="Arial" charset="0"/>
              </a:rPr>
              <a:t>Consent to treat a minor</a:t>
            </a:r>
            <a:r>
              <a:rPr lang="en-US" b="1" i="1" dirty="0" smtClean="0">
                <a:latin typeface="Arial" charset="0"/>
                <a:ea typeface="Arial" charset="0"/>
                <a:cs typeface="Arial" charset="0"/>
              </a:rPr>
              <a:t> </a:t>
            </a:r>
            <a:r>
              <a:rPr lang="en-US" dirty="0" smtClean="0">
                <a:latin typeface="Arial" charset="0"/>
                <a:ea typeface="Arial" charset="0"/>
                <a:cs typeface="Arial" charset="0"/>
              </a:rPr>
              <a:t>must be obtained from a parent, legal guardian, or other person who has been granted limited rights of decision making by the parent or guardian. If the parent or legal guardian is not present and cannot be reached to provide consent, use the concept of implied consent. </a:t>
            </a:r>
          </a:p>
          <a:p>
            <a:pPr>
              <a:spcBef>
                <a:spcPts val="400"/>
              </a:spcBef>
              <a:buFontTx/>
              <a:buChar char="•"/>
            </a:pPr>
            <a:r>
              <a:rPr lang="en-US" b="1" dirty="0" smtClean="0">
                <a:latin typeface="Arial" charset="0"/>
                <a:ea typeface="Arial" charset="0"/>
                <a:cs typeface="Arial" charset="0"/>
              </a:rPr>
              <a:t>Involuntary consent</a:t>
            </a:r>
            <a:r>
              <a:rPr lang="en-US" b="1" i="1" dirty="0" smtClean="0">
                <a:latin typeface="Arial" charset="0"/>
                <a:ea typeface="Arial" charset="0"/>
                <a:cs typeface="Arial" charset="0"/>
              </a:rPr>
              <a:t> </a:t>
            </a:r>
            <a:r>
              <a:rPr lang="en-US" dirty="0" smtClean="0">
                <a:latin typeface="Arial" charset="0"/>
                <a:ea typeface="Arial" charset="0"/>
                <a:cs typeface="Arial" charset="0"/>
              </a:rPr>
              <a:t>can be applied when you are dealing with a mentally incompetent adult or with an individual who is in custody of law enforcement or is incarcerated. </a:t>
            </a:r>
          </a:p>
          <a:p>
            <a:pPr>
              <a:spcBef>
                <a:spcPts val="400"/>
              </a:spcBef>
              <a:buFontTx/>
              <a:buNone/>
            </a:pPr>
            <a:endParaRPr lang="en-US" dirty="0" smtClean="0">
              <a:latin typeface="Arial" charset="0"/>
              <a:ea typeface="Arial" charset="0"/>
              <a:cs typeface="Arial" charset="0"/>
            </a:endParaRPr>
          </a:p>
          <a:p>
            <a:pPr>
              <a:spcBef>
                <a:spcPts val="400"/>
              </a:spcBef>
              <a:buFontTx/>
              <a:buNone/>
            </a:pPr>
            <a:r>
              <a:rPr lang="en-US" b="1" dirty="0" smtClean="0">
                <a:latin typeface="Arial" charset="0"/>
                <a:ea typeface="Arial" charset="0"/>
                <a:cs typeface="Arial" charset="0"/>
              </a:rPr>
              <a:t>Abandonment</a:t>
            </a:r>
            <a:r>
              <a:rPr lang="en-US" dirty="0" smtClean="0">
                <a:latin typeface="Arial" charset="0"/>
                <a:ea typeface="Arial" charset="0"/>
                <a:cs typeface="Arial" charset="0"/>
              </a:rPr>
              <a:t>:</a:t>
            </a:r>
            <a:r>
              <a:rPr lang="en-US" baseline="0" dirty="0" smtClean="0">
                <a:latin typeface="Arial" charset="0"/>
                <a:ea typeface="Arial" charset="0"/>
                <a:cs typeface="Arial" charset="0"/>
              </a:rPr>
              <a:t> When a HCP stops treatment without transferring to an appropriate level of care</a:t>
            </a:r>
          </a:p>
          <a:p>
            <a:pPr>
              <a:spcBef>
                <a:spcPts val="400"/>
              </a:spcBef>
              <a:buFontTx/>
              <a:buNone/>
            </a:pPr>
            <a:r>
              <a:rPr lang="en-US" b="1" dirty="0" smtClean="0">
                <a:latin typeface="Arial" charset="0"/>
                <a:ea typeface="Arial" charset="0"/>
                <a:cs typeface="Arial" charset="0"/>
              </a:rPr>
              <a:t>Assault </a:t>
            </a:r>
            <a:r>
              <a:rPr lang="en-US" dirty="0" smtClean="0">
                <a:latin typeface="Arial" charset="0"/>
                <a:ea typeface="Arial" charset="0"/>
                <a:cs typeface="Arial" charset="0"/>
              </a:rPr>
              <a:t>is a willful threat to inflict harm on a patient</a:t>
            </a:r>
          </a:p>
          <a:p>
            <a:pPr marL="0" marR="0" indent="0" algn="l" defTabSz="457200" rtl="0" eaLnBrk="1" fontAlgn="auto" latinLnBrk="0" hangingPunct="1">
              <a:lnSpc>
                <a:spcPct val="100000"/>
              </a:lnSpc>
              <a:spcBef>
                <a:spcPts val="400"/>
              </a:spcBef>
              <a:spcAft>
                <a:spcPts val="0"/>
              </a:spcAft>
              <a:buClrTx/>
              <a:buSzTx/>
              <a:buFontTx/>
              <a:buNone/>
              <a:tabLst/>
              <a:defRPr/>
            </a:pPr>
            <a:r>
              <a:rPr lang="en-US" b="1" dirty="0" smtClean="0">
                <a:latin typeface="Arial" charset="0"/>
                <a:ea typeface="Arial" charset="0"/>
                <a:cs typeface="Arial" charset="0"/>
              </a:rPr>
              <a:t>Battery </a:t>
            </a:r>
            <a:r>
              <a:rPr lang="en-US" dirty="0" smtClean="0">
                <a:latin typeface="Arial" charset="0"/>
                <a:ea typeface="Arial" charset="0"/>
                <a:cs typeface="Arial" charset="0"/>
              </a:rPr>
              <a:t>is the act of touching a patient unlawfully without his consent. </a:t>
            </a:r>
          </a:p>
          <a:p>
            <a:pPr marL="0" marR="0" indent="0" algn="l" defTabSz="457200" rtl="0" eaLnBrk="1" fontAlgn="auto" latinLnBrk="0" hangingPunct="1">
              <a:lnSpc>
                <a:spcPct val="100000"/>
              </a:lnSpc>
              <a:spcBef>
                <a:spcPts val="400"/>
              </a:spcBef>
              <a:spcAft>
                <a:spcPts val="0"/>
              </a:spcAft>
              <a:buClrTx/>
              <a:buSzTx/>
              <a:buFontTx/>
              <a:buNone/>
              <a:tabLst/>
              <a:defRPr/>
            </a:pPr>
            <a:r>
              <a:rPr lang="en-US" b="1" dirty="0" smtClean="0"/>
              <a:t>False Imprisonment</a:t>
            </a:r>
            <a:r>
              <a:rPr lang="en-US" dirty="0" smtClean="0"/>
              <a:t>: If you transport a patient to the hospital without his or her proper consent</a:t>
            </a:r>
          </a:p>
          <a:p>
            <a:pPr marL="0" marR="0" indent="0" algn="l" defTabSz="457200" rtl="0" eaLnBrk="1" fontAlgn="auto" latinLnBrk="0" hangingPunct="1">
              <a:lnSpc>
                <a:spcPct val="100000"/>
              </a:lnSpc>
              <a:spcBef>
                <a:spcPts val="400"/>
              </a:spcBef>
              <a:spcAft>
                <a:spcPts val="0"/>
              </a:spcAft>
              <a:buClrTx/>
              <a:buSzTx/>
              <a:buFontTx/>
              <a:buNone/>
              <a:tabLst/>
              <a:defRPr/>
            </a:pPr>
            <a:r>
              <a:rPr lang="en-US" b="1" dirty="0" smtClean="0"/>
              <a:t>Mandated</a:t>
            </a:r>
            <a:r>
              <a:rPr lang="en-US" b="1" baseline="0" dirty="0" smtClean="0"/>
              <a:t> reporter: </a:t>
            </a:r>
            <a:r>
              <a:rPr lang="en-US" b="0" baseline="0" dirty="0" smtClean="0"/>
              <a:t> The legal requirement for you to report abuse, suicidal and homicidal behavior to officials.</a:t>
            </a:r>
            <a:endParaRPr lang="en-US" b="1" dirty="0" smtClean="0"/>
          </a:p>
          <a:p>
            <a:pPr marL="0" marR="0" indent="0" algn="l" defTabSz="457200" rtl="0" eaLnBrk="1" fontAlgn="auto" latinLnBrk="0" hangingPunct="1">
              <a:lnSpc>
                <a:spcPct val="100000"/>
              </a:lnSpc>
              <a:spcBef>
                <a:spcPts val="400"/>
              </a:spcBef>
              <a:spcAft>
                <a:spcPts val="0"/>
              </a:spcAft>
              <a:buClrTx/>
              <a:buSzTx/>
              <a:buFontTx/>
              <a:buNone/>
              <a:tabLst/>
              <a:defRPr/>
            </a:pPr>
            <a:endParaRPr lang="en-US" dirty="0" smtClean="0">
              <a:latin typeface="Arial" charset="0"/>
              <a:ea typeface="Arial" charset="0"/>
              <a:cs typeface="Arial" charset="0"/>
            </a:endParaRPr>
          </a:p>
          <a:p>
            <a:pPr>
              <a:spcBef>
                <a:spcPts val="400"/>
              </a:spcBef>
              <a:buFontTx/>
              <a:buNone/>
            </a:pPr>
            <a:endParaRPr lang="en-US" dirty="0" smtClean="0">
              <a:latin typeface="Arial" charset="0"/>
              <a:ea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fld id="{0FC4D3F4-329F-774D-A72C-04F03DB74C5D}" type="slidenum">
              <a:rPr lang="en-US" smtClean="0"/>
              <a:pPr/>
              <a:t>115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latin typeface="Arial"/>
                <a:cs typeface="Arial"/>
              </a:rPr>
              <a:t>A</a:t>
            </a:r>
            <a:r>
              <a:rPr lang="en-US" dirty="0" smtClean="0">
                <a:latin typeface="Arial"/>
                <a:cs typeface="Arial"/>
              </a:rPr>
              <a:t>lcohol, </a:t>
            </a:r>
            <a:r>
              <a:rPr lang="en-US" b="1" dirty="0" smtClean="0">
                <a:latin typeface="Arial"/>
                <a:cs typeface="Arial"/>
              </a:rPr>
              <a:t>e</a:t>
            </a:r>
            <a:r>
              <a:rPr lang="en-US" dirty="0" smtClean="0">
                <a:latin typeface="Arial"/>
                <a:cs typeface="Arial"/>
              </a:rPr>
              <a:t>pilepsy/</a:t>
            </a:r>
            <a:r>
              <a:rPr lang="en-US" b="1" dirty="0" smtClean="0">
                <a:latin typeface="Arial"/>
                <a:cs typeface="Arial"/>
              </a:rPr>
              <a:t>e</a:t>
            </a:r>
            <a:r>
              <a:rPr lang="en-US" dirty="0" smtClean="0">
                <a:latin typeface="Arial"/>
                <a:cs typeface="Arial"/>
              </a:rPr>
              <a:t>nvironmental (exposure to heat/cold, emotional trauma), </a:t>
            </a:r>
            <a:r>
              <a:rPr lang="en-US" b="1" dirty="0" smtClean="0">
                <a:latin typeface="Arial"/>
                <a:cs typeface="Arial"/>
              </a:rPr>
              <a:t>i</a:t>
            </a:r>
            <a:r>
              <a:rPr lang="en-US" dirty="0" smtClean="0">
                <a:latin typeface="Arial"/>
                <a:cs typeface="Arial"/>
              </a:rPr>
              <a:t>nsulin (hypoglycemia), </a:t>
            </a:r>
            <a:r>
              <a:rPr lang="en-US" b="1" dirty="0" smtClean="0">
                <a:latin typeface="Arial"/>
                <a:cs typeface="Arial"/>
              </a:rPr>
              <a:t>o</a:t>
            </a:r>
            <a:r>
              <a:rPr lang="en-US" dirty="0" smtClean="0">
                <a:latin typeface="Arial"/>
                <a:cs typeface="Arial"/>
              </a:rPr>
              <a:t>verdose (of</a:t>
            </a:r>
            <a:r>
              <a:rPr lang="en-US" baseline="0" dirty="0" smtClean="0">
                <a:latin typeface="Arial"/>
                <a:cs typeface="Arial"/>
              </a:rPr>
              <a:t> legal or illegal drugs, poisons, etc)</a:t>
            </a:r>
            <a:r>
              <a:rPr lang="en-US" dirty="0" smtClean="0">
                <a:latin typeface="Arial"/>
                <a:cs typeface="Arial"/>
              </a:rPr>
              <a:t>, </a:t>
            </a:r>
            <a:r>
              <a:rPr lang="en-US" b="1" dirty="0" err="1" smtClean="0">
                <a:latin typeface="Arial"/>
                <a:cs typeface="Arial"/>
              </a:rPr>
              <a:t>u</a:t>
            </a:r>
            <a:r>
              <a:rPr lang="en-US" dirty="0" err="1" smtClean="0">
                <a:latin typeface="Arial"/>
                <a:cs typeface="Arial"/>
              </a:rPr>
              <a:t>nderdose</a:t>
            </a:r>
            <a:r>
              <a:rPr lang="en-US" dirty="0" smtClean="0">
                <a:latin typeface="Arial"/>
                <a:cs typeface="Arial"/>
              </a:rPr>
              <a:t> (of medications used to control behavior), </a:t>
            </a:r>
            <a:r>
              <a:rPr lang="en-US" b="1" dirty="0" smtClean="0">
                <a:latin typeface="Arial"/>
                <a:cs typeface="Arial"/>
              </a:rPr>
              <a:t>t</a:t>
            </a:r>
            <a:r>
              <a:rPr lang="en-US" dirty="0" smtClean="0">
                <a:latin typeface="Arial"/>
                <a:cs typeface="Arial"/>
              </a:rPr>
              <a:t>rauma (head injury), </a:t>
            </a:r>
            <a:r>
              <a:rPr lang="en-US" b="1" dirty="0" smtClean="0">
                <a:latin typeface="Arial"/>
                <a:cs typeface="Arial"/>
              </a:rPr>
              <a:t>i</a:t>
            </a:r>
            <a:r>
              <a:rPr lang="en-US" dirty="0" smtClean="0">
                <a:latin typeface="Arial"/>
                <a:cs typeface="Arial"/>
              </a:rPr>
              <a:t>nfection, </a:t>
            </a:r>
            <a:r>
              <a:rPr lang="en-US" b="1" dirty="0" smtClean="0">
                <a:latin typeface="Arial"/>
                <a:cs typeface="Arial"/>
              </a:rPr>
              <a:t>p</a:t>
            </a:r>
            <a:r>
              <a:rPr lang="en-US" dirty="0" smtClean="0">
                <a:latin typeface="Arial"/>
                <a:cs typeface="Arial"/>
              </a:rPr>
              <a:t>sychoses, </a:t>
            </a:r>
            <a:r>
              <a:rPr lang="en-US" b="1" dirty="0" smtClean="0">
                <a:latin typeface="Arial"/>
                <a:cs typeface="Arial"/>
              </a:rPr>
              <a:t>s</a:t>
            </a:r>
            <a:r>
              <a:rPr lang="en-US" dirty="0" smtClean="0">
                <a:latin typeface="Arial"/>
                <a:cs typeface="Arial"/>
              </a:rPr>
              <a:t>epsis/stroke/situational</a:t>
            </a:r>
          </a:p>
          <a:p>
            <a:endParaRPr lang="en-US" dirty="0"/>
          </a:p>
        </p:txBody>
      </p:sp>
      <p:sp>
        <p:nvSpPr>
          <p:cNvPr id="4" name="Slide Number Placeholder 3"/>
          <p:cNvSpPr>
            <a:spLocks noGrp="1"/>
          </p:cNvSpPr>
          <p:nvPr>
            <p:ph type="sldNum" sz="quarter" idx="10"/>
          </p:nvPr>
        </p:nvSpPr>
        <p:spPr/>
        <p:txBody>
          <a:bodyPr/>
          <a:lstStyle/>
          <a:p>
            <a:fld id="{0FC4D3F4-329F-774D-A72C-04F03DB74C5D}" type="slidenum">
              <a:rPr lang="en-US" smtClean="0"/>
              <a:pPr/>
              <a:t>8</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0FC4D3F4-329F-774D-A72C-04F03DB74C5D}" type="slidenum">
              <a:rPr lang="en-US" smtClean="0"/>
              <a:pPr/>
              <a:t>133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0" hangingPunct="0"/>
            <a:r>
              <a:rPr lang="en-US" sz="1400" dirty="0" smtClean="0">
                <a:latin typeface="Calibri (Body)"/>
                <a:cs typeface="Calibri (Body)"/>
              </a:rPr>
              <a:t>Dealing with difficult patients</a:t>
            </a:r>
          </a:p>
          <a:p>
            <a:pPr lvl="1" eaLnBrk="0" hangingPunct="0"/>
            <a:r>
              <a:rPr lang="en-US" sz="1400" dirty="0" smtClean="0">
                <a:latin typeface="Calibri (Body)"/>
                <a:cs typeface="Calibri (Body)"/>
              </a:rPr>
              <a:t>Goose neck</a:t>
            </a:r>
          </a:p>
          <a:p>
            <a:pPr lvl="1" eaLnBrk="0" hangingPunct="0"/>
            <a:r>
              <a:rPr lang="en-US" sz="1400" dirty="0" smtClean="0">
                <a:latin typeface="Calibri (Body)"/>
                <a:cs typeface="Calibri (Body)"/>
              </a:rPr>
              <a:t>Holding patients down</a:t>
            </a:r>
          </a:p>
          <a:p>
            <a:pPr lvl="1" eaLnBrk="0" hangingPunct="0"/>
            <a:r>
              <a:rPr lang="en-US" sz="1400" dirty="0" smtClean="0">
                <a:latin typeface="Calibri (Body)"/>
                <a:cs typeface="Calibri (Body)"/>
              </a:rPr>
              <a:t>Moving difficult patients</a:t>
            </a:r>
          </a:p>
          <a:p>
            <a:pPr lvl="1" eaLnBrk="0" hangingPunct="0"/>
            <a:r>
              <a:rPr lang="en-US" sz="1400" dirty="0" smtClean="0">
                <a:latin typeface="Calibri (Body)"/>
                <a:cs typeface="Calibri (Body)"/>
              </a:rPr>
              <a:t>Using soft restraints</a:t>
            </a:r>
          </a:p>
          <a:p>
            <a:pPr eaLnBrk="0" hangingPunct="0"/>
            <a:endParaRPr lang="en-US" sz="1400" dirty="0" smtClean="0">
              <a:latin typeface="Calibri (Body)"/>
              <a:cs typeface="Calibri (Body)"/>
            </a:endParaRPr>
          </a:p>
          <a:p>
            <a:pPr eaLnBrk="0" hangingPunct="0"/>
            <a:r>
              <a:rPr lang="en-US" sz="1400" dirty="0" smtClean="0">
                <a:latin typeface="Calibri (Body)"/>
                <a:cs typeface="Calibri (Body)"/>
              </a:rPr>
              <a:t>Communication</a:t>
            </a:r>
          </a:p>
          <a:p>
            <a:pPr lvl="1" eaLnBrk="0" hangingPunct="0"/>
            <a:r>
              <a:rPr lang="en-US" sz="1400" dirty="0" smtClean="0">
                <a:latin typeface="Calibri (Body)"/>
                <a:cs typeface="Calibri (Body)"/>
              </a:rPr>
              <a:t>“I’m not going anywhere”</a:t>
            </a:r>
          </a:p>
          <a:p>
            <a:pPr lvl="1" eaLnBrk="0" hangingPunct="0"/>
            <a:r>
              <a:rPr lang="en-US" sz="1400" dirty="0" smtClean="0">
                <a:latin typeface="Calibri (Body)"/>
                <a:cs typeface="Calibri (Body)"/>
              </a:rPr>
              <a:t>Patient who doesn’t make sense</a:t>
            </a:r>
          </a:p>
          <a:p>
            <a:pPr lvl="1" eaLnBrk="0" hangingPunct="0"/>
            <a:endParaRPr lang="en-US" sz="1400" dirty="0" smtClean="0">
              <a:latin typeface="Calibri (Body)"/>
              <a:cs typeface="Calibri (Body)"/>
            </a:endParaRPr>
          </a:p>
          <a:p>
            <a:endParaRPr lang="en-US" dirty="0"/>
          </a:p>
        </p:txBody>
      </p:sp>
      <p:sp>
        <p:nvSpPr>
          <p:cNvPr id="4" name="Slide Number Placeholder 3"/>
          <p:cNvSpPr>
            <a:spLocks noGrp="1"/>
          </p:cNvSpPr>
          <p:nvPr>
            <p:ph type="sldNum" sz="quarter" idx="10"/>
          </p:nvPr>
        </p:nvSpPr>
        <p:spPr/>
        <p:txBody>
          <a:bodyPr/>
          <a:lstStyle/>
          <a:p>
            <a:fld id="{0FC4D3F4-329F-774D-A72C-04F03DB74C5D}" type="slidenum">
              <a:rPr lang="en-US" smtClean="0"/>
              <a:pPr/>
              <a:t>136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Material adapted from </a:t>
            </a:r>
            <a:r>
              <a:rPr lang="en-US" i="1" dirty="0" smtClean="0"/>
              <a:t>First Aid for the USMLE Step 1 </a:t>
            </a:r>
            <a:r>
              <a:rPr lang="en-US" dirty="0" smtClean="0"/>
              <a:t>2012.</a:t>
            </a:r>
            <a:endParaRPr lang="en-US" dirty="0"/>
          </a:p>
        </p:txBody>
      </p:sp>
      <p:sp>
        <p:nvSpPr>
          <p:cNvPr id="4" name="Slide Number Placeholder 3"/>
          <p:cNvSpPr>
            <a:spLocks noGrp="1"/>
          </p:cNvSpPr>
          <p:nvPr>
            <p:ph type="sldNum" sz="quarter" idx="10"/>
          </p:nvPr>
        </p:nvSpPr>
        <p:spPr/>
        <p:txBody>
          <a:bodyPr/>
          <a:lstStyle/>
          <a:p>
            <a:fld id="{0FC4D3F4-329F-774D-A72C-04F03DB74C5D}" type="slidenum">
              <a:rPr lang="en-US" smtClean="0"/>
              <a:pPr/>
              <a:t>11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3200" dirty="0" smtClean="0">
                <a:hlinkClick r:id="rId3"/>
              </a:rPr>
              <a:t>http://youtu.be/LWYwckFrksg?t=39s</a:t>
            </a:r>
            <a:endParaRPr lang="en-US" sz="3200" dirty="0" smtClean="0"/>
          </a:p>
          <a:p>
            <a:endParaRPr lang="en-US" dirty="0"/>
          </a:p>
        </p:txBody>
      </p:sp>
      <p:sp>
        <p:nvSpPr>
          <p:cNvPr id="4" name="Slide Number Placeholder 3"/>
          <p:cNvSpPr>
            <a:spLocks noGrp="1"/>
          </p:cNvSpPr>
          <p:nvPr>
            <p:ph type="sldNum" sz="quarter" idx="10"/>
          </p:nvPr>
        </p:nvSpPr>
        <p:spPr/>
        <p:txBody>
          <a:bodyPr/>
          <a:lstStyle/>
          <a:p>
            <a:fld id="{0FC4D3F4-329F-774D-A72C-04F03DB74C5D}" type="slidenum">
              <a:rPr lang="en-US" smtClean="0"/>
              <a:pPr/>
              <a:t>16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latin typeface="Arial"/>
                <a:cs typeface="Arial"/>
              </a:rPr>
              <a:t>A</a:t>
            </a:r>
            <a:r>
              <a:rPr lang="en-US" dirty="0" smtClean="0">
                <a:latin typeface="Arial"/>
                <a:cs typeface="Arial"/>
              </a:rPr>
              <a:t>lcohol, </a:t>
            </a:r>
            <a:r>
              <a:rPr lang="en-US" b="1" dirty="0" smtClean="0">
                <a:latin typeface="Arial"/>
                <a:cs typeface="Arial"/>
              </a:rPr>
              <a:t>e</a:t>
            </a:r>
            <a:r>
              <a:rPr lang="en-US" dirty="0" smtClean="0">
                <a:latin typeface="Arial"/>
                <a:cs typeface="Arial"/>
              </a:rPr>
              <a:t>pilepsy/</a:t>
            </a:r>
            <a:r>
              <a:rPr lang="en-US" b="1" dirty="0" smtClean="0">
                <a:latin typeface="Arial"/>
                <a:cs typeface="Arial"/>
              </a:rPr>
              <a:t>e</a:t>
            </a:r>
            <a:r>
              <a:rPr lang="en-US" dirty="0" smtClean="0">
                <a:latin typeface="Arial"/>
                <a:cs typeface="Arial"/>
              </a:rPr>
              <a:t>nvironmental (exposure to heat/cold, emotional trauma), </a:t>
            </a:r>
            <a:r>
              <a:rPr lang="en-US" b="1" dirty="0" smtClean="0">
                <a:latin typeface="Arial"/>
                <a:cs typeface="Arial"/>
              </a:rPr>
              <a:t>i</a:t>
            </a:r>
            <a:r>
              <a:rPr lang="en-US" dirty="0" smtClean="0">
                <a:latin typeface="Arial"/>
                <a:cs typeface="Arial"/>
              </a:rPr>
              <a:t>nsulin (hypoglycemia), </a:t>
            </a:r>
            <a:r>
              <a:rPr lang="en-US" b="1" dirty="0" smtClean="0">
                <a:latin typeface="Arial"/>
                <a:cs typeface="Arial"/>
              </a:rPr>
              <a:t>o</a:t>
            </a:r>
            <a:r>
              <a:rPr lang="en-US" dirty="0" smtClean="0">
                <a:latin typeface="Arial"/>
                <a:cs typeface="Arial"/>
              </a:rPr>
              <a:t>verdose (of</a:t>
            </a:r>
            <a:r>
              <a:rPr lang="en-US" baseline="0" dirty="0" smtClean="0">
                <a:latin typeface="Arial"/>
                <a:cs typeface="Arial"/>
              </a:rPr>
              <a:t> legal or illegal drugs, poisons, etc)</a:t>
            </a:r>
            <a:r>
              <a:rPr lang="en-US" dirty="0" smtClean="0">
                <a:latin typeface="Arial"/>
                <a:cs typeface="Arial"/>
              </a:rPr>
              <a:t>, </a:t>
            </a:r>
            <a:r>
              <a:rPr lang="en-US" b="1" dirty="0" err="1" smtClean="0">
                <a:latin typeface="Arial"/>
                <a:cs typeface="Arial"/>
              </a:rPr>
              <a:t>u</a:t>
            </a:r>
            <a:r>
              <a:rPr lang="en-US" dirty="0" err="1" smtClean="0">
                <a:latin typeface="Arial"/>
                <a:cs typeface="Arial"/>
              </a:rPr>
              <a:t>nderdose</a:t>
            </a:r>
            <a:r>
              <a:rPr lang="en-US" dirty="0" smtClean="0">
                <a:latin typeface="Arial"/>
                <a:cs typeface="Arial"/>
              </a:rPr>
              <a:t> (of medications used to control behavior), </a:t>
            </a:r>
            <a:r>
              <a:rPr lang="en-US" b="1" dirty="0" smtClean="0">
                <a:latin typeface="Arial"/>
                <a:cs typeface="Arial"/>
              </a:rPr>
              <a:t>t</a:t>
            </a:r>
            <a:r>
              <a:rPr lang="en-US" dirty="0" smtClean="0">
                <a:latin typeface="Arial"/>
                <a:cs typeface="Arial"/>
              </a:rPr>
              <a:t>rauma (head injury), </a:t>
            </a:r>
            <a:r>
              <a:rPr lang="en-US" b="1" dirty="0" smtClean="0">
                <a:latin typeface="Arial"/>
                <a:cs typeface="Arial"/>
              </a:rPr>
              <a:t>i</a:t>
            </a:r>
            <a:r>
              <a:rPr lang="en-US" dirty="0" smtClean="0">
                <a:latin typeface="Arial"/>
                <a:cs typeface="Arial"/>
              </a:rPr>
              <a:t>nfection, </a:t>
            </a:r>
            <a:r>
              <a:rPr lang="en-US" b="1" dirty="0" smtClean="0">
                <a:latin typeface="Arial"/>
                <a:cs typeface="Arial"/>
              </a:rPr>
              <a:t>p</a:t>
            </a:r>
            <a:r>
              <a:rPr lang="en-US" dirty="0" smtClean="0">
                <a:latin typeface="Arial"/>
                <a:cs typeface="Arial"/>
              </a:rPr>
              <a:t>sychoses, </a:t>
            </a:r>
            <a:r>
              <a:rPr lang="en-US" b="1" dirty="0" smtClean="0">
                <a:latin typeface="Arial"/>
                <a:cs typeface="Arial"/>
              </a:rPr>
              <a:t>s</a:t>
            </a:r>
            <a:r>
              <a:rPr lang="en-US" dirty="0" smtClean="0">
                <a:latin typeface="Arial"/>
                <a:cs typeface="Arial"/>
              </a:rPr>
              <a:t>epsis/stroke/situational</a:t>
            </a:r>
          </a:p>
          <a:p>
            <a:endParaRPr lang="en-US" dirty="0"/>
          </a:p>
        </p:txBody>
      </p:sp>
      <p:sp>
        <p:nvSpPr>
          <p:cNvPr id="4" name="Slide Number Placeholder 3"/>
          <p:cNvSpPr>
            <a:spLocks noGrp="1"/>
          </p:cNvSpPr>
          <p:nvPr>
            <p:ph type="sldNum" sz="quarter" idx="10"/>
          </p:nvPr>
        </p:nvSpPr>
        <p:spPr/>
        <p:txBody>
          <a:bodyPr/>
          <a:lstStyle/>
          <a:p>
            <a:fld id="{0FC4D3F4-329F-774D-A72C-04F03DB74C5D}" type="slidenum">
              <a:rPr lang="en-US" smtClean="0"/>
              <a:pPr/>
              <a:t>39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Transit</a:t>
            </a:r>
            <a:r>
              <a:rPr lang="en-US" baseline="0" dirty="0" smtClean="0"/>
              <a:t> time ~ 6 hours</a:t>
            </a:r>
            <a:endParaRPr lang="en-US" dirty="0"/>
          </a:p>
        </p:txBody>
      </p:sp>
      <p:sp>
        <p:nvSpPr>
          <p:cNvPr id="4" name="Slide Number Placeholder 3"/>
          <p:cNvSpPr>
            <a:spLocks noGrp="1"/>
          </p:cNvSpPr>
          <p:nvPr>
            <p:ph type="sldNum" sz="quarter" idx="10"/>
          </p:nvPr>
        </p:nvSpPr>
        <p:spPr/>
        <p:txBody>
          <a:bodyPr/>
          <a:lstStyle/>
          <a:p>
            <a:fld id="{0FC4D3F4-329F-774D-A72C-04F03DB74C5D}" type="slidenum">
              <a:rPr lang="en-US" smtClean="0"/>
              <a:pPr/>
              <a:t>44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Electron</a:t>
            </a:r>
            <a:r>
              <a:rPr lang="en-US" baseline="0" dirty="0" smtClean="0"/>
              <a:t> transport chain in mitochondria!</a:t>
            </a:r>
            <a:endParaRPr lang="en-US" dirty="0"/>
          </a:p>
        </p:txBody>
      </p:sp>
      <p:sp>
        <p:nvSpPr>
          <p:cNvPr id="4" name="Slide Number Placeholder 3"/>
          <p:cNvSpPr>
            <a:spLocks noGrp="1"/>
          </p:cNvSpPr>
          <p:nvPr>
            <p:ph type="sldNum" sz="quarter" idx="10"/>
          </p:nvPr>
        </p:nvSpPr>
        <p:spPr/>
        <p:txBody>
          <a:bodyPr/>
          <a:lstStyle/>
          <a:p>
            <a:fld id="{0FC4D3F4-329F-774D-A72C-04F03DB74C5D}" type="slidenum">
              <a:rPr lang="en-US" smtClean="0"/>
              <a:pPr/>
              <a:t>61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“shaking frenzy”</a:t>
            </a:r>
            <a:endParaRPr lang="en-US" dirty="0"/>
          </a:p>
        </p:txBody>
      </p:sp>
      <p:sp>
        <p:nvSpPr>
          <p:cNvPr id="4" name="Slide Number Placeholder 3"/>
          <p:cNvSpPr>
            <a:spLocks noGrp="1"/>
          </p:cNvSpPr>
          <p:nvPr>
            <p:ph type="sldNum" sz="quarter" idx="10"/>
          </p:nvPr>
        </p:nvSpPr>
        <p:spPr/>
        <p:txBody>
          <a:bodyPr/>
          <a:lstStyle/>
          <a:p>
            <a:fld id="{0FC4D3F4-329F-774D-A72C-04F03DB74C5D}" type="slidenum">
              <a:rPr lang="en-US" smtClean="0"/>
              <a:pPr/>
              <a:t>87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“shaking frenzy”</a:t>
            </a:r>
            <a:endParaRPr lang="en-US" dirty="0"/>
          </a:p>
        </p:txBody>
      </p:sp>
      <p:sp>
        <p:nvSpPr>
          <p:cNvPr id="4" name="Slide Number Placeholder 3"/>
          <p:cNvSpPr>
            <a:spLocks noGrp="1"/>
          </p:cNvSpPr>
          <p:nvPr>
            <p:ph type="sldNum" sz="quarter" idx="10"/>
          </p:nvPr>
        </p:nvSpPr>
        <p:spPr/>
        <p:txBody>
          <a:bodyPr/>
          <a:lstStyle/>
          <a:p>
            <a:fld id="{0FC4D3F4-329F-774D-A72C-04F03DB74C5D}" type="slidenum">
              <a:rPr lang="en-US" smtClean="0"/>
              <a:pPr/>
              <a:t>88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F14305-B719-874F-ACB1-28F17B22C350}" type="datetimeFigureOut">
              <a:rPr lang="en-US" smtClean="0"/>
              <a:pPr/>
              <a:t>9/25/18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852CC9-A72E-C343-ADBB-E8BD8FF0A2F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F14305-B719-874F-ACB1-28F17B22C350}" type="datetimeFigureOut">
              <a:rPr lang="en-US" smtClean="0"/>
              <a:pPr/>
              <a:t>9/25/18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852CC9-A72E-C343-ADBB-E8BD8FF0A2F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F14305-B719-874F-ACB1-28F17B22C350}" type="datetimeFigureOut">
              <a:rPr lang="en-US" smtClean="0"/>
              <a:pPr/>
              <a:t>9/25/18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852CC9-A72E-C343-ADBB-E8BD8FF0A2F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F14305-B719-874F-ACB1-28F17B22C350}" type="datetimeFigureOut">
              <a:rPr lang="en-US" smtClean="0"/>
              <a:pPr/>
              <a:t>9/25/18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852CC9-A72E-C343-ADBB-E8BD8FF0A2F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F14305-B719-874F-ACB1-28F17B22C350}" type="datetimeFigureOut">
              <a:rPr lang="en-US" smtClean="0"/>
              <a:pPr/>
              <a:t>9/25/18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852CC9-A72E-C343-ADBB-E8BD8FF0A2F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F14305-B719-874F-ACB1-28F17B22C350}" type="datetimeFigureOut">
              <a:rPr lang="en-US" smtClean="0"/>
              <a:pPr/>
              <a:t>9/25/18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852CC9-A72E-C343-ADBB-E8BD8FF0A2F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F14305-B719-874F-ACB1-28F17B22C350}" type="datetimeFigureOut">
              <a:rPr lang="en-US" smtClean="0"/>
              <a:pPr/>
              <a:t>9/25/18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852CC9-A72E-C343-ADBB-E8BD8FF0A2F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F14305-B719-874F-ACB1-28F17B22C350}" type="datetimeFigureOut">
              <a:rPr lang="en-US" smtClean="0"/>
              <a:pPr/>
              <a:t>9/25/18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852CC9-A72E-C343-ADBB-E8BD8FF0A2F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F14305-B719-874F-ACB1-28F17B22C350}" type="datetimeFigureOut">
              <a:rPr lang="en-US" smtClean="0"/>
              <a:pPr/>
              <a:t>9/25/18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852CC9-A72E-C343-ADBB-E8BD8FF0A2F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F14305-B719-874F-ACB1-28F17B22C350}" type="datetimeFigureOut">
              <a:rPr lang="en-US" smtClean="0"/>
              <a:pPr/>
              <a:t>9/25/18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852CC9-A72E-C343-ADBB-E8BD8FF0A2F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F14305-B719-874F-ACB1-28F17B22C350}" type="datetimeFigureOut">
              <a:rPr lang="en-US" smtClean="0"/>
              <a:pPr/>
              <a:t>9/25/18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852CC9-A72E-C343-ADBB-E8BD8FF0A2F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F14305-B719-874F-ACB1-28F17B22C350}" type="datetimeFigureOut">
              <a:rPr lang="en-US" smtClean="0"/>
              <a:pPr/>
              <a:t>9/25/18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852CC9-A72E-C343-ADBB-E8BD8FF0A2F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6.png"/></Relationships>
</file>

<file path=ppt/slides/_rels/slide10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 Id="rId3" Type="http://schemas.openxmlformats.org/officeDocument/2006/relationships/image" Target="../media/image54.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 Id="rId3" Type="http://schemas.openxmlformats.org/officeDocument/2006/relationships/image" Target="../media/image58.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124.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 Id="rId3" Type="http://schemas.openxmlformats.org/officeDocument/2006/relationships/image" Target="../media/image66.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 Id="rId3" Type="http://schemas.openxmlformats.org/officeDocument/2006/relationships/image" Target="../media/image6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7.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ed.com/talks/elyn_saks_seeing_mental_illness.html" TargetMode="Externa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8.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hyperlink" Target="http://youtu.be/qb8wQjwVu2g?t=39s" TargetMode="External"/><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diagramData" Target="../diagrams/data8.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diagramData" Target="../diagrams/data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openxmlformats.org/officeDocument/2006/relationships/image" Target="../media/image37.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 Id="rId3" Type="http://schemas.openxmlformats.org/officeDocument/2006/relationships/image" Target="../media/image42.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130425"/>
            <a:ext cx="8305800" cy="1470025"/>
          </a:xfrm>
        </p:spPr>
        <p:txBody>
          <a:bodyPr>
            <a:normAutofit fontScale="90000"/>
          </a:bodyPr>
          <a:lstStyle/>
          <a:p>
            <a:pPr algn="l"/>
            <a:r>
              <a:rPr lang="en-US" sz="5400" b="1" dirty="0" smtClean="0">
                <a:latin typeface="Arial"/>
                <a:cs typeface="Arial"/>
              </a:rPr>
              <a:t>Psychiatric &amp; Toxicological Emergencies</a:t>
            </a:r>
            <a:endParaRPr lang="en-US" sz="5400" b="1" dirty="0">
              <a:latin typeface="Arial"/>
              <a:cs typeface="Arial"/>
            </a:endParaRPr>
          </a:p>
        </p:txBody>
      </p:sp>
      <p:sp>
        <p:nvSpPr>
          <p:cNvPr id="4" name="Rectangle 3"/>
          <p:cNvSpPr/>
          <p:nvPr/>
        </p:nvSpPr>
        <p:spPr>
          <a:xfrm>
            <a:off x="0" y="3962400"/>
            <a:ext cx="87630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5" name="TextBox 4"/>
          <p:cNvSpPr txBox="1"/>
          <p:nvPr/>
        </p:nvSpPr>
        <p:spPr>
          <a:xfrm>
            <a:off x="381000" y="4191000"/>
            <a:ext cx="7772400" cy="1015663"/>
          </a:xfrm>
          <a:prstGeom prst="rect">
            <a:avLst/>
          </a:prstGeom>
          <a:noFill/>
        </p:spPr>
        <p:txBody>
          <a:bodyPr wrap="square" rtlCol="0" anchor="ctr">
            <a:spAutoFit/>
          </a:bodyPr>
          <a:lstStyle/>
          <a:p>
            <a:pPr algn="r"/>
            <a:r>
              <a:rPr lang="en-US" sz="3000" b="1" dirty="0" smtClean="0">
                <a:solidFill>
                  <a:schemeClr val="bg1"/>
                </a:solidFill>
                <a:latin typeface="Arial"/>
                <a:cs typeface="Arial"/>
              </a:rPr>
              <a:t>Jeremy </a:t>
            </a:r>
            <a:r>
              <a:rPr lang="en-US" sz="3000" b="1" dirty="0" err="1" smtClean="0">
                <a:solidFill>
                  <a:schemeClr val="bg1"/>
                </a:solidFill>
                <a:latin typeface="Arial"/>
                <a:cs typeface="Arial"/>
              </a:rPr>
              <a:t>Lacocque</a:t>
            </a:r>
            <a:r>
              <a:rPr lang="en-US" sz="3000" b="1" dirty="0" smtClean="0">
                <a:solidFill>
                  <a:schemeClr val="bg1"/>
                </a:solidFill>
                <a:latin typeface="Arial"/>
                <a:cs typeface="Arial"/>
              </a:rPr>
              <a:t>, DO</a:t>
            </a:r>
          </a:p>
          <a:p>
            <a:pPr algn="r"/>
            <a:endParaRPr lang="en-US" sz="30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81000"/>
            <a:ext cx="8153400" cy="1447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2209800"/>
            <a:ext cx="8229600" cy="4267200"/>
          </a:xfrm>
        </p:spPr>
        <p:txBody>
          <a:bodyPr>
            <a:normAutofit/>
          </a:bodyPr>
          <a:lstStyle/>
          <a:p>
            <a:r>
              <a:rPr lang="en-US" dirty="0" smtClean="0">
                <a:latin typeface="Arial"/>
                <a:cs typeface="Arial"/>
              </a:rPr>
              <a:t>Objective (signs)</a:t>
            </a:r>
          </a:p>
          <a:p>
            <a:pPr lvl="1"/>
            <a:r>
              <a:rPr lang="en-US" dirty="0" smtClean="0">
                <a:latin typeface="Arial"/>
                <a:cs typeface="Arial"/>
              </a:rPr>
              <a:t>Evidence of drug abuse</a:t>
            </a:r>
          </a:p>
          <a:p>
            <a:pPr lvl="1"/>
            <a:r>
              <a:rPr lang="en-US" dirty="0" smtClean="0">
                <a:latin typeface="Arial"/>
                <a:cs typeface="Arial"/>
              </a:rPr>
              <a:t>Unhygienic, neglect of surroundings</a:t>
            </a:r>
          </a:p>
          <a:p>
            <a:pPr lvl="1"/>
            <a:r>
              <a:rPr lang="en-US" dirty="0" smtClean="0">
                <a:latin typeface="Arial"/>
                <a:cs typeface="Arial"/>
              </a:rPr>
              <a:t>Setting (Nursing home </a:t>
            </a:r>
            <a:r>
              <a:rPr lang="en-US" dirty="0" err="1" smtClean="0">
                <a:latin typeface="Arial"/>
                <a:cs typeface="Arial"/>
              </a:rPr>
              <a:t>vs</a:t>
            </a:r>
            <a:r>
              <a:rPr lang="en-US" dirty="0" smtClean="0">
                <a:latin typeface="Arial"/>
                <a:cs typeface="Arial"/>
              </a:rPr>
              <a:t> bar)</a:t>
            </a:r>
          </a:p>
          <a:p>
            <a:pPr lvl="1"/>
            <a:endParaRPr lang="en-US" dirty="0" smtClean="0">
              <a:latin typeface="Arial"/>
              <a:cs typeface="Arial"/>
            </a:endParaRPr>
          </a:p>
          <a:p>
            <a:pPr lvl="1"/>
            <a:endParaRPr lang="en-US" dirty="0" smtClean="0">
              <a:latin typeface="Arial"/>
              <a:cs typeface="Arial"/>
            </a:endParaRPr>
          </a:p>
        </p:txBody>
      </p:sp>
      <p:sp>
        <p:nvSpPr>
          <p:cNvPr id="2" name="Title 1"/>
          <p:cNvSpPr>
            <a:spLocks noGrp="1"/>
          </p:cNvSpPr>
          <p:nvPr>
            <p:ph type="title"/>
          </p:nvPr>
        </p:nvSpPr>
        <p:spPr>
          <a:xfrm>
            <a:off x="457200" y="457200"/>
            <a:ext cx="8229600" cy="1143000"/>
          </a:xfrm>
        </p:spPr>
        <p:txBody>
          <a:bodyPr>
            <a:normAutofit fontScale="90000"/>
          </a:bodyPr>
          <a:lstStyle/>
          <a:p>
            <a:pPr algn="l"/>
            <a:r>
              <a:rPr lang="en-US" sz="4800" b="1" dirty="0" smtClean="0">
                <a:solidFill>
                  <a:srgbClr val="FFFFFF"/>
                </a:solidFill>
                <a:latin typeface="Arial"/>
                <a:cs typeface="Arial"/>
              </a:rPr>
              <a:t>Recognizing a behavioral emergency</a:t>
            </a:r>
            <a:endParaRPr lang="en-US" sz="4800" b="1"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
                                            <p:txEl>
                                              <p:pRg st="3" end="3"/>
                                            </p:txEl>
                                          </p:spTgt>
                                        </p:tgtEl>
                                      </p:cBhvr>
                                    </p:animEffect>
                                    <p:set>
                                      <p:cBhvr>
                                        <p:cTn id="16"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AHLHIN0.jpg" descr="AAHLHIN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normAutofit/>
          </a:bodyPr>
          <a:lstStyle/>
          <a:p>
            <a:r>
              <a:rPr lang="en-US" dirty="0" smtClean="0">
                <a:latin typeface="Arial"/>
                <a:cs typeface="Arial"/>
              </a:rPr>
              <a:t>What route is involved?</a:t>
            </a:r>
          </a:p>
          <a:p>
            <a:r>
              <a:rPr lang="en-US" dirty="0" smtClean="0">
                <a:latin typeface="Arial"/>
                <a:cs typeface="Arial"/>
              </a:rPr>
              <a:t>When did this happen? How much?</a:t>
            </a:r>
          </a:p>
          <a:p>
            <a:r>
              <a:rPr lang="en-US" dirty="0" smtClean="0">
                <a:latin typeface="Arial"/>
                <a:cs typeface="Arial"/>
              </a:rPr>
              <a:t>What is it?</a:t>
            </a:r>
          </a:p>
          <a:p>
            <a:r>
              <a:rPr lang="en-US" dirty="0" smtClean="0">
                <a:latin typeface="Arial"/>
                <a:cs typeface="Arial"/>
              </a:rPr>
              <a:t>Any concern with ABCs? Vitals?</a:t>
            </a:r>
          </a:p>
          <a:p>
            <a:r>
              <a:rPr lang="en-US" dirty="0" smtClean="0">
                <a:latin typeface="Arial"/>
                <a:cs typeface="Arial"/>
              </a:rPr>
              <a:t>Call poison control?</a:t>
            </a:r>
          </a:p>
          <a:p>
            <a:endParaRPr lang="en-US" dirty="0" smtClean="0">
              <a:latin typeface="Arial"/>
              <a:cs typeface="Arial"/>
            </a:endParaRPr>
          </a:p>
          <a:p>
            <a:endParaRPr lang="en-US" dirty="0" smtClean="0">
              <a:latin typeface="Arial"/>
              <a:cs typeface="Arial"/>
            </a:endParaRPr>
          </a:p>
          <a:p>
            <a:pPr lvl="1"/>
            <a:endParaRPr lang="en-US" dirty="0" smtClean="0">
              <a:latin typeface="Arial"/>
              <a:cs typeface="Arial"/>
            </a:endParaRPr>
          </a:p>
          <a:p>
            <a:pPr lvl="1"/>
            <a:endParaRPr lang="en-US" dirty="0" smtClean="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What should you do?</a:t>
            </a:r>
            <a:endParaRPr lang="en-US" sz="4800" b="1"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srcRect/>
          <a:stretch>
            <a:fillRect/>
          </a:stretch>
        </p:blipFill>
        <p:spPr bwMode="auto">
          <a:xfrm>
            <a:off x="0" y="0"/>
            <a:ext cx="9144000" cy="69037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81200"/>
            <a:ext cx="91440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5" name="Title 1"/>
          <p:cNvSpPr txBox="1">
            <a:spLocks/>
          </p:cNvSpPr>
          <p:nvPr/>
        </p:nvSpPr>
        <p:spPr>
          <a:xfrm>
            <a:off x="457200" y="1905000"/>
            <a:ext cx="8229600"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rgbClr val="FFFFFF"/>
                </a:solidFill>
                <a:effectLst/>
                <a:uLnTx/>
                <a:uFillTx/>
                <a:latin typeface="Arial"/>
                <a:ea typeface="+mj-ea"/>
                <a:cs typeface="Arial"/>
              </a:rPr>
              <a:t>Scenario 2:</a:t>
            </a:r>
            <a:endParaRPr kumimoji="0" lang="en-US" sz="4800" b="1" i="0" u="none" strike="noStrike" kern="1200" cap="none" spc="0" normalizeH="0" baseline="0" noProof="0" dirty="0">
              <a:ln>
                <a:noFill/>
              </a:ln>
              <a:solidFill>
                <a:srgbClr val="FFFFFF"/>
              </a:solidFill>
              <a:effectLst/>
              <a:uLnTx/>
              <a:uFillTx/>
              <a:latin typeface="Arial"/>
              <a:ea typeface="+mj-ea"/>
              <a:cs typeface="Arial"/>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0" y="0"/>
            <a:ext cx="9144001" cy="5825247"/>
          </a:xfrm>
          <a:prstGeom prst="rect">
            <a:avLst/>
          </a:prstGeom>
        </p:spPr>
      </p:pic>
      <p:sp>
        <p:nvSpPr>
          <p:cNvPr id="3" name="Content Placeholder 2"/>
          <p:cNvSpPr>
            <a:spLocks noGrp="1"/>
          </p:cNvSpPr>
          <p:nvPr>
            <p:ph idx="1"/>
          </p:nvPr>
        </p:nvSpPr>
        <p:spPr>
          <a:xfrm>
            <a:off x="-1" y="5867400"/>
            <a:ext cx="9144001" cy="1066800"/>
          </a:xfrm>
        </p:spPr>
        <p:txBody>
          <a:bodyPr>
            <a:normAutofit/>
          </a:bodyPr>
          <a:lstStyle/>
          <a:p>
            <a:r>
              <a:rPr lang="en-US" sz="1800" dirty="0" smtClean="0">
                <a:latin typeface="Arial"/>
                <a:cs typeface="Arial"/>
              </a:rPr>
              <a:t>58 year old male in assisted living facility</a:t>
            </a:r>
          </a:p>
          <a:p>
            <a:r>
              <a:rPr lang="en-US" sz="1800" dirty="0" smtClean="0">
                <a:latin typeface="Arial"/>
                <a:cs typeface="Arial"/>
              </a:rPr>
              <a:t>You’re called with police to an assisted living facility because “he got in a fight with his roommate”</a:t>
            </a:r>
          </a:p>
          <a:p>
            <a:endParaRPr lang="en-US" sz="1400" dirty="0" smtClean="0">
              <a:latin typeface="Arial"/>
              <a:cs typeface="Arial"/>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 y="-2"/>
            <a:ext cx="10321293" cy="6858002"/>
          </a:xfrm>
          <a:prstGeom prst="rect">
            <a:avLst/>
          </a:prstGeom>
        </p:spPr>
      </p:pic>
      <p:pic>
        <p:nvPicPr>
          <p:cNvPr id="1026" name="Picture 2" descr="C:\Users\fcrm80\Downloads\nurse.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389371" y="2423160"/>
            <a:ext cx="3931920" cy="4206240"/>
          </a:xfrm>
          <a:prstGeom prst="rect">
            <a:avLst/>
          </a:prstGeom>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sp>
        <p:nvSpPr>
          <p:cNvPr id="3" name="Oval Callout 2"/>
          <p:cNvSpPr/>
          <p:nvPr/>
        </p:nvSpPr>
        <p:spPr>
          <a:xfrm flipH="1">
            <a:off x="4495799" y="838200"/>
            <a:ext cx="3633202" cy="2024328"/>
          </a:xfrm>
          <a:prstGeom prst="wedgeEllipseCallout">
            <a:avLst>
              <a:gd name="adj1" fmla="val -37459"/>
              <a:gd name="adj2" fmla="val 63648"/>
            </a:avLst>
          </a:prstGeom>
          <a:solidFill>
            <a:schemeClr val="bg1"/>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sp>
      <p:sp>
        <p:nvSpPr>
          <p:cNvPr id="4" name="Content Placeholder 2"/>
          <p:cNvSpPr>
            <a:spLocks noGrp="1"/>
          </p:cNvSpPr>
          <p:nvPr>
            <p:ph idx="1"/>
          </p:nvPr>
        </p:nvSpPr>
        <p:spPr>
          <a:xfrm>
            <a:off x="4724399" y="1066800"/>
            <a:ext cx="3048001" cy="1600200"/>
          </a:xfrm>
        </p:spPr>
        <p:txBody>
          <a:bodyPr>
            <a:normAutofit lnSpcReduction="10000"/>
          </a:bodyPr>
          <a:lstStyle/>
          <a:p>
            <a:pPr>
              <a:buNone/>
            </a:pPr>
            <a:r>
              <a:rPr lang="en-US" sz="1800" dirty="0" smtClean="0">
                <a:latin typeface="Arial"/>
                <a:cs typeface="Arial"/>
              </a:rPr>
              <a:t>	He’s normally a little out of it, but he’s always been a nice guy... I don’t know why he’s acting like this. Can you take him 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3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3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0" y="2133600"/>
            <a:ext cx="2946400" cy="4724400"/>
          </a:xfrm>
        </p:spPr>
        <p:txBody>
          <a:bodyPr>
            <a:normAutofit/>
          </a:bodyPr>
          <a:lstStyle/>
          <a:p>
            <a:r>
              <a:rPr lang="en-US" sz="1400" dirty="0" smtClean="0">
                <a:latin typeface="Arial"/>
                <a:cs typeface="Arial"/>
              </a:rPr>
              <a:t>There is minor, if any, trauma from the fight</a:t>
            </a:r>
          </a:p>
          <a:p>
            <a:pPr>
              <a:buNone/>
            </a:pPr>
            <a:endParaRPr lang="en-US" sz="1400" dirty="0" smtClean="0">
              <a:latin typeface="Arial"/>
              <a:cs typeface="Arial"/>
            </a:endParaRPr>
          </a:p>
          <a:p>
            <a:r>
              <a:rPr lang="en-US" sz="1400" dirty="0" smtClean="0">
                <a:latin typeface="Arial"/>
                <a:cs typeface="Arial"/>
              </a:rPr>
              <a:t>Police take a report and ask, “why’s he going to the hospital?”</a:t>
            </a:r>
            <a:endParaRPr lang="en-US" sz="1400"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Scenario:</a:t>
            </a:r>
            <a:endParaRPr lang="en-US" sz="4800" b="1" dirty="0">
              <a:solidFill>
                <a:srgbClr val="FFFFFF"/>
              </a:solidFill>
              <a:latin typeface="Arial"/>
              <a:cs typeface="Aria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46400" y="2209800"/>
            <a:ext cx="6197600" cy="4648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0" y="2133600"/>
            <a:ext cx="2946400" cy="4724400"/>
          </a:xfrm>
        </p:spPr>
        <p:txBody>
          <a:bodyPr>
            <a:normAutofit/>
          </a:bodyPr>
          <a:lstStyle/>
          <a:p>
            <a:r>
              <a:rPr lang="en-US" sz="1400" dirty="0" smtClean="0">
                <a:latin typeface="Arial"/>
                <a:cs typeface="Arial"/>
              </a:rPr>
              <a:t>What do you say?</a:t>
            </a:r>
          </a:p>
          <a:p>
            <a:endParaRPr lang="en-US" sz="1400" dirty="0" smtClean="0">
              <a:latin typeface="Arial"/>
              <a:cs typeface="Arial"/>
            </a:endParaRPr>
          </a:p>
          <a:p>
            <a:r>
              <a:rPr lang="en-US" sz="1400" dirty="0" smtClean="0">
                <a:latin typeface="Arial"/>
                <a:cs typeface="Arial"/>
              </a:rPr>
              <a:t>Should he go to the hospital?</a:t>
            </a:r>
          </a:p>
          <a:p>
            <a:endParaRPr lang="en-US" sz="1400" dirty="0" smtClean="0">
              <a:latin typeface="Arial"/>
              <a:cs typeface="Arial"/>
            </a:endParaRPr>
          </a:p>
          <a:p>
            <a:r>
              <a:rPr lang="en-US" sz="1400" dirty="0" smtClean="0">
                <a:latin typeface="Arial"/>
                <a:cs typeface="Arial"/>
              </a:rPr>
              <a:t>Why? Why not?</a:t>
            </a:r>
            <a:endParaRPr lang="en-US" sz="1400"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Scenario:</a:t>
            </a:r>
            <a:endParaRPr lang="en-US" sz="4800" b="1" dirty="0">
              <a:solidFill>
                <a:srgbClr val="FFFFFF"/>
              </a:solidFill>
              <a:latin typeface="Arial"/>
              <a:cs typeface="Aria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46400" y="2209800"/>
            <a:ext cx="6197600" cy="4648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1230" y="0"/>
            <a:ext cx="9215230" cy="6858000"/>
          </a:xfrm>
          <a:prstGeom prst="rect">
            <a:avLst/>
          </a:prstGeom>
        </p:spPr>
      </p:pic>
      <p:sp>
        <p:nvSpPr>
          <p:cNvPr id="5" name="Rectangle 4"/>
          <p:cNvSpPr/>
          <p:nvPr/>
        </p:nvSpPr>
        <p:spPr>
          <a:xfrm>
            <a:off x="-71231" y="-76200"/>
            <a:ext cx="4414631" cy="3505200"/>
          </a:xfrm>
          <a:prstGeom prst="rect">
            <a:avLst/>
          </a:prstGeom>
          <a:solidFill>
            <a:srgbClr val="191919"/>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0" y="457200"/>
            <a:ext cx="4114800" cy="2743200"/>
          </a:xfrm>
        </p:spPr>
        <p:txBody>
          <a:bodyPr>
            <a:noAutofit/>
          </a:bodyPr>
          <a:lstStyle/>
          <a:p>
            <a:r>
              <a:rPr lang="en-US" sz="1800" dirty="0" smtClean="0">
                <a:solidFill>
                  <a:srgbClr val="FFFFFF"/>
                </a:solidFill>
                <a:latin typeface="Arial"/>
                <a:cs typeface="Arial"/>
              </a:rPr>
              <a:t>While transporting, your patient starts taking his belts off...</a:t>
            </a:r>
          </a:p>
          <a:p>
            <a:endParaRPr lang="en-US" sz="1800" dirty="0" smtClean="0">
              <a:solidFill>
                <a:srgbClr val="FFFFFF"/>
              </a:solidFill>
              <a:latin typeface="Arial"/>
              <a:cs typeface="Arial"/>
            </a:endParaRPr>
          </a:p>
          <a:p>
            <a:r>
              <a:rPr lang="en-US" sz="1800" dirty="0" smtClean="0">
                <a:solidFill>
                  <a:srgbClr val="FFFFFF"/>
                </a:solidFill>
                <a:latin typeface="Arial"/>
                <a:cs typeface="Arial"/>
              </a:rPr>
              <a:t>When is the patient most likely to escape or “elope”?</a:t>
            </a:r>
          </a:p>
          <a:p>
            <a:endParaRPr lang="en-US" sz="1800" dirty="0" smtClean="0">
              <a:solidFill>
                <a:srgbClr val="FFFFFF"/>
              </a:solidFill>
              <a:latin typeface="Arial"/>
              <a:cs typeface="Arial"/>
            </a:endParaRPr>
          </a:p>
          <a:p>
            <a:r>
              <a:rPr lang="en-US" sz="1800" dirty="0" smtClean="0">
                <a:solidFill>
                  <a:srgbClr val="FFFFFF"/>
                </a:solidFill>
                <a:latin typeface="Arial"/>
                <a:cs typeface="Arial"/>
              </a:rPr>
              <a:t>What can you do to prevent this?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lstStyle/>
          <a:p>
            <a:pPr>
              <a:buNone/>
            </a:pPr>
            <a:r>
              <a:rPr lang="en-US" dirty="0" smtClean="0">
                <a:latin typeface="Arial"/>
                <a:cs typeface="Arial"/>
              </a:rPr>
              <a:t>When to use soft restraints:</a:t>
            </a:r>
          </a:p>
          <a:p>
            <a:r>
              <a:rPr lang="en-US" dirty="0" smtClean="0">
                <a:latin typeface="Arial"/>
                <a:cs typeface="Arial"/>
              </a:rPr>
              <a:t>If they must go to the hospital, but refuse to voluntarily, and pose an active risk to themselves or others</a:t>
            </a:r>
          </a:p>
          <a:p>
            <a:r>
              <a:rPr lang="en-US" dirty="0" smtClean="0">
                <a:latin typeface="Arial"/>
                <a:cs typeface="Arial"/>
              </a:rPr>
              <a:t>Better to play it safe, but remember what you’re doing...</a:t>
            </a:r>
          </a:p>
          <a:p>
            <a:endParaRPr lang="en-US" dirty="0" smtClean="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Your options:</a:t>
            </a:r>
            <a:endParaRPr lang="en-US" sz="4800" b="1" dirty="0">
              <a:solidFill>
                <a:srgbClr val="FFFFFF"/>
              </a:solidFill>
              <a:latin typeface="Arial"/>
              <a:cs typeface="Arial"/>
            </a:endParaRPr>
          </a:p>
        </p:txBody>
      </p:sp>
      <p:pic>
        <p:nvPicPr>
          <p:cNvPr id="6" name="Picture 5"/>
          <p:cNvPicPr>
            <a:picLocks noChangeAspect="1"/>
          </p:cNvPicPr>
          <p:nvPr/>
        </p:nvPicPr>
        <p:blipFill>
          <a:blip r:embed="rId2"/>
          <a:stretch>
            <a:fillRect/>
          </a:stretch>
        </p:blipFill>
        <p:spPr>
          <a:xfrm>
            <a:off x="6019800" y="4876800"/>
            <a:ext cx="2667000" cy="18161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2860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2209800"/>
            <a:ext cx="8229600" cy="1143000"/>
          </a:xfrm>
        </p:spPr>
        <p:txBody>
          <a:bodyPr>
            <a:normAutofit/>
          </a:bodyPr>
          <a:lstStyle/>
          <a:p>
            <a:pPr algn="l"/>
            <a:r>
              <a:rPr lang="en-US" sz="4800" b="1" dirty="0" smtClean="0">
                <a:solidFill>
                  <a:srgbClr val="FFFFFF"/>
                </a:solidFill>
                <a:latin typeface="Arial"/>
                <a:cs typeface="Arial"/>
              </a:rPr>
              <a:t>Psychiatric </a:t>
            </a:r>
            <a:r>
              <a:rPr lang="en-US" sz="4800" dirty="0" smtClean="0">
                <a:solidFill>
                  <a:srgbClr val="FFFFFF"/>
                </a:solidFill>
                <a:latin typeface="Arial"/>
                <a:cs typeface="Arial"/>
              </a:rPr>
              <a:t>Emergencies</a:t>
            </a:r>
            <a:endParaRPr lang="en-US" sz="4800" dirty="0">
              <a:solidFill>
                <a:srgbClr val="FFFFFF"/>
              </a:solidFill>
              <a:latin typeface="Arial"/>
              <a:cs typeface="Arial"/>
            </a:endParaRPr>
          </a:p>
        </p:txBody>
      </p:sp>
      <p:sp>
        <p:nvSpPr>
          <p:cNvPr id="6" name="Content Placeholder 5"/>
          <p:cNvSpPr>
            <a:spLocks noGrp="1"/>
          </p:cNvSpPr>
          <p:nvPr>
            <p:ph idx="1"/>
          </p:nvPr>
        </p:nvSpPr>
        <p:spPr>
          <a:xfrm>
            <a:off x="457200" y="3886200"/>
            <a:ext cx="8229600" cy="1905000"/>
          </a:xfrm>
        </p:spPr>
        <p:txBody>
          <a:bodyPr>
            <a:normAutofit/>
          </a:bodyPr>
          <a:lstStyle/>
          <a:p>
            <a:r>
              <a:rPr lang="en-US" sz="2200" dirty="0" smtClean="0"/>
              <a:t>Precipitated by a psychiatric illness, like depression, mania, schizophrenia, etc</a:t>
            </a:r>
          </a:p>
          <a:p>
            <a:pPr lvl="1"/>
            <a:r>
              <a:rPr lang="en-US" sz="1800" dirty="0" smtClean="0"/>
              <a:t>Life-threatening behavior, presence of delusions, panic attacks, rapid changes in behavior</a:t>
            </a:r>
          </a:p>
          <a:p>
            <a:endParaRPr lang="en-US" sz="2200" dirty="0"/>
          </a:p>
        </p:txBody>
      </p:sp>
      <p:graphicFrame>
        <p:nvGraphicFramePr>
          <p:cNvPr id="7" name="Diagram 6"/>
          <p:cNvGraphicFramePr/>
          <p:nvPr/>
        </p:nvGraphicFramePr>
        <p:xfrm>
          <a:off x="6629400" y="2438400"/>
          <a:ext cx="2971800" cy="182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AHLHIF0.jpg" descr="AAHLHIF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 y="143053"/>
            <a:ext cx="9144000" cy="66387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Call in resources!</a:t>
            </a:r>
            <a:endParaRPr lang="en-US" sz="4800" b="1" dirty="0">
              <a:solidFill>
                <a:srgbClr val="FFFFFF"/>
              </a:solidFill>
              <a:latin typeface="Arial"/>
              <a:cs typeface="Arial"/>
            </a:endParaRPr>
          </a:p>
        </p:txBody>
      </p:sp>
      <p:sp>
        <p:nvSpPr>
          <p:cNvPr id="10" name="TextBox 9"/>
          <p:cNvSpPr txBox="1"/>
          <p:nvPr/>
        </p:nvSpPr>
        <p:spPr>
          <a:xfrm>
            <a:off x="2539431" y="4617720"/>
            <a:ext cx="1022936" cy="461665"/>
          </a:xfrm>
          <a:prstGeom prst="rect">
            <a:avLst/>
          </a:prstGeom>
          <a:noFill/>
        </p:spPr>
        <p:txBody>
          <a:bodyPr wrap="none" rtlCol="0">
            <a:spAutoFit/>
          </a:bodyPr>
          <a:lstStyle/>
          <a:p>
            <a:r>
              <a:rPr lang="en-US" sz="2400" dirty="0" smtClean="0">
                <a:latin typeface="Arial"/>
                <a:cs typeface="Arial"/>
              </a:rPr>
              <a:t>Police</a:t>
            </a:r>
            <a:endParaRPr lang="en-US" sz="2400" dirty="0">
              <a:latin typeface="Arial"/>
              <a:cs typeface="Arial"/>
            </a:endParaRPr>
          </a:p>
        </p:txBody>
      </p:sp>
      <p:sp>
        <p:nvSpPr>
          <p:cNvPr id="9" name="TextBox 8"/>
          <p:cNvSpPr txBox="1"/>
          <p:nvPr/>
        </p:nvSpPr>
        <p:spPr>
          <a:xfrm>
            <a:off x="6248400" y="3272135"/>
            <a:ext cx="762000" cy="461665"/>
          </a:xfrm>
          <a:prstGeom prst="rect">
            <a:avLst/>
          </a:prstGeom>
          <a:noFill/>
        </p:spPr>
        <p:txBody>
          <a:bodyPr wrap="square" rtlCol="0">
            <a:spAutoFit/>
          </a:bodyPr>
          <a:lstStyle/>
          <a:p>
            <a:r>
              <a:rPr lang="en-US" sz="2400" dirty="0" smtClean="0">
                <a:latin typeface="Arial"/>
                <a:cs typeface="Arial"/>
              </a:rPr>
              <a:t>ALS</a:t>
            </a:r>
            <a:endParaRPr lang="en-US" sz="2400" dirty="0">
              <a:latin typeface="Arial"/>
              <a:cs typeface="Arial"/>
            </a:endParaRPr>
          </a:p>
        </p:txBody>
      </p:sp>
      <p:pic>
        <p:nvPicPr>
          <p:cNvPr id="11" name="Picture 10" descr="hm-about.jpg"/>
          <p:cNvPicPr>
            <a:picLocks noChangeAspect="1"/>
          </p:cNvPicPr>
          <p:nvPr/>
        </p:nvPicPr>
        <p:blipFill>
          <a:blip r:embed="rId2"/>
          <a:stretch>
            <a:fillRect/>
          </a:stretch>
        </p:blipFill>
        <p:spPr>
          <a:xfrm>
            <a:off x="304800" y="1725275"/>
            <a:ext cx="4963333" cy="2788920"/>
          </a:xfrm>
          <a:prstGeom prst="rect">
            <a:avLst/>
          </a:prstGeom>
        </p:spPr>
      </p:pic>
      <p:pic>
        <p:nvPicPr>
          <p:cNvPr id="12" name="Picture 11" descr="8504817462_2cc5c35fe0_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95800" y="3733800"/>
            <a:ext cx="4562475" cy="3041650"/>
          </a:xfrm>
          <a:prstGeom prst="rect">
            <a:avLst/>
          </a:prstGeom>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Call in resources!</a:t>
            </a:r>
            <a:endParaRPr lang="en-US" sz="4800" b="1" dirty="0">
              <a:solidFill>
                <a:srgbClr val="FFFFFF"/>
              </a:solidFill>
              <a:latin typeface="Arial"/>
              <a:cs typeface="Arial"/>
            </a:endParaRPr>
          </a:p>
        </p:txBody>
      </p:sp>
      <p:sp>
        <p:nvSpPr>
          <p:cNvPr id="10" name="TextBox 9"/>
          <p:cNvSpPr txBox="1"/>
          <p:nvPr/>
        </p:nvSpPr>
        <p:spPr>
          <a:xfrm>
            <a:off x="3788491" y="5943600"/>
            <a:ext cx="1249060" cy="461665"/>
          </a:xfrm>
          <a:prstGeom prst="rect">
            <a:avLst/>
          </a:prstGeom>
          <a:noFill/>
        </p:spPr>
        <p:txBody>
          <a:bodyPr wrap="none" rtlCol="0">
            <a:spAutoFit/>
          </a:bodyPr>
          <a:lstStyle/>
          <a:p>
            <a:r>
              <a:rPr lang="en-US" sz="2400" dirty="0" err="1" smtClean="0">
                <a:latin typeface="Arial"/>
                <a:cs typeface="Arial"/>
              </a:rPr>
              <a:t>HazMat</a:t>
            </a:r>
            <a:endParaRPr lang="en-US" sz="2400" dirty="0">
              <a:latin typeface="Arial"/>
              <a:cs typeface="Arial"/>
            </a:endParaRPr>
          </a:p>
        </p:txBody>
      </p:sp>
      <p:pic>
        <p:nvPicPr>
          <p:cNvPr id="8" name="Picture 7" descr="Untitled.jpg"/>
          <p:cNvPicPr>
            <a:picLocks noChangeAspect="1"/>
          </p:cNvPicPr>
          <p:nvPr/>
        </p:nvPicPr>
        <p:blipFill>
          <a:blip r:embed="rId2"/>
          <a:stretch>
            <a:fillRect/>
          </a:stretch>
        </p:blipFill>
        <p:spPr>
          <a:xfrm>
            <a:off x="481087" y="1748453"/>
            <a:ext cx="7672313" cy="5109548"/>
          </a:xfrm>
          <a:prstGeom prst="rect">
            <a:avLst/>
          </a:prstGeom>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normAutofit fontScale="92500"/>
          </a:bodyPr>
          <a:lstStyle/>
          <a:p>
            <a:r>
              <a:rPr lang="en-US" dirty="0" smtClean="0">
                <a:latin typeface="Arial"/>
                <a:cs typeface="Arial"/>
              </a:rPr>
              <a:t>Scene safety is always your #1 priority</a:t>
            </a:r>
          </a:p>
          <a:p>
            <a:r>
              <a:rPr lang="en-US" dirty="0" smtClean="0">
                <a:latin typeface="Arial"/>
                <a:cs typeface="Arial"/>
              </a:rPr>
              <a:t>Some agencies automatically dispatch PD with you on calls involving violence, suicide, or behavioral emergencies</a:t>
            </a:r>
          </a:p>
          <a:p>
            <a:r>
              <a:rPr lang="en-US" dirty="0" smtClean="0">
                <a:latin typeface="Arial"/>
                <a:cs typeface="Arial"/>
              </a:rPr>
              <a:t>Otherwise, keep your eyes peeled. If it’s not safe, stay away. Your safety comes first.</a:t>
            </a:r>
          </a:p>
          <a:p>
            <a:r>
              <a:rPr lang="en-US" dirty="0" smtClean="0">
                <a:latin typeface="Arial"/>
                <a:cs typeface="Arial"/>
              </a:rPr>
              <a:t>If the scene </a:t>
            </a:r>
            <a:r>
              <a:rPr lang="en-US" i="1" dirty="0" smtClean="0">
                <a:latin typeface="Arial"/>
                <a:cs typeface="Arial"/>
              </a:rPr>
              <a:t>becomes </a:t>
            </a:r>
            <a:r>
              <a:rPr lang="en-US" dirty="0" smtClean="0">
                <a:latin typeface="Arial"/>
                <a:cs typeface="Arial"/>
              </a:rPr>
              <a:t>unsafe, leave until police arrive.</a:t>
            </a:r>
            <a:endParaRPr lang="en-US"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Safety</a:t>
            </a:r>
            <a:endParaRPr lang="en-US" sz="4800" b="1"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normAutofit lnSpcReduction="10000"/>
          </a:bodyPr>
          <a:lstStyle/>
          <a:p>
            <a:r>
              <a:rPr lang="en-US" dirty="0" smtClean="0">
                <a:latin typeface="Arial"/>
                <a:cs typeface="Arial"/>
              </a:rPr>
              <a:t>You are allowed to use as much force as necessary to defend yourself. At the first available opportunity, you should leave the scene.</a:t>
            </a:r>
          </a:p>
          <a:p>
            <a:r>
              <a:rPr lang="en-US" dirty="0" smtClean="0">
                <a:latin typeface="Arial"/>
                <a:cs typeface="Arial"/>
              </a:rPr>
              <a:t>The use of pepper spray, pocket knives and other weapons are usually discouraged and not allowed.</a:t>
            </a:r>
          </a:p>
          <a:p>
            <a:r>
              <a:rPr lang="en-US" dirty="0" smtClean="0">
                <a:latin typeface="Arial"/>
                <a:cs typeface="Arial"/>
              </a:rPr>
              <a:t>This is not a time to protect your dignity...</a:t>
            </a: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Self defense</a:t>
            </a:r>
            <a:endParaRPr lang="en-US" sz="4800" b="1"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lstStyle/>
          <a:p>
            <a:r>
              <a:rPr lang="en-US" dirty="0" smtClean="0">
                <a:latin typeface="Arial"/>
                <a:cs typeface="Arial"/>
              </a:rPr>
              <a:t>Informed consent</a:t>
            </a:r>
          </a:p>
          <a:p>
            <a:r>
              <a:rPr lang="en-US" dirty="0" smtClean="0"/>
              <a:t>Negligence</a:t>
            </a:r>
          </a:p>
          <a:p>
            <a:r>
              <a:rPr lang="en-US" dirty="0" smtClean="0">
                <a:latin typeface="Arial"/>
                <a:cs typeface="Arial"/>
              </a:rPr>
              <a:t>Abandonment</a:t>
            </a:r>
          </a:p>
          <a:p>
            <a:r>
              <a:rPr lang="en-US" dirty="0" smtClean="0">
                <a:latin typeface="Arial"/>
                <a:cs typeface="Arial"/>
              </a:rPr>
              <a:t>Assault and battery</a:t>
            </a:r>
          </a:p>
          <a:p>
            <a:r>
              <a:rPr lang="en-US" dirty="0" smtClean="0">
                <a:latin typeface="Arial"/>
                <a:cs typeface="Arial"/>
              </a:rPr>
              <a:t>False imprisonment</a:t>
            </a:r>
          </a:p>
          <a:p>
            <a:r>
              <a:rPr lang="en-US" dirty="0" smtClean="0">
                <a:latin typeface="Arial"/>
                <a:cs typeface="Arial"/>
              </a:rPr>
              <a:t>Mandated reporter</a:t>
            </a:r>
            <a:endParaRPr lang="en-US"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Relevant law:</a:t>
            </a:r>
            <a:endParaRPr lang="en-US" sz="4800" b="1"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81200"/>
            <a:ext cx="91440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5" name="Title 1"/>
          <p:cNvSpPr txBox="1">
            <a:spLocks/>
          </p:cNvSpPr>
          <p:nvPr/>
        </p:nvSpPr>
        <p:spPr>
          <a:xfrm>
            <a:off x="457200" y="1905000"/>
            <a:ext cx="8229600"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rgbClr val="FFFFFF"/>
                </a:solidFill>
                <a:effectLst/>
                <a:uLnTx/>
                <a:uFillTx/>
                <a:latin typeface="Arial"/>
                <a:ea typeface="+mj-ea"/>
                <a:cs typeface="Arial"/>
              </a:rPr>
              <a:t>Scenario 3:</a:t>
            </a:r>
            <a:endParaRPr kumimoji="0" lang="en-US" sz="4800" b="1" i="0" u="none" strike="noStrike" kern="1200" cap="none" spc="0" normalizeH="0" baseline="0" noProof="0" dirty="0">
              <a:ln>
                <a:noFill/>
              </a:ln>
              <a:solidFill>
                <a:srgbClr val="FFFFFF"/>
              </a:solidFill>
              <a:effectLst/>
              <a:uLnTx/>
              <a:uFillTx/>
              <a:latin typeface="Arial"/>
              <a:ea typeface="+mj-ea"/>
              <a:cs typeface="Arial"/>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14800" y="152400"/>
            <a:ext cx="5029200" cy="6705600"/>
          </a:xfrm>
          <a:prstGeom prst="rect">
            <a:avLst/>
          </a:prstGeom>
        </p:spPr>
      </p:pic>
      <p:sp>
        <p:nvSpPr>
          <p:cNvPr id="10" name="Rectangular Callout 9"/>
          <p:cNvSpPr/>
          <p:nvPr/>
        </p:nvSpPr>
        <p:spPr>
          <a:xfrm rot="10800000" flipH="1">
            <a:off x="990600" y="4267201"/>
            <a:ext cx="4267200" cy="794169"/>
          </a:xfrm>
          <a:prstGeom prst="wedgeRectCallout">
            <a:avLst>
              <a:gd name="adj1" fmla="val 57957"/>
              <a:gd name="adj2" fmla="val -213825"/>
            </a:avLst>
          </a:prstGeom>
          <a:solidFill>
            <a:schemeClr val="bg1"/>
          </a:solidFill>
          <a:ln w="38100" cap="flat" cmpd="sng">
            <a:solidFill>
              <a:schemeClr val="tx1"/>
            </a:solidFill>
            <a:prstDash val="dash"/>
            <a:bevel/>
          </a:ln>
        </p:spPr>
        <p:style>
          <a:lnRef idx="1">
            <a:schemeClr val="accent1"/>
          </a:lnRef>
          <a:fillRef idx="3">
            <a:schemeClr val="accent1"/>
          </a:fillRef>
          <a:effectRef idx="2">
            <a:schemeClr val="accent1"/>
          </a:effectRef>
          <a:fontRef idx="minor">
            <a:schemeClr val="lt1"/>
          </a:fontRef>
        </p:style>
      </p:sp>
      <p:sp>
        <p:nvSpPr>
          <p:cNvPr id="11" name="TextBox 10"/>
          <p:cNvSpPr txBox="1"/>
          <p:nvPr/>
        </p:nvSpPr>
        <p:spPr>
          <a:xfrm>
            <a:off x="990600" y="4267200"/>
            <a:ext cx="4267201" cy="646331"/>
          </a:xfrm>
          <a:prstGeom prst="rect">
            <a:avLst/>
          </a:prstGeom>
          <a:noFill/>
        </p:spPr>
        <p:txBody>
          <a:bodyPr wrap="square" rtlCol="0">
            <a:spAutoFit/>
          </a:bodyPr>
          <a:lstStyle/>
          <a:p>
            <a:r>
              <a:rPr lang="en-US" i="1" dirty="0" smtClean="0">
                <a:latin typeface="Arial"/>
                <a:cs typeface="Arial"/>
              </a:rPr>
              <a:t>EMS, please respond to Fairfield hall for an adult seizure.</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airfield-exterior420.jpg"/>
          <p:cNvPicPr>
            <a:picLocks noChangeAspect="1"/>
          </p:cNvPicPr>
          <p:nvPr/>
        </p:nvPicPr>
        <p:blipFill>
          <a:blip r:embed="rId2"/>
          <a:stretch>
            <a:fillRect/>
          </a:stretch>
        </p:blipFill>
        <p:spPr>
          <a:xfrm>
            <a:off x="-1" y="0"/>
            <a:ext cx="9122205" cy="5125810"/>
          </a:xfrm>
          <a:prstGeom prst="rect">
            <a:avLst/>
          </a:prstGeom>
        </p:spPr>
      </p:pic>
      <p:sp>
        <p:nvSpPr>
          <p:cNvPr id="10" name="Rectangular Callout 9"/>
          <p:cNvSpPr/>
          <p:nvPr/>
        </p:nvSpPr>
        <p:spPr>
          <a:xfrm rot="10800000" flipH="1">
            <a:off x="4855005" y="5169738"/>
            <a:ext cx="4267200" cy="1435937"/>
          </a:xfrm>
          <a:prstGeom prst="wedgeRectCallout">
            <a:avLst>
              <a:gd name="adj1" fmla="val -46385"/>
              <a:gd name="adj2" fmla="val 74081"/>
            </a:avLst>
          </a:prstGeom>
          <a:solidFill>
            <a:schemeClr val="bg1"/>
          </a:solidFill>
          <a:ln w="38100" cap="flat" cmpd="sng">
            <a:solidFill>
              <a:schemeClr val="tx1"/>
            </a:solidFill>
            <a:prstDash val="dash"/>
            <a:beve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2" name="TextBox 11"/>
          <p:cNvSpPr txBox="1"/>
          <p:nvPr/>
        </p:nvSpPr>
        <p:spPr>
          <a:xfrm>
            <a:off x="4931368" y="5169738"/>
            <a:ext cx="4139327" cy="1477328"/>
          </a:xfrm>
          <a:prstGeom prst="rect">
            <a:avLst/>
          </a:prstGeom>
          <a:noFill/>
        </p:spPr>
        <p:txBody>
          <a:bodyPr wrap="none" rtlCol="0">
            <a:spAutoFit/>
          </a:bodyPr>
          <a:lstStyle/>
          <a:p>
            <a:r>
              <a:rPr lang="en-US" i="1" dirty="0" smtClean="0"/>
              <a:t>EMS, we have an update. </a:t>
            </a:r>
          </a:p>
          <a:p>
            <a:r>
              <a:rPr lang="en-US" i="1" dirty="0" smtClean="0"/>
              <a:t>Neighbors heard a gunshot from the </a:t>
            </a:r>
          </a:p>
          <a:p>
            <a:r>
              <a:rPr lang="en-US" i="1" dirty="0" smtClean="0"/>
              <a:t>dorm 2 minutes ago. Previous records </a:t>
            </a:r>
          </a:p>
          <a:p>
            <a:r>
              <a:rPr lang="en-US" i="1" dirty="0" smtClean="0"/>
              <a:t>indicate a history of suicidal ideation.</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1371600"/>
          </a:xfrm>
        </p:spPr>
        <p:txBody>
          <a:bodyPr/>
          <a:lstStyle/>
          <a:p>
            <a:r>
              <a:rPr lang="en-US" dirty="0" smtClean="0">
                <a:latin typeface="Arial"/>
                <a:cs typeface="Arial"/>
              </a:rPr>
              <a:t>Park around the corner until Campus Safety and CPD shows up.</a:t>
            </a:r>
            <a:endParaRPr lang="en-US"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What’s your plan?</a:t>
            </a:r>
            <a:endParaRPr lang="en-US" sz="4800" b="1"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7696200" cy="4144963"/>
          </a:xfrm>
        </p:spPr>
        <p:txBody>
          <a:bodyPr>
            <a:normAutofit/>
          </a:bodyPr>
          <a:lstStyle/>
          <a:p>
            <a:r>
              <a:rPr lang="en-US" dirty="0" smtClean="0">
                <a:latin typeface="Arial"/>
                <a:cs typeface="Arial"/>
              </a:rPr>
              <a:t>Cognitive disorders</a:t>
            </a:r>
          </a:p>
          <a:p>
            <a:pPr lvl="1"/>
            <a:r>
              <a:rPr lang="en-US" dirty="0" smtClean="0">
                <a:latin typeface="Arial"/>
                <a:cs typeface="Arial"/>
              </a:rPr>
              <a:t>Change in cognition (memory, attention, language, judgment)</a:t>
            </a:r>
          </a:p>
          <a:p>
            <a:pPr lvl="1"/>
            <a:r>
              <a:rPr lang="en-US" dirty="0" smtClean="0">
                <a:latin typeface="Arial"/>
                <a:cs typeface="Arial"/>
              </a:rPr>
              <a:t>Can be from general medical condition, mediations or substance abuse</a:t>
            </a:r>
          </a:p>
          <a:p>
            <a:pPr lvl="1"/>
            <a:r>
              <a:rPr lang="en-US" dirty="0" smtClean="0">
                <a:latin typeface="Arial"/>
                <a:cs typeface="Arial"/>
              </a:rPr>
              <a:t>Associated with delirium and dementia</a:t>
            </a:r>
          </a:p>
          <a:p>
            <a:pPr>
              <a:buNone/>
            </a:pPr>
            <a:endParaRPr lang="en-US" dirty="0" smtClean="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Psychiatric </a:t>
            </a:r>
            <a:r>
              <a:rPr lang="en-US" sz="4800" dirty="0" smtClean="0">
                <a:solidFill>
                  <a:srgbClr val="FFFFFF"/>
                </a:solidFill>
                <a:latin typeface="Arial"/>
                <a:cs typeface="Arial"/>
              </a:rPr>
              <a:t>conditions</a:t>
            </a:r>
            <a:endParaRPr lang="en-US" sz="4800"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airfield-exterior420.jpg"/>
          <p:cNvPicPr>
            <a:picLocks noChangeAspect="1"/>
          </p:cNvPicPr>
          <p:nvPr/>
        </p:nvPicPr>
        <p:blipFill>
          <a:blip r:embed="rId2"/>
          <a:stretch>
            <a:fillRect/>
          </a:stretch>
        </p:blipFill>
        <p:spPr>
          <a:xfrm>
            <a:off x="-1" y="0"/>
            <a:ext cx="9122205" cy="5125810"/>
          </a:xfrm>
          <a:prstGeom prst="rect">
            <a:avLst/>
          </a:prstGeom>
        </p:spPr>
      </p:pic>
      <p:pic>
        <p:nvPicPr>
          <p:cNvPr id="7" name="Picture 6" descr="hm-about 2.jpg"/>
          <p:cNvPicPr>
            <a:picLocks noChangeAspect="1"/>
          </p:cNvPicPr>
          <p:nvPr/>
        </p:nvPicPr>
        <p:blipFill>
          <a:blip r:embed="rId3"/>
          <a:stretch>
            <a:fillRect/>
          </a:stretch>
        </p:blipFill>
        <p:spPr>
          <a:xfrm>
            <a:off x="0" y="4724400"/>
            <a:ext cx="4826000" cy="2070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81200"/>
            <a:ext cx="91440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5" name="Title 1"/>
          <p:cNvSpPr txBox="1">
            <a:spLocks/>
          </p:cNvSpPr>
          <p:nvPr/>
        </p:nvSpPr>
        <p:spPr>
          <a:xfrm>
            <a:off x="457200" y="1905000"/>
            <a:ext cx="8229600"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rgbClr val="FFFFFF"/>
                </a:solidFill>
                <a:effectLst/>
                <a:uLnTx/>
                <a:uFillTx/>
                <a:latin typeface="Arial"/>
                <a:ea typeface="+mj-ea"/>
                <a:cs typeface="Arial"/>
              </a:rPr>
              <a:t>Scenario 4:</a:t>
            </a:r>
            <a:endParaRPr kumimoji="0" lang="en-US" sz="4800" b="1" i="0" u="none" strike="noStrike" kern="1200" cap="none" spc="0" normalizeH="0" baseline="0" noProof="0" dirty="0">
              <a:ln>
                <a:noFill/>
              </a:ln>
              <a:solidFill>
                <a:srgbClr val="FFFFFF"/>
              </a:solidFill>
              <a:effectLst/>
              <a:uLnTx/>
              <a:uFillTx/>
              <a:latin typeface="Arial"/>
              <a:ea typeface="+mj-ea"/>
              <a:cs typeface="Arial"/>
            </a:endParaRPr>
          </a:p>
        </p:txBody>
      </p:sp>
      <p:sp>
        <p:nvSpPr>
          <p:cNvPr id="6" name="Rectangular Callout 5"/>
          <p:cNvSpPr/>
          <p:nvPr/>
        </p:nvSpPr>
        <p:spPr>
          <a:xfrm flipH="1">
            <a:off x="4855005" y="5562600"/>
            <a:ext cx="4267200" cy="1043075"/>
          </a:xfrm>
          <a:prstGeom prst="wedgeRectCallout">
            <a:avLst>
              <a:gd name="adj1" fmla="val -46385"/>
              <a:gd name="adj2" fmla="val 74081"/>
            </a:avLst>
          </a:prstGeom>
          <a:solidFill>
            <a:schemeClr val="bg1"/>
          </a:solidFill>
          <a:ln w="38100" cap="flat" cmpd="sng">
            <a:solidFill>
              <a:schemeClr val="tx1"/>
            </a:solidFill>
            <a:prstDash val="dash"/>
            <a:bevel/>
          </a:ln>
        </p:spPr>
        <p:style>
          <a:lnRef idx="1">
            <a:schemeClr val="accent1"/>
          </a:lnRef>
          <a:fillRef idx="3">
            <a:schemeClr val="accent1"/>
          </a:fillRef>
          <a:effectRef idx="2">
            <a:schemeClr val="accent1"/>
          </a:effectRef>
          <a:fontRef idx="minor">
            <a:schemeClr val="lt1"/>
          </a:fontRef>
        </p:style>
        <p:txBody>
          <a:bodyPr/>
          <a:lstStyle/>
          <a:p>
            <a:r>
              <a:rPr lang="en-US" dirty="0" smtClean="0">
                <a:solidFill>
                  <a:schemeClr val="tx1"/>
                </a:solidFill>
              </a:rPr>
              <a:t>Ambulance 8, please respond to 6332 N Lakewood Ave for 40 year old male who is vomiting. Time out 19:03.</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eadache.jpg"/>
          <p:cNvPicPr>
            <a:picLocks noChangeAspect="1"/>
          </p:cNvPicPr>
          <p:nvPr/>
        </p:nvPicPr>
        <p:blipFill>
          <a:blip r:embed="rId2"/>
          <a:stretch>
            <a:fillRect/>
          </a:stretch>
        </p:blipFill>
        <p:spPr>
          <a:xfrm>
            <a:off x="27214" y="1752600"/>
            <a:ext cx="9116786" cy="5105400"/>
          </a:xfrm>
          <a:prstGeom prst="rect">
            <a:avLst/>
          </a:prstGeom>
        </p:spPr>
      </p:pic>
      <p:sp>
        <p:nvSpPr>
          <p:cNvPr id="8" name="Oval Callout 7"/>
          <p:cNvSpPr/>
          <p:nvPr/>
        </p:nvSpPr>
        <p:spPr>
          <a:xfrm>
            <a:off x="3886200" y="914400"/>
            <a:ext cx="4572000" cy="1905000"/>
          </a:xfrm>
          <a:prstGeom prst="wedgeEllipseCallout">
            <a:avLst>
              <a:gd name="adj1" fmla="val -39930"/>
              <a:gd name="adj2" fmla="val 62083"/>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I’ve had a headache... It started about an hour after I got here. I have no idea why.</a:t>
            </a:r>
            <a:endParaRPr lang="en-US" dirty="0">
              <a:solidFill>
                <a:srgbClr val="000000"/>
              </a:solidFill>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521e8b1fcd529_catering3.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6068" y="0"/>
            <a:ext cx="9127932" cy="6858000"/>
          </a:xfrm>
          <a:prstGeom prst="rect">
            <a:avLst/>
          </a:prstGeom>
        </p:spPr>
      </p:pic>
      <p:sp>
        <p:nvSpPr>
          <p:cNvPr id="3" name="Oval Callout 2"/>
          <p:cNvSpPr/>
          <p:nvPr/>
        </p:nvSpPr>
        <p:spPr>
          <a:xfrm>
            <a:off x="1943100" y="990600"/>
            <a:ext cx="1752600" cy="762000"/>
          </a:xfrm>
          <a:prstGeom prst="wedgeEllipseCallo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 Me too</a:t>
            </a:r>
            <a:endParaRPr lang="en-US" dirty="0">
              <a:solidFill>
                <a:srgbClr val="000000"/>
              </a:solidFill>
            </a:endParaRPr>
          </a:p>
        </p:txBody>
      </p:sp>
      <p:sp>
        <p:nvSpPr>
          <p:cNvPr id="4" name="Oval Callout 3"/>
          <p:cNvSpPr/>
          <p:nvPr/>
        </p:nvSpPr>
        <p:spPr>
          <a:xfrm>
            <a:off x="6629400" y="1524000"/>
            <a:ext cx="1752600" cy="762000"/>
          </a:xfrm>
          <a:prstGeom prst="wedgeEllipseCallout">
            <a:avLst>
              <a:gd name="adj1" fmla="val 25185"/>
              <a:gd name="adj2" fmla="val 71016"/>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 </a:t>
            </a:r>
            <a:r>
              <a:rPr lang="en-US" dirty="0" err="1" smtClean="0">
                <a:solidFill>
                  <a:srgbClr val="000000"/>
                </a:solidFill>
              </a:rPr>
              <a:t>grhrh</a:t>
            </a:r>
            <a:endParaRPr lang="en-US"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400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gine.jpg"/>
          <p:cNvPicPr>
            <a:picLocks noChangeAspect="1"/>
          </p:cNvPicPr>
          <p:nvPr/>
        </p:nvPicPr>
        <p:blipFill>
          <a:blip r:embed="rId2"/>
          <a:stretch>
            <a:fillRect/>
          </a:stretch>
        </p:blipFill>
        <p:spPr>
          <a:xfrm>
            <a:off x="0" y="0"/>
            <a:ext cx="9144000" cy="6092825"/>
          </a:xfrm>
          <a:prstGeom prst="rect">
            <a:avLst/>
          </a:prstGeom>
        </p:spPr>
      </p:pic>
      <p:pic>
        <p:nvPicPr>
          <p:cNvPr id="5" name="Picture 4" descr="0.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048000" y="2834640"/>
            <a:ext cx="6096000" cy="3474720"/>
          </a:xfrm>
          <a:prstGeom prst="rect">
            <a:avLst/>
          </a:prstGeom>
        </p:spPr>
      </p:pic>
      <p:pic>
        <p:nvPicPr>
          <p:cNvPr id="7" name="Picture 6" descr="stock-vector-set-of-electronic-digits-red-numbers-on-a-black-background-152557076.jpg"/>
          <p:cNvPicPr>
            <a:picLocks noChangeAspect="1"/>
          </p:cNvPicPr>
          <p:nvPr/>
        </p:nvPicPr>
        <p:blipFill>
          <a:blip r:embed="rId4"/>
          <a:stretch>
            <a:fillRect/>
          </a:stretch>
        </p:blipFill>
        <p:spPr>
          <a:xfrm>
            <a:off x="6934200" y="4876800"/>
            <a:ext cx="1757061" cy="7831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par>
                                <p:cTn id="8" presetID="1" presetClass="entr" presetSubtype="0" fill="hold" nodeType="withEffect">
                                  <p:stCondLst>
                                    <p:cond delay="10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Now what?</a:t>
            </a:r>
            <a:endParaRPr lang="en-US" sz="4800" b="1" dirty="0">
              <a:solidFill>
                <a:srgbClr val="FFFFFF"/>
              </a:solidFill>
              <a:latin typeface="Arial"/>
              <a:cs typeface="Arial"/>
            </a:endParaRPr>
          </a:p>
        </p:txBody>
      </p:sp>
      <p:sp>
        <p:nvSpPr>
          <p:cNvPr id="6" name="Content Placeholder 5"/>
          <p:cNvSpPr>
            <a:spLocks noGrp="1"/>
          </p:cNvSpPr>
          <p:nvPr>
            <p:ph idx="1"/>
          </p:nvPr>
        </p:nvSpPr>
        <p:spPr/>
        <p:txBody>
          <a:bodyPr/>
          <a:lstStyle/>
          <a:p>
            <a:r>
              <a:rPr lang="en-US" dirty="0" smtClean="0"/>
              <a:t>Get everyone into fresh air</a:t>
            </a:r>
          </a:p>
          <a:p>
            <a:r>
              <a:rPr lang="en-US" dirty="0" smtClean="0"/>
              <a:t>Request additional resources?</a:t>
            </a:r>
          </a:p>
          <a:p>
            <a:r>
              <a:rPr lang="en-US" dirty="0" smtClean="0"/>
              <a:t>Supplemental oxygen!</a:t>
            </a:r>
          </a:p>
          <a:p>
            <a:r>
              <a:rPr lang="en-US" dirty="0" smtClean="0"/>
              <a:t>Pulse </a:t>
            </a:r>
            <a:r>
              <a:rPr lang="en-US" dirty="0" err="1" smtClean="0"/>
              <a:t>oximeter</a:t>
            </a:r>
            <a:r>
              <a:rPr lang="en-US" dirty="0" smtClean="0"/>
              <a:t> reads 98%.</a:t>
            </a:r>
          </a:p>
          <a:p>
            <a:pPr lvl="1"/>
            <a:r>
              <a:rPr lang="en-US" dirty="0" smtClean="0"/>
              <a:t>Is that reassuring?</a:t>
            </a:r>
            <a:endParaRPr lang="en-US"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81200"/>
            <a:ext cx="91440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5" name="Title 1"/>
          <p:cNvSpPr txBox="1">
            <a:spLocks/>
          </p:cNvSpPr>
          <p:nvPr/>
        </p:nvSpPr>
        <p:spPr>
          <a:xfrm>
            <a:off x="457200" y="1905000"/>
            <a:ext cx="8229600"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rgbClr val="FFFFFF"/>
                </a:solidFill>
                <a:effectLst/>
                <a:uLnTx/>
                <a:uFillTx/>
                <a:latin typeface="Arial"/>
                <a:ea typeface="+mj-ea"/>
                <a:cs typeface="Arial"/>
              </a:rPr>
              <a:t>Scenario 5:</a:t>
            </a:r>
            <a:endParaRPr kumimoji="0" lang="en-US" sz="4800" b="1" i="0" u="none" strike="noStrike" kern="1200" cap="none" spc="0" normalizeH="0" baseline="0" noProof="0" dirty="0">
              <a:ln>
                <a:noFill/>
              </a:ln>
              <a:solidFill>
                <a:srgbClr val="FFFFFF"/>
              </a:solidFill>
              <a:effectLst/>
              <a:uLnTx/>
              <a:uFillTx/>
              <a:latin typeface="Arial"/>
              <a:ea typeface="+mj-ea"/>
              <a:cs typeface="Arial"/>
            </a:endParaRPr>
          </a:p>
        </p:txBody>
      </p:sp>
      <p:sp>
        <p:nvSpPr>
          <p:cNvPr id="6" name="Rectangular Callout 5"/>
          <p:cNvSpPr/>
          <p:nvPr/>
        </p:nvSpPr>
        <p:spPr>
          <a:xfrm flipH="1">
            <a:off x="1295400" y="4800600"/>
            <a:ext cx="4267200" cy="1043075"/>
          </a:xfrm>
          <a:prstGeom prst="wedgeRectCallout">
            <a:avLst>
              <a:gd name="adj1" fmla="val 77313"/>
              <a:gd name="adj2" fmla="val -84962"/>
            </a:avLst>
          </a:prstGeom>
          <a:solidFill>
            <a:schemeClr val="bg1"/>
          </a:solidFill>
          <a:ln w="38100" cap="flat" cmpd="sng">
            <a:solidFill>
              <a:schemeClr val="tx1"/>
            </a:solidFill>
            <a:prstDash val="dash"/>
            <a:bevel/>
          </a:ln>
        </p:spPr>
        <p:style>
          <a:lnRef idx="1">
            <a:schemeClr val="accent1"/>
          </a:lnRef>
          <a:fillRef idx="3">
            <a:schemeClr val="accent1"/>
          </a:fillRef>
          <a:effectRef idx="2">
            <a:schemeClr val="accent1"/>
          </a:effectRef>
          <a:fontRef idx="minor">
            <a:schemeClr val="lt1"/>
          </a:fontRef>
        </p:style>
        <p:txBody>
          <a:bodyPr/>
          <a:lstStyle/>
          <a:p>
            <a:r>
              <a:rPr lang="en-US" dirty="0" smtClean="0">
                <a:solidFill>
                  <a:schemeClr val="tx1"/>
                </a:solidFill>
              </a:rPr>
              <a:t>Ambulance 8, please respond to Mertz Hall for a 19 year old male with a seizure. Time out 20:29.</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orm floor.jpe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4238625" cy="6858000"/>
          </a:xfrm>
          <a:prstGeom prst="rect">
            <a:avLst/>
          </a:prstGeom>
        </p:spPr>
      </p:pic>
      <p:sp>
        <p:nvSpPr>
          <p:cNvPr id="8" name="Content Placeholder 5"/>
          <p:cNvSpPr>
            <a:spLocks noGrp="1"/>
          </p:cNvSpPr>
          <p:nvPr>
            <p:ph idx="1"/>
          </p:nvPr>
        </p:nvSpPr>
        <p:spPr>
          <a:xfrm>
            <a:off x="4343400" y="152400"/>
            <a:ext cx="4676775" cy="6477000"/>
          </a:xfrm>
        </p:spPr>
        <p:txBody>
          <a:bodyPr/>
          <a:lstStyle/>
          <a:p>
            <a:pPr>
              <a:buNone/>
            </a:pPr>
            <a:r>
              <a:rPr lang="en-US" dirty="0" smtClean="0"/>
              <a:t>“He’s been studying for like, 18 hours straight. When I get back from class this morning, I saw him shaking on the ground and now he’s like this. I’m scared!!”</a:t>
            </a:r>
            <a:endParaRPr lang="en-US" dirty="0"/>
          </a:p>
        </p:txBody>
      </p:sp>
      <p:pic>
        <p:nvPicPr>
          <p:cNvPr id="9" name="Picture 8" descr="teen_worrie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57534" y="4343400"/>
            <a:ext cx="1520825" cy="2286000"/>
          </a:xfrm>
          <a:prstGeom prst="rect">
            <a:avLst/>
          </a:prstGeom>
        </p:spPr>
      </p:pic>
      <p:sp>
        <p:nvSpPr>
          <p:cNvPr id="10" name="Rectangular Callout 9"/>
          <p:cNvSpPr/>
          <p:nvPr/>
        </p:nvSpPr>
        <p:spPr>
          <a:xfrm>
            <a:off x="4343400" y="219075"/>
            <a:ext cx="4800600" cy="3971925"/>
          </a:xfrm>
          <a:prstGeom prst="wedgeRectCallout">
            <a:avLst>
              <a:gd name="adj1" fmla="val -406"/>
              <a:gd name="adj2" fmla="val 83333"/>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Pill-Bottle.jpg"/>
          <p:cNvPicPr>
            <a:picLocks noChangeAspect="1"/>
          </p:cNvPicPr>
          <p:nvPr/>
        </p:nvPicPr>
        <p:blipFill>
          <a:blip r:embed="rId4" cstate="print">
            <a:grayscl/>
            <a:extLst>
              <a:ext uri="{28A0092B-C50C-407E-A947-70E740481C1C}">
                <a14:useLocalDpi xmlns:a14="http://schemas.microsoft.com/office/drawing/2010/main"/>
              </a:ext>
            </a:extLst>
          </a:blip>
          <a:stretch>
            <a:fillRect/>
          </a:stretch>
        </p:blipFill>
        <p:spPr>
          <a:xfrm>
            <a:off x="990600" y="3657600"/>
            <a:ext cx="381000" cy="2323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childTnLst>
                          </p:cTn>
                        </p:par>
                        <p:par>
                          <p:cTn id="8" fill="hold">
                            <p:stCondLst>
                              <p:cond delay="3000"/>
                            </p:stCondLst>
                            <p:childTnLst>
                              <p:par>
                                <p:cTn id="9" presetID="47" presetClass="entr" presetSubtype="0" fill="hold" grpId="0" nodeType="afterEffect">
                                  <p:stCondLst>
                                    <p:cond delay="0"/>
                                  </p:stCondLst>
                                  <p:iterate type="wd">
                                    <p:tmPct val="10000"/>
                                  </p:iterate>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2" presetClass="entr" presetSubtype="4" accel="50000" decel="5000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10" presetClass="entr" presetSubtype="0" fill="hold" grpId="0" nodeType="withEffect">
                                  <p:stCondLst>
                                    <p:cond delay="0"/>
                                  </p:stCondLst>
                                  <p:iterate type="wd">
                                    <p:tmPct val="10000"/>
                                  </p:iterate>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orm floor.jpe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4238625" cy="6858000"/>
          </a:xfrm>
          <a:prstGeom prst="rect">
            <a:avLst/>
          </a:prstGeom>
        </p:spPr>
      </p:pic>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What do you do?</a:t>
            </a:r>
            <a:endParaRPr lang="en-US" sz="4800" b="1" dirty="0">
              <a:solidFill>
                <a:srgbClr val="FFFFFF"/>
              </a:solidFill>
              <a:latin typeface="Arial"/>
              <a:cs typeface="Arial"/>
            </a:endParaRPr>
          </a:p>
        </p:txBody>
      </p:sp>
      <p:sp>
        <p:nvSpPr>
          <p:cNvPr id="3" name="Content Placeholder 2"/>
          <p:cNvSpPr>
            <a:spLocks noGrp="1"/>
          </p:cNvSpPr>
          <p:nvPr>
            <p:ph idx="1"/>
          </p:nvPr>
        </p:nvSpPr>
        <p:spPr>
          <a:xfrm>
            <a:off x="4572000" y="1981200"/>
            <a:ext cx="4114800" cy="4495800"/>
          </a:xfrm>
        </p:spPr>
        <p:txBody>
          <a:bodyPr>
            <a:normAutofit fontScale="92500" lnSpcReduction="20000"/>
          </a:bodyPr>
          <a:lstStyle/>
          <a:p>
            <a:r>
              <a:rPr lang="en-US" dirty="0" smtClean="0">
                <a:latin typeface="Arial"/>
                <a:cs typeface="Arial"/>
              </a:rPr>
              <a:t>Drowsy, but </a:t>
            </a:r>
            <a:r>
              <a:rPr lang="en-US" dirty="0" err="1" smtClean="0">
                <a:latin typeface="Arial"/>
                <a:cs typeface="Arial"/>
              </a:rPr>
              <a:t>arousable</a:t>
            </a:r>
            <a:endParaRPr lang="en-US" dirty="0" smtClean="0">
              <a:latin typeface="Arial"/>
              <a:cs typeface="Arial"/>
            </a:endParaRPr>
          </a:p>
          <a:p>
            <a:r>
              <a:rPr lang="en-US" dirty="0" smtClean="0">
                <a:latin typeface="Arial"/>
                <a:cs typeface="Arial"/>
              </a:rPr>
              <a:t>V/S: BP 152/90, P 110, RR 20</a:t>
            </a:r>
          </a:p>
          <a:p>
            <a:r>
              <a:rPr lang="en-US" dirty="0" smtClean="0">
                <a:latin typeface="Arial"/>
                <a:cs typeface="Arial"/>
              </a:rPr>
              <a:t>Answers questions appropriately</a:t>
            </a:r>
          </a:p>
          <a:p>
            <a:r>
              <a:rPr lang="en-US" dirty="0" smtClean="0">
                <a:latin typeface="Arial"/>
                <a:cs typeface="Arial"/>
              </a:rPr>
              <a:t>Says he was just </a:t>
            </a:r>
            <a:r>
              <a:rPr lang="en-US" dirty="0" err="1" smtClean="0">
                <a:latin typeface="Arial"/>
                <a:cs typeface="Arial"/>
              </a:rPr>
              <a:t>chillin</a:t>
            </a:r>
            <a:r>
              <a:rPr lang="en-US" dirty="0" smtClean="0">
                <a:latin typeface="Arial"/>
                <a:cs typeface="Arial"/>
              </a:rPr>
              <a:t>’. Has been studying a lot.</a:t>
            </a:r>
          </a:p>
          <a:p>
            <a:r>
              <a:rPr lang="en-US" dirty="0" smtClean="0">
                <a:latin typeface="Arial"/>
                <a:cs typeface="Arial"/>
              </a:rPr>
              <a:t>“Bro. I’m fine. Let me go. I’m just tired.”</a:t>
            </a:r>
          </a:p>
          <a:p>
            <a:endParaRPr lang="en-US" dirty="0" smtClean="0">
              <a:latin typeface="Arial"/>
              <a:cs typeface="Arial"/>
            </a:endParaRPr>
          </a:p>
        </p:txBody>
      </p:sp>
      <p:pic>
        <p:nvPicPr>
          <p:cNvPr id="8" name="Picture 7" descr="Pill-Bottle.jpg"/>
          <p:cNvPicPr>
            <a:picLocks noChangeAspect="1"/>
          </p:cNvPicPr>
          <p:nvPr/>
        </p:nvPicPr>
        <p:blipFill>
          <a:blip r:embed="rId3" cstate="print">
            <a:grayscl/>
            <a:extLst>
              <a:ext uri="{28A0092B-C50C-407E-A947-70E740481C1C}">
                <a14:useLocalDpi xmlns:a14="http://schemas.microsoft.com/office/drawing/2010/main"/>
              </a:ext>
            </a:extLst>
          </a:blip>
          <a:stretch>
            <a:fillRect/>
          </a:stretch>
        </p:blipFill>
        <p:spPr>
          <a:xfrm>
            <a:off x="990600" y="3653890"/>
            <a:ext cx="381000" cy="2323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orm floor.jpe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4238625" cy="6858000"/>
          </a:xfrm>
          <a:prstGeom prst="rect">
            <a:avLst/>
          </a:prstGeom>
        </p:spPr>
      </p:pic>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7" name="Rounded Rectangular Callout 6"/>
          <p:cNvSpPr/>
          <p:nvPr/>
        </p:nvSpPr>
        <p:spPr>
          <a:xfrm>
            <a:off x="4572000" y="5486400"/>
            <a:ext cx="4114800" cy="685800"/>
          </a:xfrm>
          <a:prstGeom prst="wedgeRoundRectCallout">
            <a:avLst>
              <a:gd name="adj1" fmla="val -101079"/>
              <a:gd name="adj2" fmla="val -294402"/>
              <a:gd name="adj3" fmla="val 16667"/>
            </a:avLst>
          </a:prstGeom>
          <a:solidFill>
            <a:schemeClr val="bg1"/>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What do you do?</a:t>
            </a:r>
            <a:endParaRPr lang="en-US" sz="4800" b="1" dirty="0">
              <a:solidFill>
                <a:srgbClr val="FFFFFF"/>
              </a:solidFill>
              <a:latin typeface="Arial"/>
              <a:cs typeface="Arial"/>
            </a:endParaRPr>
          </a:p>
        </p:txBody>
      </p:sp>
      <p:sp>
        <p:nvSpPr>
          <p:cNvPr id="3" name="Content Placeholder 2"/>
          <p:cNvSpPr>
            <a:spLocks noGrp="1"/>
          </p:cNvSpPr>
          <p:nvPr>
            <p:ph idx="1"/>
          </p:nvPr>
        </p:nvSpPr>
        <p:spPr>
          <a:xfrm>
            <a:off x="4572000" y="1600200"/>
            <a:ext cx="4114800" cy="4495800"/>
          </a:xfrm>
        </p:spPr>
        <p:txBody>
          <a:bodyPr>
            <a:normAutofit/>
          </a:bodyPr>
          <a:lstStyle/>
          <a:p>
            <a:r>
              <a:rPr lang="en-US" dirty="0" smtClean="0">
                <a:latin typeface="Arial"/>
                <a:cs typeface="Arial"/>
              </a:rPr>
              <a:t>Safe?</a:t>
            </a:r>
          </a:p>
          <a:p>
            <a:r>
              <a:rPr lang="en-US" dirty="0" smtClean="0">
                <a:latin typeface="Arial"/>
                <a:cs typeface="Arial"/>
              </a:rPr>
              <a:t>ABCs? Vitals? </a:t>
            </a:r>
            <a:r>
              <a:rPr lang="en-US" dirty="0" err="1" smtClean="0">
                <a:latin typeface="Arial"/>
                <a:cs typeface="Arial"/>
              </a:rPr>
              <a:t>Coingestants</a:t>
            </a:r>
            <a:r>
              <a:rPr lang="en-US" dirty="0" smtClean="0">
                <a:latin typeface="Arial"/>
                <a:cs typeface="Arial"/>
              </a:rPr>
              <a:t>? Other causes?</a:t>
            </a:r>
          </a:p>
          <a:p>
            <a:r>
              <a:rPr lang="en-US" dirty="0" smtClean="0">
                <a:latin typeface="Arial"/>
                <a:cs typeface="Arial"/>
              </a:rPr>
              <a:t>When?</a:t>
            </a:r>
          </a:p>
          <a:p>
            <a:r>
              <a:rPr lang="en-US" dirty="0" smtClean="0">
                <a:latin typeface="Arial"/>
                <a:cs typeface="Arial"/>
              </a:rPr>
              <a:t>Treatment?</a:t>
            </a:r>
          </a:p>
          <a:p>
            <a:endParaRPr lang="en-US" dirty="0" smtClean="0">
              <a:latin typeface="Arial"/>
              <a:cs typeface="Arial"/>
            </a:endParaRPr>
          </a:p>
          <a:p>
            <a:r>
              <a:rPr lang="en-US" dirty="0" smtClean="0">
                <a:latin typeface="Arial"/>
                <a:cs typeface="Arial"/>
              </a:rPr>
              <a:t>“I don’t </a:t>
            </a:r>
            <a:r>
              <a:rPr lang="en-US" dirty="0" err="1" smtClean="0">
                <a:latin typeface="Arial"/>
                <a:cs typeface="Arial"/>
              </a:rPr>
              <a:t>wanna</a:t>
            </a:r>
            <a:r>
              <a:rPr lang="en-US" dirty="0" smtClean="0">
                <a:latin typeface="Arial"/>
                <a:cs typeface="Arial"/>
              </a:rPr>
              <a:t> go”</a:t>
            </a:r>
            <a:endParaRPr lang="en-US" dirty="0">
              <a:latin typeface="Arial"/>
              <a:cs typeface="Arial"/>
            </a:endParaRPr>
          </a:p>
        </p:txBody>
      </p:sp>
      <p:pic>
        <p:nvPicPr>
          <p:cNvPr id="10" name="Picture 9" descr="Pill-Bottle.jpg"/>
          <p:cNvPicPr>
            <a:picLocks noChangeAspect="1"/>
          </p:cNvPicPr>
          <p:nvPr/>
        </p:nvPicPr>
        <p:blipFill>
          <a:blip r:embed="rId3" cstate="print">
            <a:grayscl/>
            <a:extLst>
              <a:ext uri="{28A0092B-C50C-407E-A947-70E740481C1C}">
                <a14:useLocalDpi xmlns:a14="http://schemas.microsoft.com/office/drawing/2010/main"/>
              </a:ext>
            </a:extLst>
          </a:blip>
          <a:stretch>
            <a:fillRect/>
          </a:stretch>
        </p:blipFill>
        <p:spPr>
          <a:xfrm>
            <a:off x="990600" y="3653890"/>
            <a:ext cx="381000" cy="2323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Psychiatric </a:t>
            </a:r>
            <a:r>
              <a:rPr lang="en-US" sz="4800" dirty="0" smtClean="0">
                <a:solidFill>
                  <a:srgbClr val="FFFFFF"/>
                </a:solidFill>
                <a:latin typeface="Arial"/>
                <a:cs typeface="Arial"/>
              </a:rPr>
              <a:t>conditions</a:t>
            </a:r>
            <a:endParaRPr lang="en-US" sz="4800" dirty="0">
              <a:solidFill>
                <a:srgbClr val="FFFFFF"/>
              </a:solidFill>
              <a:latin typeface="Arial"/>
              <a:cs typeface="Arial"/>
            </a:endParaRPr>
          </a:p>
        </p:txBody>
      </p:sp>
      <p:graphicFrame>
        <p:nvGraphicFramePr>
          <p:cNvPr id="6" name="Table 5"/>
          <p:cNvGraphicFramePr>
            <a:graphicFrameLocks noGrp="1"/>
          </p:cNvGraphicFramePr>
          <p:nvPr/>
        </p:nvGraphicFramePr>
        <p:xfrm>
          <a:off x="152400" y="2057400"/>
          <a:ext cx="8001000" cy="4343400"/>
        </p:xfrm>
        <a:graphic>
          <a:graphicData uri="http://schemas.openxmlformats.org/drawingml/2006/table">
            <a:tbl>
              <a:tblPr firstRow="1" bandRow="1">
                <a:tableStyleId>{7E9639D4-E3E2-4D34-9284-5A2195B3D0D7}</a:tableStyleId>
              </a:tblPr>
              <a:tblGrid>
                <a:gridCol w="4000500"/>
                <a:gridCol w="4000500"/>
              </a:tblGrid>
              <a:tr h="669646">
                <a:tc>
                  <a:txBody>
                    <a:bodyPr/>
                    <a:lstStyle/>
                    <a:p>
                      <a:r>
                        <a:rPr lang="en-US" dirty="0" smtClean="0"/>
                        <a:t>Delirium</a:t>
                      </a:r>
                      <a:endParaRPr lang="en-US" dirty="0"/>
                    </a:p>
                  </a:txBody>
                  <a:tcPr/>
                </a:tc>
                <a:tc>
                  <a:txBody>
                    <a:bodyPr/>
                    <a:lstStyle/>
                    <a:p>
                      <a:r>
                        <a:rPr lang="en-US" dirty="0" smtClean="0"/>
                        <a:t>Dementia</a:t>
                      </a:r>
                      <a:endParaRPr lang="en-US" dirty="0"/>
                    </a:p>
                  </a:txBody>
                  <a:tcPr/>
                </a:tc>
              </a:tr>
              <a:tr h="3673754">
                <a:tc>
                  <a:txBody>
                    <a:bodyPr/>
                    <a:lstStyle/>
                    <a:p>
                      <a:r>
                        <a:rPr lang="en-US" dirty="0" smtClean="0"/>
                        <a:t>-Acute</a:t>
                      </a:r>
                    </a:p>
                    <a:p>
                      <a:r>
                        <a:rPr lang="en-US" dirty="0" smtClean="0"/>
                        <a:t>-Waxing and waning level of consciousness</a:t>
                      </a:r>
                    </a:p>
                    <a:p>
                      <a:r>
                        <a:rPr lang="en-US" dirty="0" smtClean="0"/>
                        <a:t>-Secondary to disease,</a:t>
                      </a:r>
                      <a:r>
                        <a:rPr lang="en-US" baseline="0" dirty="0" smtClean="0"/>
                        <a:t> infection, trauma, substance abuse and/or withdrawal</a:t>
                      </a:r>
                    </a:p>
                    <a:p>
                      <a:endParaRPr lang="en-US" baseline="0" dirty="0" smtClean="0"/>
                    </a:p>
                    <a:p>
                      <a:endParaRPr lang="en-US" baseline="0" dirty="0" smtClean="0"/>
                    </a:p>
                    <a:p>
                      <a:endParaRPr lang="en-US" baseline="0" dirty="0" smtClean="0"/>
                    </a:p>
                    <a:p>
                      <a:endParaRPr lang="en-US" baseline="0" dirty="0" smtClean="0"/>
                    </a:p>
                    <a:p>
                      <a:r>
                        <a:rPr lang="en-US" baseline="0" dirty="0" smtClean="0"/>
                        <a:t>“Little Johnny is delirious!”         </a:t>
                      </a:r>
                      <a:r>
                        <a:rPr lang="en-US" baseline="0" dirty="0" err="1" smtClean="0"/>
                        <a:t>vs</a:t>
                      </a:r>
                      <a:endParaRPr lang="en-US" dirty="0"/>
                    </a:p>
                  </a:txBody>
                  <a:tcPr/>
                </a:tc>
                <a:tc>
                  <a:txBody>
                    <a:bodyPr/>
                    <a:lstStyle/>
                    <a:p>
                      <a:r>
                        <a:rPr lang="en-US" dirty="0" smtClean="0"/>
                        <a:t>-Gradual</a:t>
                      </a:r>
                    </a:p>
                    <a:p>
                      <a:r>
                        <a:rPr lang="en-US" dirty="0" smtClean="0"/>
                        <a:t>-Steady decline in intellect, without affecting level of consciousness</a:t>
                      </a:r>
                    </a:p>
                    <a:p>
                      <a:r>
                        <a:rPr lang="en-US" dirty="0" smtClean="0"/>
                        <a:t>-Memory deficits, loss of abstract thought, personality changes.</a:t>
                      </a:r>
                    </a:p>
                    <a:p>
                      <a:r>
                        <a:rPr lang="en-US" dirty="0" smtClean="0"/>
                        <a:t>-A patient with dementia can develop</a:t>
                      </a:r>
                      <a:r>
                        <a:rPr lang="en-US" baseline="0" dirty="0" smtClean="0"/>
                        <a:t> delirium (a patient with Alzheimer's disease gets pneumonia and becomes confused)</a:t>
                      </a:r>
                    </a:p>
                    <a:p>
                      <a:endParaRPr lang="en-US" baseline="0" dirty="0" smtClean="0"/>
                    </a:p>
                    <a:p>
                      <a:r>
                        <a:rPr lang="en-US" baseline="0" dirty="0" smtClean="0"/>
                        <a:t>“Demented old lady”</a:t>
                      </a:r>
                      <a:endParaRPr lang="en-US" dirty="0"/>
                    </a:p>
                  </a:txBody>
                  <a:tcPr/>
                </a:tc>
              </a:tr>
            </a:tbl>
          </a:graphicData>
        </a:graphic>
      </p:graphicFrame>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001.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304800" y="0"/>
            <a:ext cx="8622459" cy="6858000"/>
          </a:xfrm>
          <a:prstGeom prst="rect">
            <a:avLst/>
          </a:prstGeom>
        </p:spPr>
      </p:pic>
      <p:sp>
        <p:nvSpPr>
          <p:cNvPr id="5" name="TextBox 4"/>
          <p:cNvSpPr txBox="1"/>
          <p:nvPr/>
        </p:nvSpPr>
        <p:spPr>
          <a:xfrm>
            <a:off x="457200" y="2057400"/>
            <a:ext cx="381000" cy="369332"/>
          </a:xfrm>
          <a:prstGeom prst="rect">
            <a:avLst/>
          </a:prstGeom>
          <a:noFill/>
        </p:spPr>
        <p:txBody>
          <a:bodyPr wrap="square" rtlCol="0">
            <a:spAutoFit/>
          </a:bodyPr>
          <a:lstStyle/>
          <a:p>
            <a:r>
              <a:rPr lang="en-US" b="1" dirty="0" smtClean="0">
                <a:solidFill>
                  <a:srgbClr val="FF0000"/>
                </a:solidFill>
                <a:latin typeface="Jeremy's Handwriting"/>
                <a:cs typeface="Jeremy's Handwriting"/>
              </a:rPr>
              <a:t>X</a:t>
            </a:r>
          </a:p>
        </p:txBody>
      </p:sp>
      <p:sp>
        <p:nvSpPr>
          <p:cNvPr id="6" name="TextBox 5"/>
          <p:cNvSpPr txBox="1"/>
          <p:nvPr/>
        </p:nvSpPr>
        <p:spPr>
          <a:xfrm>
            <a:off x="457200" y="2286000"/>
            <a:ext cx="381000" cy="369332"/>
          </a:xfrm>
          <a:prstGeom prst="rect">
            <a:avLst/>
          </a:prstGeom>
          <a:noFill/>
        </p:spPr>
        <p:txBody>
          <a:bodyPr wrap="square" rtlCol="0">
            <a:spAutoFit/>
          </a:bodyPr>
          <a:lstStyle/>
          <a:p>
            <a:r>
              <a:rPr lang="en-US" b="1" dirty="0" smtClean="0">
                <a:solidFill>
                  <a:srgbClr val="FF0000"/>
                </a:solidFill>
                <a:latin typeface="Jeremy's Handwriting"/>
                <a:cs typeface="Jeremy's Handwriting"/>
              </a:rPr>
              <a:t>X</a:t>
            </a:r>
          </a:p>
        </p:txBody>
      </p:sp>
      <p:sp>
        <p:nvSpPr>
          <p:cNvPr id="7" name="TextBox 6"/>
          <p:cNvSpPr txBox="1"/>
          <p:nvPr/>
        </p:nvSpPr>
        <p:spPr>
          <a:xfrm>
            <a:off x="990600" y="2526268"/>
            <a:ext cx="381000" cy="369332"/>
          </a:xfrm>
          <a:prstGeom prst="rect">
            <a:avLst/>
          </a:prstGeom>
          <a:noFill/>
        </p:spPr>
        <p:txBody>
          <a:bodyPr wrap="square" rtlCol="0">
            <a:spAutoFit/>
          </a:bodyPr>
          <a:lstStyle/>
          <a:p>
            <a:r>
              <a:rPr lang="en-US" b="1" dirty="0" smtClean="0">
                <a:solidFill>
                  <a:srgbClr val="FF0000"/>
                </a:solidFill>
                <a:latin typeface="Jeremy's Handwriting"/>
                <a:cs typeface="Jeremy's Handwriting"/>
              </a:rPr>
              <a:t>X</a:t>
            </a:r>
          </a:p>
        </p:txBody>
      </p:sp>
      <p:sp>
        <p:nvSpPr>
          <p:cNvPr id="8" name="TextBox 7"/>
          <p:cNvSpPr txBox="1"/>
          <p:nvPr/>
        </p:nvSpPr>
        <p:spPr>
          <a:xfrm>
            <a:off x="990600" y="2754868"/>
            <a:ext cx="381000" cy="369332"/>
          </a:xfrm>
          <a:prstGeom prst="rect">
            <a:avLst/>
          </a:prstGeom>
          <a:noFill/>
        </p:spPr>
        <p:txBody>
          <a:bodyPr wrap="square" rtlCol="0">
            <a:spAutoFit/>
          </a:bodyPr>
          <a:lstStyle/>
          <a:p>
            <a:r>
              <a:rPr lang="en-US" b="1" dirty="0" smtClean="0">
                <a:solidFill>
                  <a:srgbClr val="FF0000"/>
                </a:solidFill>
                <a:latin typeface="Jeremy's Handwriting"/>
                <a:cs typeface="Jeremy's Handwriting"/>
              </a:rPr>
              <a:t>X</a:t>
            </a:r>
          </a:p>
        </p:txBody>
      </p:sp>
      <p:sp>
        <p:nvSpPr>
          <p:cNvPr id="9" name="TextBox 8"/>
          <p:cNvSpPr txBox="1"/>
          <p:nvPr/>
        </p:nvSpPr>
        <p:spPr>
          <a:xfrm>
            <a:off x="457200" y="2983468"/>
            <a:ext cx="381000" cy="369332"/>
          </a:xfrm>
          <a:prstGeom prst="rect">
            <a:avLst/>
          </a:prstGeom>
          <a:noFill/>
        </p:spPr>
        <p:txBody>
          <a:bodyPr wrap="square" rtlCol="0">
            <a:spAutoFit/>
          </a:bodyPr>
          <a:lstStyle/>
          <a:p>
            <a:r>
              <a:rPr lang="en-US" b="1" dirty="0" smtClean="0">
                <a:solidFill>
                  <a:srgbClr val="FF0000"/>
                </a:solidFill>
                <a:latin typeface="Jeremy's Handwriting"/>
                <a:cs typeface="Jeremy's Handwriting"/>
              </a:rPr>
              <a:t>X</a:t>
            </a:r>
          </a:p>
        </p:txBody>
      </p:sp>
      <p:sp>
        <p:nvSpPr>
          <p:cNvPr id="10" name="TextBox 9"/>
          <p:cNvSpPr txBox="1"/>
          <p:nvPr/>
        </p:nvSpPr>
        <p:spPr>
          <a:xfrm>
            <a:off x="990600" y="3212068"/>
            <a:ext cx="381000" cy="369332"/>
          </a:xfrm>
          <a:prstGeom prst="rect">
            <a:avLst/>
          </a:prstGeom>
          <a:noFill/>
        </p:spPr>
        <p:txBody>
          <a:bodyPr wrap="square" rtlCol="0">
            <a:spAutoFit/>
          </a:bodyPr>
          <a:lstStyle/>
          <a:p>
            <a:r>
              <a:rPr lang="en-US" b="1" dirty="0" smtClean="0">
                <a:solidFill>
                  <a:srgbClr val="FF0000"/>
                </a:solidFill>
                <a:latin typeface="Jeremy's Handwriting"/>
                <a:cs typeface="Jeremy's Handwriting"/>
              </a:rPr>
              <a:t>X</a:t>
            </a:r>
          </a:p>
        </p:txBody>
      </p:sp>
      <p:sp>
        <p:nvSpPr>
          <p:cNvPr id="11" name="TextBox 10"/>
          <p:cNvSpPr txBox="1"/>
          <p:nvPr/>
        </p:nvSpPr>
        <p:spPr>
          <a:xfrm>
            <a:off x="533400" y="3440668"/>
            <a:ext cx="381000" cy="369332"/>
          </a:xfrm>
          <a:prstGeom prst="rect">
            <a:avLst/>
          </a:prstGeom>
          <a:noFill/>
        </p:spPr>
        <p:txBody>
          <a:bodyPr wrap="square" rtlCol="0">
            <a:spAutoFit/>
          </a:bodyPr>
          <a:lstStyle/>
          <a:p>
            <a:r>
              <a:rPr lang="en-US" b="1" dirty="0" smtClean="0">
                <a:solidFill>
                  <a:srgbClr val="FF0000"/>
                </a:solidFill>
                <a:latin typeface="Jeremy's Handwriting"/>
                <a:cs typeface="Jeremy's Handwriting"/>
              </a:rPr>
              <a:t>X</a:t>
            </a:r>
          </a:p>
        </p:txBody>
      </p:sp>
      <p:sp>
        <p:nvSpPr>
          <p:cNvPr id="12" name="TextBox 11"/>
          <p:cNvSpPr txBox="1"/>
          <p:nvPr/>
        </p:nvSpPr>
        <p:spPr>
          <a:xfrm>
            <a:off x="457200" y="3733800"/>
            <a:ext cx="381000" cy="369332"/>
          </a:xfrm>
          <a:prstGeom prst="rect">
            <a:avLst/>
          </a:prstGeom>
          <a:noFill/>
        </p:spPr>
        <p:txBody>
          <a:bodyPr wrap="square" rtlCol="0">
            <a:spAutoFit/>
          </a:bodyPr>
          <a:lstStyle/>
          <a:p>
            <a:r>
              <a:rPr lang="en-US" b="1" dirty="0" smtClean="0">
                <a:solidFill>
                  <a:srgbClr val="FF0000"/>
                </a:solidFill>
                <a:latin typeface="Jeremy's Handwriting"/>
                <a:cs typeface="Jeremy's Handwriting"/>
              </a:rPr>
              <a:t>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495800"/>
          </a:xfrm>
        </p:spPr>
        <p:txBody>
          <a:bodyPr/>
          <a:lstStyle/>
          <a:p>
            <a:r>
              <a:rPr lang="en-US" dirty="0" smtClean="0">
                <a:latin typeface="Arial"/>
                <a:cs typeface="Arial"/>
              </a:rPr>
              <a:t>Patients in a behavioral or psychiatric emergency are sick and need your help.</a:t>
            </a:r>
          </a:p>
          <a:p>
            <a:r>
              <a:rPr lang="en-US" dirty="0" smtClean="0">
                <a:latin typeface="Arial"/>
                <a:cs typeface="Arial"/>
              </a:rPr>
              <a:t>Your job is to </a:t>
            </a:r>
            <a:r>
              <a:rPr lang="en-US" u="sng" dirty="0" smtClean="0">
                <a:latin typeface="Arial"/>
                <a:cs typeface="Arial"/>
              </a:rPr>
              <a:t>recognize</a:t>
            </a:r>
            <a:r>
              <a:rPr lang="en-US" dirty="0" smtClean="0">
                <a:latin typeface="Arial"/>
                <a:cs typeface="Arial"/>
              </a:rPr>
              <a:t> the person’s sickness, </a:t>
            </a:r>
            <a:r>
              <a:rPr lang="en-US" u="sng" dirty="0" smtClean="0">
                <a:latin typeface="Arial"/>
                <a:cs typeface="Arial"/>
              </a:rPr>
              <a:t>assess</a:t>
            </a:r>
            <a:r>
              <a:rPr lang="en-US" dirty="0" smtClean="0">
                <a:latin typeface="Arial"/>
                <a:cs typeface="Arial"/>
              </a:rPr>
              <a:t> them, </a:t>
            </a:r>
            <a:r>
              <a:rPr lang="en-US" u="sng" dirty="0" smtClean="0">
                <a:latin typeface="Arial"/>
                <a:cs typeface="Arial"/>
              </a:rPr>
              <a:t>treat</a:t>
            </a:r>
            <a:r>
              <a:rPr lang="en-US" dirty="0" smtClean="0">
                <a:latin typeface="Arial"/>
                <a:cs typeface="Arial"/>
              </a:rPr>
              <a:t> them, and </a:t>
            </a:r>
            <a:r>
              <a:rPr lang="en-US" u="sng" dirty="0" smtClean="0">
                <a:latin typeface="Arial"/>
                <a:cs typeface="Arial"/>
              </a:rPr>
              <a:t>transport</a:t>
            </a:r>
            <a:r>
              <a:rPr lang="en-US" dirty="0" smtClean="0">
                <a:latin typeface="Arial"/>
                <a:cs typeface="Arial"/>
              </a:rPr>
              <a:t> them to definitive care if needed.</a:t>
            </a:r>
          </a:p>
          <a:p>
            <a:r>
              <a:rPr lang="en-US" b="1" dirty="0" smtClean="0">
                <a:latin typeface="Arial"/>
                <a:cs typeface="Arial"/>
              </a:rPr>
              <a:t>Avoid </a:t>
            </a:r>
            <a:r>
              <a:rPr lang="en-US" dirty="0" smtClean="0">
                <a:latin typeface="Arial"/>
                <a:cs typeface="Arial"/>
              </a:rPr>
              <a:t>undue &amp; excessive force, tunnel vision, close-mindedness, and conflict.</a:t>
            </a:r>
            <a:endParaRPr lang="en-US"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The big picture:</a:t>
            </a:r>
            <a:endParaRPr lang="en-US" sz="4800" b="1"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lstStyle/>
          <a:p>
            <a:r>
              <a:rPr lang="en-US" dirty="0" smtClean="0">
                <a:latin typeface="Arial"/>
                <a:cs typeface="Arial"/>
              </a:rPr>
              <a:t>A lot of work, for little instant gratification</a:t>
            </a:r>
          </a:p>
          <a:p>
            <a:r>
              <a:rPr lang="en-US" dirty="0" smtClean="0">
                <a:latin typeface="Arial"/>
                <a:cs typeface="Arial"/>
              </a:rPr>
              <a:t>Hard to control scene</a:t>
            </a:r>
          </a:p>
          <a:p>
            <a:r>
              <a:rPr lang="en-US" dirty="0" smtClean="0">
                <a:latin typeface="Arial"/>
                <a:cs typeface="Arial"/>
              </a:rPr>
              <a:t>Treatment options limited </a:t>
            </a: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It can be frustrating...</a:t>
            </a:r>
            <a:endParaRPr lang="en-US" sz="4800" b="1"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002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1524000"/>
            <a:ext cx="8229600" cy="1143000"/>
          </a:xfrm>
        </p:spPr>
        <p:txBody>
          <a:bodyPr>
            <a:normAutofit/>
          </a:bodyPr>
          <a:lstStyle/>
          <a:p>
            <a:pPr algn="l"/>
            <a:r>
              <a:rPr lang="en-US" sz="4800" b="1" dirty="0" smtClean="0">
                <a:solidFill>
                  <a:srgbClr val="FFFFFF"/>
                </a:solidFill>
                <a:latin typeface="Arial"/>
                <a:cs typeface="Arial"/>
              </a:rPr>
              <a:t>Unlike any other.</a:t>
            </a:r>
            <a:endParaRPr lang="en-US" sz="4800" b="1" dirty="0">
              <a:solidFill>
                <a:srgbClr val="FFFFFF"/>
              </a:solidFill>
              <a:latin typeface="Arial"/>
              <a:cs typeface="Arial"/>
            </a:endParaRPr>
          </a:p>
        </p:txBody>
      </p:sp>
      <p:pic>
        <p:nvPicPr>
          <p:cNvPr id="6" name="Content Placeholder 5" descr="Assessment pic.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3753" cy="6858000"/>
          </a:xfrm>
          <a:prstGeom prst="rect">
            <a:avLst/>
          </a:prstGeom>
          <a:solidFill>
            <a:srgbClr val="040835"/>
          </a:solid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90600" y="2057400"/>
            <a:ext cx="8153400" cy="31242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lstStyle/>
          <a:p>
            <a:pPr lvl="1">
              <a:buNone/>
            </a:pPr>
            <a:r>
              <a:rPr lang="en-US" dirty="0" smtClean="0">
                <a:solidFill>
                  <a:schemeClr val="bg1"/>
                </a:solidFill>
                <a:latin typeface="Arial"/>
                <a:cs typeface="Arial"/>
              </a:rPr>
              <a:t>“You treat a disease, you win, you lose. You treat a person, I guarantee you, you’ll win, no matter what the outcome.”</a:t>
            </a:r>
          </a:p>
          <a:p>
            <a:pPr lvl="1">
              <a:buNone/>
            </a:pPr>
            <a:r>
              <a:rPr lang="en-US" dirty="0" smtClean="0">
                <a:solidFill>
                  <a:schemeClr val="bg1"/>
                </a:solidFill>
                <a:latin typeface="Arial"/>
                <a:cs typeface="Arial"/>
              </a:rPr>
              <a:t>											-Patch Adams</a:t>
            </a:r>
            <a:endParaRPr lang="en-US" dirty="0">
              <a:solidFill>
                <a:schemeClr val="bg1"/>
              </a:solidFill>
              <a:latin typeface="Arial"/>
              <a:cs typeface="Arial"/>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Additional information:</a:t>
            </a:r>
            <a:endParaRPr lang="en-US" sz="4800" b="1" dirty="0">
              <a:solidFill>
                <a:srgbClr val="FFFFFF"/>
              </a:solidFill>
              <a:latin typeface="Arial"/>
              <a:cs typeface="Arial"/>
            </a:endParaRPr>
          </a:p>
        </p:txBody>
      </p:sp>
      <p:sp>
        <p:nvSpPr>
          <p:cNvPr id="7" name="Content Placeholder 2"/>
          <p:cNvSpPr>
            <a:spLocks noGrp="1"/>
          </p:cNvSpPr>
          <p:nvPr>
            <p:ph idx="1"/>
          </p:nvPr>
        </p:nvSpPr>
        <p:spPr>
          <a:xfrm>
            <a:off x="457200" y="1752600"/>
            <a:ext cx="8229600" cy="4525963"/>
          </a:xfrm>
        </p:spPr>
        <p:txBody>
          <a:bodyPr anchor="t"/>
          <a:lstStyle/>
          <a:p>
            <a:r>
              <a:rPr lang="en-US" dirty="0" smtClean="0">
                <a:latin typeface="Arial"/>
                <a:cs typeface="Arial"/>
              </a:rPr>
              <a:t>Watch this 15 minute TED talk:</a:t>
            </a:r>
            <a:endParaRPr lang="en-US" dirty="0" smtClean="0">
              <a:hlinkClick r:id="rId2"/>
            </a:endParaRPr>
          </a:p>
          <a:p>
            <a:pPr lvl="1"/>
            <a:r>
              <a:rPr lang="en-US" dirty="0" smtClean="0">
                <a:hlinkClick r:id="rId2"/>
              </a:rPr>
              <a:t>http://www.ted.com/talks/elyn_saks_seeing_mental_illness.html</a:t>
            </a:r>
            <a:endParaRPr lang="en-US" dirty="0" smtClean="0"/>
          </a:p>
          <a:p>
            <a:endParaRPr lang="en-US" dirty="0" smtClean="0"/>
          </a:p>
          <a:p>
            <a:pPr>
              <a:buNone/>
            </a:pPr>
            <a:r>
              <a:rPr lang="en-US" sz="2400" dirty="0" smtClean="0"/>
              <a:t>	</a:t>
            </a:r>
            <a:r>
              <a:rPr lang="en-US" sz="2400" dirty="0" err="1" smtClean="0"/>
              <a:t>Elyn</a:t>
            </a:r>
            <a:r>
              <a:rPr lang="en-US" sz="2400" dirty="0" smtClean="0"/>
              <a:t> Saks suffers from schizophrenia. She speaks about her work as Dean and Professor at USC Gould Law School and how her disease has affected her.</a:t>
            </a:r>
          </a:p>
          <a:p>
            <a:pPr>
              <a:buNone/>
            </a:pPr>
            <a:endParaRPr lang="en-US" dirty="0" smtClean="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2133600"/>
          </a:xfrm>
          <a:prstGeom prst="rect">
            <a:avLst/>
          </a:prstGeom>
          <a:blipFill rotWithShape="1">
            <a:blip r:embed="rId3"/>
            <a:tile tx="0" ty="0" sx="100000" sy="100000" flip="none" algn="tl"/>
          </a:blipFill>
          <a:ln>
            <a:noFill/>
          </a:ln>
          <a:effectLst>
            <a:outerShdw blurRad="49530" dist="88900" dir="2400000" rotWithShape="0">
              <a:srgbClr val="000000">
                <a:alpha val="4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7543800" cy="1905000"/>
          </a:xfrm>
        </p:spPr>
        <p:txBody>
          <a:bodyPr>
            <a:normAutofit fontScale="90000"/>
          </a:bodyPr>
          <a:lstStyle/>
          <a:p>
            <a:pPr algn="l"/>
            <a:r>
              <a:rPr lang="en-US" sz="8800" b="1" dirty="0" smtClean="0">
                <a:solidFill>
                  <a:srgbClr val="FFFFFF"/>
                </a:solidFill>
                <a:latin typeface="Arial"/>
                <a:cs typeface="Arial"/>
              </a:rPr>
              <a:t>LAB</a:t>
            </a:r>
            <a:r>
              <a:rPr lang="en-US" sz="2000" b="1" dirty="0" smtClean="0">
                <a:solidFill>
                  <a:srgbClr val="FFFFFF"/>
                </a:solidFill>
                <a:latin typeface="Arial"/>
                <a:cs typeface="Arial"/>
              </a:rPr>
              <a:t/>
            </a:r>
            <a:br>
              <a:rPr lang="en-US" sz="2000" b="1" dirty="0" smtClean="0">
                <a:solidFill>
                  <a:srgbClr val="FFFFFF"/>
                </a:solidFill>
                <a:latin typeface="Arial"/>
                <a:cs typeface="Arial"/>
              </a:rPr>
            </a:br>
            <a:r>
              <a:rPr lang="en-US" sz="2000" b="1" dirty="0" smtClean="0">
                <a:solidFill>
                  <a:srgbClr val="FFFFFF"/>
                </a:solidFill>
                <a:latin typeface="Arial"/>
                <a:cs typeface="Arial"/>
              </a:rPr>
              <a:t>							</a:t>
            </a:r>
            <a:r>
              <a:rPr lang="en-US" sz="2667" b="1" dirty="0" smtClean="0">
                <a:solidFill>
                  <a:srgbClr val="FFFFFF"/>
                </a:solidFill>
                <a:latin typeface="Arial"/>
                <a:cs typeface="Arial"/>
              </a:rPr>
              <a:t>&gt;&gt;&gt;</a:t>
            </a:r>
            <a:r>
              <a:rPr lang="en-US" sz="8800" b="1" dirty="0" smtClean="0">
                <a:solidFill>
                  <a:srgbClr val="FFFFFF"/>
                </a:solidFill>
                <a:latin typeface="Arial"/>
                <a:cs typeface="Arial"/>
              </a:rPr>
              <a:t> </a:t>
            </a:r>
            <a:r>
              <a:rPr lang="en-US" sz="2000" b="1" dirty="0" smtClean="0">
                <a:solidFill>
                  <a:srgbClr val="FFFFFF"/>
                </a:solidFill>
                <a:latin typeface="Arial"/>
                <a:cs typeface="Arial"/>
              </a:rPr>
              <a:t>Dealing with difficult patients</a:t>
            </a:r>
            <a:endParaRPr lang="en-US" sz="2000" b="1"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48100"/>
            <a:ext cx="8153400" cy="12954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p:txBody>
          <a:bodyPr/>
          <a:lstStyle/>
          <a:p>
            <a:r>
              <a:rPr lang="en-US" dirty="0" smtClean="0"/>
              <a:t>The End</a:t>
            </a:r>
            <a:endParaRPr lang="en-US" dirty="0"/>
          </a:p>
        </p:txBody>
      </p:sp>
      <p:sp>
        <p:nvSpPr>
          <p:cNvPr id="3" name="Content Placeholder 2"/>
          <p:cNvSpPr>
            <a:spLocks noGrp="1"/>
          </p:cNvSpPr>
          <p:nvPr>
            <p:ph idx="1"/>
          </p:nvPr>
        </p:nvSpPr>
        <p:spPr>
          <a:xfrm>
            <a:off x="304800" y="3886200"/>
            <a:ext cx="6705600" cy="1905000"/>
          </a:xfrm>
        </p:spPr>
        <p:txBody>
          <a:bodyPr/>
          <a:lstStyle/>
          <a:p>
            <a:pPr>
              <a:buNone/>
            </a:pPr>
            <a:r>
              <a:rPr lang="en-US" dirty="0" smtClean="0">
                <a:solidFill>
                  <a:srgbClr val="FFFFFF"/>
                </a:solidFill>
              </a:rPr>
              <a:t>Jeremy A. </a:t>
            </a:r>
            <a:r>
              <a:rPr lang="en-US" dirty="0" err="1" smtClean="0">
                <a:solidFill>
                  <a:srgbClr val="FFFFFF"/>
                </a:solidFill>
              </a:rPr>
              <a:t>Lacocque</a:t>
            </a:r>
            <a:r>
              <a:rPr lang="en-US" dirty="0" smtClean="0">
                <a:solidFill>
                  <a:srgbClr val="FFFFFF"/>
                </a:solidFill>
              </a:rPr>
              <a:t>, DO</a:t>
            </a:r>
          </a:p>
          <a:p>
            <a:pPr>
              <a:buNone/>
            </a:pPr>
            <a:r>
              <a:rPr lang="en-US" dirty="0" smtClean="0">
                <a:solidFill>
                  <a:srgbClr val="FFFFFF"/>
                </a:solidFill>
              </a:rPr>
              <a:t>jlacocque67@midwestern.edu</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normAutofit/>
          </a:bodyPr>
          <a:lstStyle/>
          <a:p>
            <a:pPr eaLnBrk="0" hangingPunct="0"/>
            <a:r>
              <a:rPr lang="en-US" sz="1400" i="1" dirty="0" err="1" smtClean="0"/>
              <a:t>Prehospital</a:t>
            </a:r>
            <a:r>
              <a:rPr lang="en-US" sz="1400" i="1" dirty="0" smtClean="0"/>
              <a:t> Emergency Care</a:t>
            </a:r>
            <a:r>
              <a:rPr lang="en-US" sz="1400" dirty="0" smtClean="0"/>
              <a:t>, Ninth Edition, Joseph J. </a:t>
            </a:r>
            <a:r>
              <a:rPr lang="en-US" sz="1400" dirty="0" err="1" smtClean="0"/>
              <a:t>Mistovich</a:t>
            </a:r>
            <a:r>
              <a:rPr lang="en-US" sz="1400" dirty="0" smtClean="0"/>
              <a:t>, Keith J. </a:t>
            </a:r>
            <a:r>
              <a:rPr lang="en-US" sz="1400" dirty="0" err="1" smtClean="0"/>
              <a:t>Karren</a:t>
            </a:r>
            <a:endParaRPr lang="en-US" sz="1400" dirty="0" smtClean="0"/>
          </a:p>
          <a:p>
            <a:pPr eaLnBrk="0" hangingPunct="0"/>
            <a:r>
              <a:rPr lang="en-US" sz="1400" dirty="0" smtClean="0"/>
              <a:t>Jones &amp; </a:t>
            </a:r>
            <a:r>
              <a:rPr lang="en-US" sz="1400" dirty="0" err="1" smtClean="0"/>
              <a:t>Barlett</a:t>
            </a:r>
            <a:r>
              <a:rPr lang="en-US" sz="1400" dirty="0" smtClean="0"/>
              <a:t> Learning, LLC – </a:t>
            </a:r>
            <a:r>
              <a:rPr lang="en-US" sz="1400" dirty="0" err="1" smtClean="0"/>
              <a:t>jblearning.com</a:t>
            </a:r>
            <a:endParaRPr lang="en-US" sz="1400" dirty="0" smtClean="0"/>
          </a:p>
          <a:p>
            <a:pPr eaLnBrk="0" hangingPunct="0"/>
            <a:r>
              <a:rPr lang="en-US" sz="1400" i="1" dirty="0" smtClean="0"/>
              <a:t>First Aid for the USMLE Step 1, </a:t>
            </a:r>
            <a:r>
              <a:rPr lang="en-US" sz="1400" dirty="0" smtClean="0"/>
              <a:t>2012. Le, </a:t>
            </a:r>
            <a:r>
              <a:rPr lang="en-US" sz="1400" dirty="0" err="1" smtClean="0"/>
              <a:t>Bhushman</a:t>
            </a:r>
            <a:r>
              <a:rPr lang="en-US" sz="1400" dirty="0" smtClean="0"/>
              <a:t>, Hofmann.</a:t>
            </a:r>
          </a:p>
          <a:p>
            <a:pPr eaLnBrk="0" hangingPunct="0"/>
            <a:endParaRPr lang="en-US" sz="1100" dirty="0"/>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References:</a:t>
            </a:r>
            <a:endParaRPr lang="en-US" sz="4800" b="1"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001000" cy="4144963"/>
          </a:xfrm>
        </p:spPr>
        <p:txBody>
          <a:bodyPr>
            <a:normAutofit fontScale="92500"/>
          </a:bodyPr>
          <a:lstStyle/>
          <a:p>
            <a:r>
              <a:rPr lang="en-US" dirty="0" smtClean="0">
                <a:latin typeface="Arial"/>
                <a:cs typeface="Arial"/>
              </a:rPr>
              <a:t>Psychosis &amp; psychotic disorders</a:t>
            </a:r>
          </a:p>
          <a:p>
            <a:pPr lvl="1"/>
            <a:r>
              <a:rPr lang="en-US" dirty="0" smtClean="0">
                <a:latin typeface="Arial"/>
                <a:cs typeface="Arial"/>
              </a:rPr>
              <a:t>Distorted perception of reality</a:t>
            </a:r>
          </a:p>
          <a:p>
            <a:pPr lvl="2"/>
            <a:r>
              <a:rPr lang="en-US" dirty="0" smtClean="0">
                <a:latin typeface="Arial"/>
                <a:cs typeface="Arial"/>
              </a:rPr>
              <a:t>Delusions, hallucinations, disorganized thinking</a:t>
            </a:r>
          </a:p>
          <a:p>
            <a:r>
              <a:rPr lang="en-US" dirty="0" smtClean="0">
                <a:latin typeface="Arial"/>
                <a:cs typeface="Arial"/>
              </a:rPr>
              <a:t>Hallucinations</a:t>
            </a:r>
          </a:p>
          <a:p>
            <a:pPr lvl="1"/>
            <a:r>
              <a:rPr lang="en-US" dirty="0" smtClean="0">
                <a:latin typeface="Arial"/>
                <a:cs typeface="Arial"/>
              </a:rPr>
              <a:t>Visual – usually from a medical illness</a:t>
            </a:r>
          </a:p>
          <a:p>
            <a:pPr lvl="1"/>
            <a:r>
              <a:rPr lang="en-US" dirty="0" smtClean="0">
                <a:latin typeface="Arial"/>
                <a:cs typeface="Arial"/>
              </a:rPr>
              <a:t>Auditory – usually from a psychiatric illness</a:t>
            </a:r>
          </a:p>
          <a:p>
            <a:pPr lvl="1"/>
            <a:r>
              <a:rPr lang="en-US" dirty="0" smtClean="0">
                <a:latin typeface="Arial"/>
                <a:cs typeface="Arial"/>
              </a:rPr>
              <a:t>Olfactory – aura before an epilepsy or tumor</a:t>
            </a:r>
          </a:p>
          <a:p>
            <a:pPr lvl="1"/>
            <a:r>
              <a:rPr lang="en-US" dirty="0" smtClean="0">
                <a:latin typeface="Arial"/>
                <a:cs typeface="Arial"/>
              </a:rPr>
              <a:t>Tactile – Alcohol &amp; cocaine abuse “</a:t>
            </a:r>
            <a:r>
              <a:rPr lang="en-US" dirty="0" err="1" smtClean="0">
                <a:latin typeface="Arial"/>
                <a:cs typeface="Arial"/>
              </a:rPr>
              <a:t>formication</a:t>
            </a:r>
            <a:r>
              <a:rPr lang="en-US" dirty="0" smtClean="0">
                <a:latin typeface="Arial"/>
                <a:cs typeface="Arial"/>
              </a:rPr>
              <a:t>”</a:t>
            </a: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Psychiatric </a:t>
            </a:r>
            <a:r>
              <a:rPr lang="en-US" sz="4800" dirty="0" smtClean="0">
                <a:solidFill>
                  <a:srgbClr val="FFFFFF"/>
                </a:solidFill>
                <a:latin typeface="Arial"/>
                <a:cs typeface="Arial"/>
              </a:rPr>
              <a:t>conditions</a:t>
            </a:r>
            <a:endParaRPr lang="en-US" sz="4800"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722437"/>
            <a:ext cx="7848600" cy="4144963"/>
          </a:xfrm>
        </p:spPr>
        <p:txBody>
          <a:bodyPr>
            <a:normAutofit fontScale="70000" lnSpcReduction="20000"/>
          </a:bodyPr>
          <a:lstStyle/>
          <a:p>
            <a:r>
              <a:rPr lang="en-US" dirty="0" smtClean="0">
                <a:latin typeface="Arial"/>
                <a:cs typeface="Arial"/>
              </a:rPr>
              <a:t>Schizophrenia</a:t>
            </a:r>
          </a:p>
          <a:p>
            <a:pPr lvl="1"/>
            <a:r>
              <a:rPr lang="en-US" sz="2286" dirty="0" smtClean="0">
                <a:latin typeface="Arial"/>
                <a:cs typeface="Arial"/>
              </a:rPr>
              <a:t>Chronic mental disorder with periods of psychosis, disturbed behavior and thought and decline in functioning. Patients are usually in 20’s or 30’s.</a:t>
            </a:r>
          </a:p>
          <a:p>
            <a:pPr lvl="1"/>
            <a:r>
              <a:rPr lang="en-US" sz="2286" dirty="0" smtClean="0">
                <a:latin typeface="Arial"/>
                <a:cs typeface="Arial"/>
              </a:rPr>
              <a:t>“</a:t>
            </a:r>
            <a:r>
              <a:rPr lang="en-US" sz="2286" b="1" dirty="0" smtClean="0">
                <a:latin typeface="Arial"/>
                <a:cs typeface="Arial"/>
              </a:rPr>
              <a:t>Positive symptoms</a:t>
            </a:r>
            <a:r>
              <a:rPr lang="en-US" sz="2286" dirty="0" smtClean="0">
                <a:latin typeface="Arial"/>
                <a:cs typeface="Arial"/>
              </a:rPr>
              <a:t>” – delusions, hallucinations, disorganized speech, catatonic behavior</a:t>
            </a:r>
          </a:p>
          <a:p>
            <a:pPr lvl="1"/>
            <a:r>
              <a:rPr lang="en-US" sz="2286" dirty="0" smtClean="0">
                <a:latin typeface="Arial"/>
                <a:cs typeface="Arial"/>
              </a:rPr>
              <a:t>“</a:t>
            </a:r>
            <a:r>
              <a:rPr lang="en-US" sz="2286" b="1" dirty="0" smtClean="0">
                <a:solidFill>
                  <a:schemeClr val="tx1">
                    <a:lumMod val="75000"/>
                    <a:lumOff val="25000"/>
                  </a:schemeClr>
                </a:solidFill>
                <a:latin typeface="Arial"/>
                <a:cs typeface="Arial"/>
              </a:rPr>
              <a:t>Negative symptoms</a:t>
            </a:r>
            <a:r>
              <a:rPr lang="en-US" sz="2286" dirty="0" smtClean="0">
                <a:latin typeface="Arial"/>
                <a:cs typeface="Arial"/>
              </a:rPr>
              <a:t>” – Social withdrawal, lack of speech or thought</a:t>
            </a:r>
          </a:p>
          <a:p>
            <a:pPr lvl="1"/>
            <a:r>
              <a:rPr lang="en-US" sz="2286" dirty="0" smtClean="0">
                <a:latin typeface="Arial"/>
                <a:cs typeface="Arial"/>
              </a:rPr>
              <a:t>Brief psychotic disorder (&lt;1 month) </a:t>
            </a:r>
            <a:r>
              <a:rPr lang="en-US" sz="2286" dirty="0" err="1" smtClean="0">
                <a:latin typeface="Arial"/>
                <a:cs typeface="Arial"/>
                <a:sym typeface="Wingdings"/>
              </a:rPr>
              <a:t></a:t>
            </a:r>
            <a:r>
              <a:rPr lang="en-US" sz="2286" dirty="0" smtClean="0">
                <a:latin typeface="Arial"/>
                <a:cs typeface="Arial"/>
                <a:sym typeface="Wingdings"/>
              </a:rPr>
              <a:t> </a:t>
            </a:r>
            <a:r>
              <a:rPr lang="en-US" sz="2286" dirty="0" err="1" smtClean="0">
                <a:latin typeface="Arial"/>
                <a:cs typeface="Arial"/>
                <a:sym typeface="Wingdings"/>
              </a:rPr>
              <a:t>Schizophreniform</a:t>
            </a:r>
            <a:r>
              <a:rPr lang="en-US" sz="2286" dirty="0" smtClean="0">
                <a:latin typeface="Arial"/>
                <a:cs typeface="Arial"/>
                <a:sym typeface="Wingdings"/>
              </a:rPr>
              <a:t> disorder (1-6 months) </a:t>
            </a:r>
            <a:r>
              <a:rPr lang="en-US" sz="2286" dirty="0" err="1" smtClean="0">
                <a:latin typeface="Arial"/>
                <a:cs typeface="Arial"/>
                <a:sym typeface="Wingdings"/>
              </a:rPr>
              <a:t></a:t>
            </a:r>
            <a:r>
              <a:rPr lang="en-US" sz="2286" dirty="0" smtClean="0">
                <a:latin typeface="Arial"/>
                <a:cs typeface="Arial"/>
                <a:sym typeface="Wingdings"/>
              </a:rPr>
              <a:t> Schizoaffective disorder (2 weeks + manic/depressive episode)</a:t>
            </a:r>
          </a:p>
          <a:p>
            <a:pPr lvl="1"/>
            <a:r>
              <a:rPr lang="en-US" sz="2286" dirty="0" smtClean="0">
                <a:latin typeface="Arial"/>
                <a:cs typeface="Arial"/>
                <a:sym typeface="Wingdings"/>
              </a:rPr>
              <a:t>Five subtypes</a:t>
            </a:r>
          </a:p>
          <a:p>
            <a:pPr lvl="2"/>
            <a:r>
              <a:rPr lang="en-US" dirty="0" smtClean="0">
                <a:latin typeface="Arial"/>
                <a:cs typeface="Arial"/>
                <a:sym typeface="Wingdings"/>
              </a:rPr>
              <a:t>Paranoid (delusions)</a:t>
            </a:r>
          </a:p>
          <a:p>
            <a:pPr lvl="2"/>
            <a:r>
              <a:rPr lang="en-US" dirty="0" smtClean="0">
                <a:latin typeface="Arial"/>
                <a:cs typeface="Arial"/>
                <a:sym typeface="Wingdings"/>
              </a:rPr>
              <a:t>Disorganized (speech)</a:t>
            </a:r>
          </a:p>
          <a:p>
            <a:pPr lvl="2"/>
            <a:r>
              <a:rPr lang="en-US" dirty="0" smtClean="0">
                <a:latin typeface="Arial"/>
                <a:cs typeface="Arial"/>
                <a:sym typeface="Wingdings"/>
              </a:rPr>
              <a:t>Catatonic (automatisms)</a:t>
            </a:r>
          </a:p>
          <a:p>
            <a:pPr lvl="2"/>
            <a:r>
              <a:rPr lang="en-US" dirty="0" smtClean="0">
                <a:latin typeface="Arial"/>
                <a:cs typeface="Arial"/>
                <a:sym typeface="Wingdings"/>
              </a:rPr>
              <a:t>Undifferentiated (characteristics of &gt;1)</a:t>
            </a:r>
          </a:p>
          <a:p>
            <a:pPr lvl="2"/>
            <a:r>
              <a:rPr lang="en-US" dirty="0" smtClean="0">
                <a:latin typeface="Arial"/>
                <a:cs typeface="Arial"/>
                <a:sym typeface="Wingdings"/>
              </a:rPr>
              <a:t>Residual</a:t>
            </a:r>
          </a:p>
          <a:p>
            <a:pPr lvl="2"/>
            <a:endParaRPr lang="en-US" dirty="0" smtClean="0">
              <a:latin typeface="Arial"/>
              <a:cs typeface="Arial"/>
              <a:sym typeface="Wingdings"/>
            </a:endParaRPr>
          </a:p>
          <a:p>
            <a:pPr lvl="2"/>
            <a:endParaRPr lang="en-US" dirty="0" smtClean="0">
              <a:latin typeface="Arial"/>
              <a:cs typeface="Arial"/>
              <a:sym typeface="Wingdings"/>
            </a:endParaRPr>
          </a:p>
          <a:p>
            <a:pPr lvl="2"/>
            <a:endParaRPr lang="en-US" dirty="0" smtClean="0">
              <a:latin typeface="Arial"/>
              <a:cs typeface="Arial"/>
              <a:sym typeface="Wingdings"/>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Psychiatric </a:t>
            </a:r>
            <a:r>
              <a:rPr lang="en-US" sz="4800" dirty="0" smtClean="0">
                <a:solidFill>
                  <a:srgbClr val="FFFFFF"/>
                </a:solidFill>
                <a:latin typeface="Arial"/>
                <a:cs typeface="Arial"/>
              </a:rPr>
              <a:t>conditions</a:t>
            </a:r>
            <a:endParaRPr lang="en-US" sz="4800" dirty="0">
              <a:solidFill>
                <a:srgbClr val="FFFFFF"/>
              </a:solidFill>
              <a:latin typeface="Arial"/>
              <a:cs typeface="Arial"/>
            </a:endParaRPr>
          </a:p>
        </p:txBody>
      </p:sp>
      <p:pic>
        <p:nvPicPr>
          <p:cNvPr id="6" name="Picture 2"/>
          <p:cNvPicPr>
            <a:picLocks noChangeAspect="1" noChangeArrowheads="1"/>
          </p:cNvPicPr>
          <p:nvPr/>
        </p:nvPicPr>
        <p:blipFill>
          <a:blip r:embed="rId2"/>
          <a:srcRect/>
          <a:stretch>
            <a:fillRect/>
          </a:stretch>
        </p:blipFill>
        <p:spPr bwMode="auto">
          <a:xfrm>
            <a:off x="6858000" y="4038600"/>
            <a:ext cx="2106011" cy="2667000"/>
          </a:xfrm>
          <a:prstGeom prst="rect">
            <a:avLst/>
          </a:prstGeom>
          <a:noFill/>
          <a:ln w="9525">
            <a:noFill/>
            <a:miter lim="800000"/>
            <a:headEnd/>
            <a:tailEnd/>
          </a:ln>
          <a:effectLst/>
        </p:spPr>
      </p:pic>
      <p:graphicFrame>
        <p:nvGraphicFramePr>
          <p:cNvPr id="7" name="Diagram 6"/>
          <p:cNvGraphicFramePr/>
          <p:nvPr/>
        </p:nvGraphicFramePr>
        <p:xfrm>
          <a:off x="457200" y="3810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2000"/>
                                        <p:tgtEl>
                                          <p:spTgt spid="3">
                                            <p:txEl>
                                              <p:pRg st="0" end="0"/>
                                            </p:txEl>
                                          </p:spTgt>
                                        </p:tgtEl>
                                      </p:cBhvr>
                                    </p:animEffect>
                                    <p:set>
                                      <p:cBhvr>
                                        <p:cTn id="15" dur="1" fill="hold">
                                          <p:stCondLst>
                                            <p:cond delay="1999"/>
                                          </p:stCondLst>
                                        </p:cTn>
                                        <p:tgtEl>
                                          <p:spTgt spid="3">
                                            <p:txEl>
                                              <p:pRg st="0" end="0"/>
                                            </p:txEl>
                                          </p:spTgt>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2000"/>
                                        <p:tgtEl>
                                          <p:spTgt spid="3">
                                            <p:txEl>
                                              <p:pRg st="1" end="1"/>
                                            </p:txEl>
                                          </p:spTgt>
                                        </p:tgtEl>
                                      </p:cBhvr>
                                    </p:animEffect>
                                    <p:set>
                                      <p:cBhvr>
                                        <p:cTn id="18" dur="1" fill="hold">
                                          <p:stCondLst>
                                            <p:cond delay="1999"/>
                                          </p:stCondLst>
                                        </p:cTn>
                                        <p:tgtEl>
                                          <p:spTgt spid="3">
                                            <p:txEl>
                                              <p:pRg st="1" end="1"/>
                                            </p:txEl>
                                          </p:spTgt>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2000"/>
                                        <p:tgtEl>
                                          <p:spTgt spid="3">
                                            <p:txEl>
                                              <p:pRg st="2" end="2"/>
                                            </p:txEl>
                                          </p:spTgt>
                                        </p:tgtEl>
                                      </p:cBhvr>
                                    </p:animEffect>
                                    <p:set>
                                      <p:cBhvr>
                                        <p:cTn id="21" dur="1" fill="hold">
                                          <p:stCondLst>
                                            <p:cond delay="1999"/>
                                          </p:stCondLst>
                                        </p:cTn>
                                        <p:tgtEl>
                                          <p:spTgt spid="3">
                                            <p:txEl>
                                              <p:pRg st="2" end="2"/>
                                            </p:txEl>
                                          </p:spTgt>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2000"/>
                                        <p:tgtEl>
                                          <p:spTgt spid="3">
                                            <p:txEl>
                                              <p:pRg st="3" end="3"/>
                                            </p:txEl>
                                          </p:spTgt>
                                        </p:tgtEl>
                                      </p:cBhvr>
                                    </p:animEffect>
                                    <p:set>
                                      <p:cBhvr>
                                        <p:cTn id="24" dur="1" fill="hold">
                                          <p:stCondLst>
                                            <p:cond delay="1999"/>
                                          </p:stCondLst>
                                        </p:cTn>
                                        <p:tgtEl>
                                          <p:spTgt spid="3">
                                            <p:txEl>
                                              <p:pRg st="3" end="3"/>
                                            </p:txEl>
                                          </p:spTgt>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2000"/>
                                        <p:tgtEl>
                                          <p:spTgt spid="3">
                                            <p:txEl>
                                              <p:pRg st="4" end="4"/>
                                            </p:txEl>
                                          </p:spTgt>
                                        </p:tgtEl>
                                      </p:cBhvr>
                                    </p:animEffect>
                                    <p:set>
                                      <p:cBhvr>
                                        <p:cTn id="27" dur="1" fill="hold">
                                          <p:stCondLst>
                                            <p:cond delay="1999"/>
                                          </p:stCondLst>
                                        </p:cTn>
                                        <p:tgtEl>
                                          <p:spTgt spid="3">
                                            <p:txEl>
                                              <p:pRg st="4" end="4"/>
                                            </p:txEl>
                                          </p:spTgt>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2000"/>
                                        <p:tgtEl>
                                          <p:spTgt spid="3">
                                            <p:txEl>
                                              <p:pRg st="5" end="5"/>
                                            </p:txEl>
                                          </p:spTgt>
                                        </p:tgtEl>
                                      </p:cBhvr>
                                    </p:animEffect>
                                    <p:set>
                                      <p:cBhvr>
                                        <p:cTn id="30" dur="1" fill="hold">
                                          <p:stCondLst>
                                            <p:cond delay="1999"/>
                                          </p:stCondLst>
                                        </p:cTn>
                                        <p:tgtEl>
                                          <p:spTgt spid="3">
                                            <p:txEl>
                                              <p:pRg st="5" end="5"/>
                                            </p:txEl>
                                          </p:spTgt>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2000"/>
                                        <p:tgtEl>
                                          <p:spTgt spid="3">
                                            <p:txEl>
                                              <p:pRg st="6" end="6"/>
                                            </p:txEl>
                                          </p:spTgt>
                                        </p:tgtEl>
                                      </p:cBhvr>
                                    </p:animEffect>
                                    <p:set>
                                      <p:cBhvr>
                                        <p:cTn id="33" dur="1" fill="hold">
                                          <p:stCondLst>
                                            <p:cond delay="1999"/>
                                          </p:stCondLst>
                                        </p:cTn>
                                        <p:tgtEl>
                                          <p:spTgt spid="3">
                                            <p:txEl>
                                              <p:pRg st="6" end="6"/>
                                            </p:txEl>
                                          </p:spTgt>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2000"/>
                                        <p:tgtEl>
                                          <p:spTgt spid="3">
                                            <p:txEl>
                                              <p:pRg st="7" end="7"/>
                                            </p:txEl>
                                          </p:spTgt>
                                        </p:tgtEl>
                                      </p:cBhvr>
                                    </p:animEffect>
                                    <p:set>
                                      <p:cBhvr>
                                        <p:cTn id="36" dur="1" fill="hold">
                                          <p:stCondLst>
                                            <p:cond delay="1999"/>
                                          </p:stCondLst>
                                        </p:cTn>
                                        <p:tgtEl>
                                          <p:spTgt spid="3">
                                            <p:txEl>
                                              <p:pRg st="7" end="7"/>
                                            </p:txEl>
                                          </p:spTgt>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2000"/>
                                        <p:tgtEl>
                                          <p:spTgt spid="3">
                                            <p:txEl>
                                              <p:pRg st="8" end="8"/>
                                            </p:txEl>
                                          </p:spTgt>
                                        </p:tgtEl>
                                      </p:cBhvr>
                                    </p:animEffect>
                                    <p:set>
                                      <p:cBhvr>
                                        <p:cTn id="39" dur="1" fill="hold">
                                          <p:stCondLst>
                                            <p:cond delay="1999"/>
                                          </p:stCondLst>
                                        </p:cTn>
                                        <p:tgtEl>
                                          <p:spTgt spid="3">
                                            <p:txEl>
                                              <p:pRg st="8" end="8"/>
                                            </p:txEl>
                                          </p:spTgt>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2000"/>
                                        <p:tgtEl>
                                          <p:spTgt spid="3">
                                            <p:txEl>
                                              <p:pRg st="9" end="9"/>
                                            </p:txEl>
                                          </p:spTgt>
                                        </p:tgtEl>
                                      </p:cBhvr>
                                    </p:animEffect>
                                    <p:set>
                                      <p:cBhvr>
                                        <p:cTn id="42" dur="1" fill="hold">
                                          <p:stCondLst>
                                            <p:cond delay="1999"/>
                                          </p:stCondLst>
                                        </p:cTn>
                                        <p:tgtEl>
                                          <p:spTgt spid="3">
                                            <p:txEl>
                                              <p:pRg st="9" end="9"/>
                                            </p:txEl>
                                          </p:spTgt>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2000"/>
                                        <p:tgtEl>
                                          <p:spTgt spid="3">
                                            <p:txEl>
                                              <p:pRg st="10" end="10"/>
                                            </p:txEl>
                                          </p:spTgt>
                                        </p:tgtEl>
                                      </p:cBhvr>
                                    </p:animEffect>
                                    <p:set>
                                      <p:cBhvr>
                                        <p:cTn id="45" dur="1" fill="hold">
                                          <p:stCondLst>
                                            <p:cond delay="1999"/>
                                          </p:stCondLst>
                                        </p:cTn>
                                        <p:tgtEl>
                                          <p:spTgt spid="3">
                                            <p:txEl>
                                              <p:pRg st="10" end="1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7"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304800" y="1219201"/>
            <a:ext cx="8229600" cy="762000"/>
          </a:xfrm>
        </p:spPr>
        <p:txBody>
          <a:bodyPr>
            <a:normAutofit/>
          </a:bodyPr>
          <a:lstStyle/>
          <a:p>
            <a:pPr lvl="1">
              <a:buNone/>
            </a:pPr>
            <a:r>
              <a:rPr lang="en-US" sz="3200" dirty="0" smtClean="0">
                <a:hlinkClick r:id="rId3"/>
              </a:rPr>
              <a:t>http://youtu.be/qb8wQjwVu2g?t=39s</a:t>
            </a:r>
            <a:endParaRPr lang="en-US" sz="3200" dirty="0" smtClean="0"/>
          </a:p>
          <a:p>
            <a:pPr lvl="1">
              <a:buNone/>
            </a:pPr>
            <a:endParaRPr lang="en-US" sz="3200" dirty="0" smtClean="0"/>
          </a:p>
        </p:txBody>
      </p:sp>
      <p:pic>
        <p:nvPicPr>
          <p:cNvPr id="6" name="Picture 5" descr="Untitled.png">
            <a:hlinkClick r:id="rId3"/>
          </p:cNvPr>
          <p:cNvPicPr>
            <a:picLocks noChangeAspect="1"/>
          </p:cNvPicPr>
          <p:nvPr/>
        </p:nvPicPr>
        <p:blipFill>
          <a:blip r:embed="rId4"/>
          <a:stretch>
            <a:fillRect/>
          </a:stretch>
        </p:blipFill>
        <p:spPr>
          <a:xfrm>
            <a:off x="0" y="381000"/>
            <a:ext cx="9144000" cy="609282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7696200" cy="4144963"/>
          </a:xfrm>
        </p:spPr>
        <p:txBody>
          <a:bodyPr wrap="square">
            <a:normAutofit/>
          </a:bodyPr>
          <a:lstStyle/>
          <a:p>
            <a:pPr lvl="1"/>
            <a:r>
              <a:rPr lang="en-US" sz="2286" dirty="0" smtClean="0">
                <a:latin typeface="Arial"/>
                <a:cs typeface="Arial"/>
                <a:sym typeface="Wingdings"/>
              </a:rPr>
              <a:t>What subtype did he have?</a:t>
            </a:r>
          </a:p>
          <a:p>
            <a:pPr lvl="2"/>
            <a:r>
              <a:rPr lang="en-US" dirty="0" smtClean="0">
                <a:latin typeface="Arial"/>
                <a:cs typeface="Arial"/>
                <a:sym typeface="Wingdings"/>
              </a:rPr>
              <a:t>Paranoid (delusions)</a:t>
            </a: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Psychiatric </a:t>
            </a:r>
            <a:r>
              <a:rPr lang="en-US" sz="4800" dirty="0" smtClean="0">
                <a:solidFill>
                  <a:srgbClr val="FFFFFF"/>
                </a:solidFill>
                <a:latin typeface="Arial"/>
                <a:cs typeface="Arial"/>
              </a:rPr>
              <a:t>conditions</a:t>
            </a:r>
            <a:endParaRPr lang="en-US" sz="4800" dirty="0">
              <a:solidFill>
                <a:srgbClr val="FFFFFF"/>
              </a:solidFill>
              <a:latin typeface="Arial"/>
              <a:cs typeface="Arial"/>
            </a:endParaRPr>
          </a:p>
        </p:txBody>
      </p:sp>
      <p:sp>
        <p:nvSpPr>
          <p:cNvPr id="7" name="Rectangle 6"/>
          <p:cNvSpPr/>
          <p:nvPr/>
        </p:nvSpPr>
        <p:spPr>
          <a:xfrm>
            <a:off x="457200" y="2743200"/>
            <a:ext cx="5257800" cy="1569660"/>
          </a:xfrm>
          <a:prstGeom prst="rect">
            <a:avLst/>
          </a:prstGeom>
        </p:spPr>
        <p:txBody>
          <a:bodyPr wrap="square">
            <a:spAutoFit/>
          </a:bodyPr>
          <a:lstStyle/>
          <a:p>
            <a:pPr lvl="2">
              <a:buFont typeface="Arial"/>
              <a:buChar char="•"/>
            </a:pPr>
            <a:r>
              <a:rPr lang="en-US" sz="2400" dirty="0" smtClean="0">
                <a:latin typeface="Arial"/>
                <a:cs typeface="Arial"/>
                <a:sym typeface="Wingdings"/>
              </a:rPr>
              <a:t> Disorganized (speech)</a:t>
            </a:r>
          </a:p>
          <a:p>
            <a:pPr lvl="2">
              <a:buFont typeface="Arial"/>
              <a:buChar char="•"/>
            </a:pPr>
            <a:r>
              <a:rPr lang="en-US" sz="2400" dirty="0" smtClean="0">
                <a:latin typeface="Arial"/>
                <a:cs typeface="Arial"/>
                <a:sym typeface="Wingdings"/>
              </a:rPr>
              <a:t> Catatonic (automatisms)</a:t>
            </a:r>
          </a:p>
          <a:p>
            <a:pPr lvl="2">
              <a:buFont typeface="Arial"/>
              <a:buChar char="•"/>
            </a:pPr>
            <a:r>
              <a:rPr lang="en-US" sz="2400" dirty="0" smtClean="0">
                <a:latin typeface="Arial"/>
                <a:cs typeface="Arial"/>
                <a:sym typeface="Wingdings"/>
              </a:rPr>
              <a:t> Undifferentiated</a:t>
            </a:r>
          </a:p>
          <a:p>
            <a:pPr lvl="2">
              <a:buFont typeface="Arial"/>
              <a:buChar char="•"/>
            </a:pPr>
            <a:r>
              <a:rPr lang="en-US" sz="2400" dirty="0" smtClean="0">
                <a:latin typeface="Arial"/>
                <a:cs typeface="Arial"/>
                <a:sym typeface="Wingdings"/>
              </a:rPr>
              <a:t> Residual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7696200" cy="4144963"/>
          </a:xfrm>
        </p:spPr>
        <p:txBody>
          <a:bodyPr>
            <a:normAutofit/>
          </a:bodyPr>
          <a:lstStyle/>
          <a:p>
            <a:r>
              <a:rPr lang="en-US" dirty="0" smtClean="0">
                <a:latin typeface="Arial"/>
                <a:cs typeface="Arial"/>
              </a:rPr>
              <a:t>Dissociate disorders</a:t>
            </a:r>
          </a:p>
          <a:p>
            <a:pPr lvl="1"/>
            <a:r>
              <a:rPr lang="en-US" dirty="0" smtClean="0">
                <a:latin typeface="Arial"/>
                <a:cs typeface="Arial"/>
              </a:rPr>
              <a:t>Dissociate identity disorder (multiple personality disorder)</a:t>
            </a:r>
          </a:p>
          <a:p>
            <a:pPr lvl="1"/>
            <a:r>
              <a:rPr lang="en-US" dirty="0" smtClean="0">
                <a:latin typeface="Arial"/>
                <a:cs typeface="Arial"/>
              </a:rPr>
              <a:t>Depersonalization disorder</a:t>
            </a:r>
          </a:p>
          <a:p>
            <a:pPr lvl="1"/>
            <a:r>
              <a:rPr lang="en-US" dirty="0" smtClean="0">
                <a:latin typeface="Arial"/>
                <a:cs typeface="Arial"/>
              </a:rPr>
              <a:t>Dissociative fugue</a:t>
            </a: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Psychiatric </a:t>
            </a:r>
            <a:r>
              <a:rPr lang="en-US" sz="4800" dirty="0" smtClean="0">
                <a:solidFill>
                  <a:srgbClr val="FFFFFF"/>
                </a:solidFill>
                <a:latin typeface="Arial"/>
                <a:cs typeface="Arial"/>
              </a:rPr>
              <a:t>conditions</a:t>
            </a:r>
            <a:endParaRPr lang="en-US" sz="4800"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7696200" cy="4144963"/>
          </a:xfrm>
        </p:spPr>
        <p:txBody>
          <a:bodyPr>
            <a:normAutofit fontScale="92500" lnSpcReduction="20000"/>
          </a:bodyPr>
          <a:lstStyle/>
          <a:p>
            <a:r>
              <a:rPr lang="en-US" dirty="0" smtClean="0">
                <a:latin typeface="Arial"/>
                <a:cs typeface="Arial"/>
              </a:rPr>
              <a:t>Mood disorders</a:t>
            </a:r>
          </a:p>
          <a:p>
            <a:pPr lvl="1"/>
            <a:r>
              <a:rPr lang="en-US" dirty="0" smtClean="0">
                <a:latin typeface="Arial"/>
                <a:cs typeface="Arial"/>
              </a:rPr>
              <a:t>Major depressive disorder</a:t>
            </a:r>
          </a:p>
          <a:p>
            <a:pPr lvl="2"/>
            <a:r>
              <a:rPr lang="en-US" dirty="0" smtClean="0">
                <a:latin typeface="Arial"/>
                <a:cs typeface="Arial"/>
              </a:rPr>
              <a:t>Episodes lasting 6-12 months</a:t>
            </a:r>
          </a:p>
          <a:p>
            <a:pPr lvl="2">
              <a:spcBef>
                <a:spcPts val="400"/>
              </a:spcBef>
            </a:pPr>
            <a:r>
              <a:rPr lang="en-US" dirty="0" smtClean="0">
                <a:latin typeface="Arial" charset="0"/>
                <a:ea typeface="Arial" charset="0"/>
                <a:cs typeface="Arial" charset="0"/>
              </a:rPr>
              <a:t>50% of suicides are committed by those with MDD</a:t>
            </a:r>
          </a:p>
          <a:p>
            <a:pPr lvl="2">
              <a:spcBef>
                <a:spcPts val="400"/>
              </a:spcBef>
            </a:pPr>
            <a:r>
              <a:rPr lang="en-US" dirty="0" smtClean="0">
                <a:latin typeface="Arial" charset="0"/>
                <a:ea typeface="Arial" charset="0"/>
                <a:cs typeface="Arial" charset="0"/>
              </a:rPr>
              <a:t>13% of those with MDD attempt suicide</a:t>
            </a:r>
            <a:endParaRPr lang="en-US" dirty="0" smtClean="0">
              <a:latin typeface="Arial"/>
              <a:cs typeface="Arial"/>
            </a:endParaRPr>
          </a:p>
          <a:p>
            <a:pPr lvl="3"/>
            <a:endParaRPr lang="en-US" dirty="0" smtClean="0">
              <a:latin typeface="Arial"/>
              <a:cs typeface="Arial"/>
            </a:endParaRPr>
          </a:p>
          <a:p>
            <a:pPr lvl="1"/>
            <a:r>
              <a:rPr lang="en-US" dirty="0" smtClean="0">
                <a:latin typeface="Arial"/>
                <a:cs typeface="Arial"/>
              </a:rPr>
              <a:t>Bipolar disorder</a:t>
            </a:r>
          </a:p>
          <a:p>
            <a:pPr lvl="2"/>
            <a:r>
              <a:rPr lang="en-US" dirty="0" smtClean="0">
                <a:latin typeface="Arial"/>
                <a:cs typeface="Arial"/>
              </a:rPr>
              <a:t>Cycling between manic and depressive episodes</a:t>
            </a:r>
          </a:p>
          <a:p>
            <a:pPr lvl="2"/>
            <a:r>
              <a:rPr lang="en-US" dirty="0" smtClean="0">
                <a:latin typeface="Arial"/>
                <a:cs typeface="Arial"/>
              </a:rPr>
              <a:t>Manic – Distractible, irresponsible, agitated, goal-directed behavior, talkative</a:t>
            </a:r>
          </a:p>
          <a:p>
            <a:pPr lvl="2"/>
            <a:r>
              <a:rPr lang="en-US" dirty="0" smtClean="0">
                <a:latin typeface="Arial"/>
                <a:cs typeface="Arial"/>
              </a:rPr>
              <a:t>Depressive – similar to those of MDD</a:t>
            </a:r>
          </a:p>
          <a:p>
            <a:pPr lvl="2"/>
            <a:r>
              <a:rPr lang="en-US" dirty="0" smtClean="0">
                <a:latin typeface="Arial"/>
                <a:cs typeface="Arial"/>
              </a:rPr>
              <a:t>High suicide risk</a:t>
            </a: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Psychiatric </a:t>
            </a:r>
            <a:r>
              <a:rPr lang="en-US" sz="4800" dirty="0" smtClean="0">
                <a:solidFill>
                  <a:srgbClr val="FFFFFF"/>
                </a:solidFill>
                <a:latin typeface="Arial"/>
                <a:cs typeface="Arial"/>
              </a:rPr>
              <a:t>conditions</a:t>
            </a:r>
            <a:endParaRPr lang="en-US" sz="4800"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Lecture outline</a:t>
            </a:r>
            <a:endParaRPr lang="en-US" sz="4800" b="1" dirty="0">
              <a:solidFill>
                <a:srgbClr val="FFFFFF"/>
              </a:solidFill>
              <a:latin typeface="Arial"/>
              <a:cs typeface="Arial"/>
            </a:endParaRPr>
          </a:p>
        </p:txBody>
      </p:sp>
      <p:graphicFrame>
        <p:nvGraphicFramePr>
          <p:cNvPr id="6" name="Diagram 5"/>
          <p:cNvGraphicFramePr/>
          <p:nvPr/>
        </p:nvGraphicFramePr>
        <p:xfrm>
          <a:off x="1143000" y="1828800"/>
          <a:ext cx="71628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7696200" cy="4144963"/>
          </a:xfrm>
        </p:spPr>
        <p:txBody>
          <a:bodyPr>
            <a:normAutofit/>
          </a:bodyPr>
          <a:lstStyle/>
          <a:p>
            <a:r>
              <a:rPr lang="en-US" dirty="0" smtClean="0">
                <a:latin typeface="Arial"/>
                <a:cs typeface="Arial"/>
              </a:rPr>
              <a:t>Suicide</a:t>
            </a:r>
          </a:p>
          <a:p>
            <a:pPr lvl="1"/>
            <a:r>
              <a:rPr lang="en-US" dirty="0" smtClean="0">
                <a:latin typeface="Arial"/>
                <a:cs typeface="Arial"/>
              </a:rPr>
              <a:t>Risk factors: Drunk, teenage male who is depressed, sick, single, has no social support and </a:t>
            </a:r>
            <a:r>
              <a:rPr lang="en-US" b="1" dirty="0" smtClean="0">
                <a:latin typeface="Arial"/>
                <a:cs typeface="Arial"/>
              </a:rPr>
              <a:t>who has a </a:t>
            </a:r>
            <a:r>
              <a:rPr lang="en-US" b="1" u="sng" dirty="0" smtClean="0">
                <a:latin typeface="Arial"/>
                <a:cs typeface="Arial"/>
              </a:rPr>
              <a:t>plan</a:t>
            </a:r>
            <a:r>
              <a:rPr lang="en-US" dirty="0" smtClean="0">
                <a:latin typeface="Arial"/>
                <a:cs typeface="Arial"/>
              </a:rPr>
              <a:t>. Women attempt suicide more often, men “succeed” more often.</a:t>
            </a:r>
          </a:p>
          <a:p>
            <a:pPr lvl="1"/>
            <a:r>
              <a:rPr lang="en-US" dirty="0" smtClean="0">
                <a:latin typeface="Arial"/>
                <a:cs typeface="Arial"/>
              </a:rPr>
              <a:t>15% MDD </a:t>
            </a:r>
            <a:r>
              <a:rPr lang="en-US" dirty="0" smtClean="0">
                <a:latin typeface="Arial"/>
                <a:cs typeface="Arial"/>
                <a:sym typeface="Wingdings" pitchFamily="2" charset="2"/>
              </a:rPr>
              <a:t> suicide</a:t>
            </a:r>
            <a:endParaRPr lang="en-US" dirty="0" smtClean="0">
              <a:latin typeface="Arial"/>
              <a:cs typeface="Arial"/>
            </a:endParaRPr>
          </a:p>
          <a:p>
            <a:r>
              <a:rPr lang="en-US" dirty="0" err="1" smtClean="0">
                <a:latin typeface="Arial"/>
                <a:cs typeface="Arial"/>
              </a:rPr>
              <a:t>Parasuicide</a:t>
            </a:r>
            <a:endParaRPr lang="en-US" dirty="0" smtClean="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Psychiatric </a:t>
            </a:r>
            <a:r>
              <a:rPr lang="en-US" sz="4800" dirty="0" smtClean="0">
                <a:solidFill>
                  <a:srgbClr val="FFFFFF"/>
                </a:solidFill>
                <a:latin typeface="Arial"/>
                <a:cs typeface="Arial"/>
              </a:rPr>
              <a:t>conditions</a:t>
            </a:r>
            <a:endParaRPr lang="en-US" sz="4800" dirty="0">
              <a:solidFill>
                <a:srgbClr val="FFFFFF"/>
              </a:solidFill>
              <a:latin typeface="Arial"/>
              <a:cs typeface="Arial"/>
            </a:endParaRPr>
          </a:p>
        </p:txBody>
      </p:sp>
      <p:pic>
        <p:nvPicPr>
          <p:cNvPr id="6" name="Picture 2"/>
          <p:cNvPicPr>
            <a:picLocks noChangeAspect="1" noChangeArrowheads="1"/>
          </p:cNvPicPr>
          <p:nvPr/>
        </p:nvPicPr>
        <p:blipFill>
          <a:blip r:embed="rId2"/>
          <a:srcRect/>
          <a:stretch>
            <a:fillRect/>
          </a:stretch>
        </p:blipFill>
        <p:spPr bwMode="auto">
          <a:xfrm>
            <a:off x="5741198" y="4419600"/>
            <a:ext cx="2945602" cy="22098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7696200" cy="4144963"/>
          </a:xfrm>
        </p:spPr>
        <p:txBody>
          <a:bodyPr>
            <a:normAutofit fontScale="92500" lnSpcReduction="20000"/>
          </a:bodyPr>
          <a:lstStyle/>
          <a:p>
            <a:r>
              <a:rPr lang="en-US" dirty="0" smtClean="0">
                <a:latin typeface="Arial"/>
                <a:cs typeface="Arial"/>
              </a:rPr>
              <a:t>Anxiety disorders</a:t>
            </a:r>
          </a:p>
          <a:p>
            <a:pPr lvl="1"/>
            <a:r>
              <a:rPr lang="en-US" dirty="0" smtClean="0">
                <a:latin typeface="Arial"/>
                <a:cs typeface="Arial"/>
              </a:rPr>
              <a:t>30% of women, 19% in men</a:t>
            </a:r>
          </a:p>
          <a:p>
            <a:r>
              <a:rPr lang="en-US" dirty="0" smtClean="0">
                <a:latin typeface="Arial"/>
                <a:cs typeface="Arial"/>
              </a:rPr>
              <a:t>Panic disorders</a:t>
            </a:r>
          </a:p>
          <a:p>
            <a:pPr lvl="1"/>
            <a:r>
              <a:rPr lang="en-US" dirty="0" smtClean="0">
                <a:latin typeface="Arial"/>
                <a:cs typeface="Arial"/>
              </a:rPr>
              <a:t>Recurrent periods of intense fear peaking within 10 minutes, with:</a:t>
            </a:r>
          </a:p>
          <a:p>
            <a:pPr lvl="2"/>
            <a:r>
              <a:rPr lang="en-US" dirty="0" smtClean="0">
                <a:latin typeface="Arial"/>
                <a:cs typeface="Arial"/>
              </a:rPr>
              <a:t>Palpitations, </a:t>
            </a:r>
            <a:r>
              <a:rPr lang="en-US" dirty="0" err="1" smtClean="0">
                <a:latin typeface="Arial"/>
                <a:cs typeface="Arial"/>
              </a:rPr>
              <a:t>paresthesias</a:t>
            </a:r>
            <a:r>
              <a:rPr lang="en-US" dirty="0" smtClean="0">
                <a:latin typeface="Arial"/>
                <a:cs typeface="Arial"/>
              </a:rPr>
              <a:t> (tingling), abdominal distress, nausea, fear of dying, chest pain, choking, sweating, shaking, shortness of breath. Hereditary. </a:t>
            </a:r>
          </a:p>
          <a:p>
            <a:r>
              <a:rPr lang="en-US" dirty="0" smtClean="0">
                <a:latin typeface="Arial"/>
                <a:cs typeface="Arial"/>
              </a:rPr>
              <a:t>Specific phobias</a:t>
            </a:r>
          </a:p>
          <a:p>
            <a:pPr lvl="1"/>
            <a:r>
              <a:rPr lang="en-US" dirty="0" smtClean="0">
                <a:latin typeface="Arial"/>
                <a:cs typeface="Arial"/>
              </a:rPr>
              <a:t>Unreasonable fear interfering with normal, daily functions.</a:t>
            </a: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Psychiatric </a:t>
            </a:r>
            <a:r>
              <a:rPr lang="en-US" sz="4800" dirty="0" smtClean="0">
                <a:solidFill>
                  <a:srgbClr val="FFFFFF"/>
                </a:solidFill>
                <a:latin typeface="Arial"/>
                <a:cs typeface="Arial"/>
              </a:rPr>
              <a:t>conditions</a:t>
            </a:r>
            <a:endParaRPr lang="en-US" sz="4800"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7696200" cy="4144963"/>
          </a:xfrm>
        </p:spPr>
        <p:txBody>
          <a:bodyPr>
            <a:normAutofit fontScale="70000" lnSpcReduction="20000"/>
          </a:bodyPr>
          <a:lstStyle/>
          <a:p>
            <a:r>
              <a:rPr lang="en-US" dirty="0" smtClean="0">
                <a:latin typeface="Arial"/>
                <a:cs typeface="Arial"/>
              </a:rPr>
              <a:t>Obsessive compulsive disorder</a:t>
            </a:r>
          </a:p>
          <a:p>
            <a:r>
              <a:rPr lang="en-US" dirty="0" smtClean="0">
                <a:latin typeface="Arial"/>
                <a:cs typeface="Arial"/>
              </a:rPr>
              <a:t>Post-traumatic stress disorder</a:t>
            </a:r>
          </a:p>
          <a:p>
            <a:r>
              <a:rPr lang="en-US" dirty="0" smtClean="0">
                <a:latin typeface="Arial"/>
                <a:cs typeface="Arial"/>
              </a:rPr>
              <a:t>Malingering</a:t>
            </a:r>
          </a:p>
          <a:p>
            <a:pPr lvl="1"/>
            <a:r>
              <a:rPr lang="en-US" dirty="0" smtClean="0">
                <a:latin typeface="Arial"/>
                <a:cs typeface="Arial"/>
              </a:rPr>
              <a:t>Patient fakes a disorder for secondary gain (skip work, get pain medications, etc)</a:t>
            </a:r>
          </a:p>
          <a:p>
            <a:r>
              <a:rPr lang="en-US" dirty="0" err="1" smtClean="0">
                <a:latin typeface="Arial"/>
                <a:cs typeface="Arial"/>
              </a:rPr>
              <a:t>Factiticous</a:t>
            </a:r>
            <a:r>
              <a:rPr lang="en-US" dirty="0" smtClean="0">
                <a:latin typeface="Arial"/>
                <a:cs typeface="Arial"/>
              </a:rPr>
              <a:t> disorder</a:t>
            </a:r>
          </a:p>
          <a:p>
            <a:pPr lvl="1"/>
            <a:r>
              <a:rPr lang="en-US" dirty="0" smtClean="0">
                <a:latin typeface="Arial"/>
                <a:cs typeface="Arial"/>
              </a:rPr>
              <a:t>Patient fakes disorder for primary gain of getting attention</a:t>
            </a:r>
          </a:p>
          <a:p>
            <a:r>
              <a:rPr lang="en-US" dirty="0" err="1" smtClean="0">
                <a:latin typeface="Arial"/>
                <a:cs typeface="Arial"/>
              </a:rPr>
              <a:t>Samtoform</a:t>
            </a:r>
            <a:r>
              <a:rPr lang="en-US" dirty="0" smtClean="0">
                <a:latin typeface="Arial"/>
                <a:cs typeface="Arial"/>
              </a:rPr>
              <a:t> disorders</a:t>
            </a:r>
          </a:p>
          <a:p>
            <a:pPr lvl="1"/>
            <a:r>
              <a:rPr lang="en-US" dirty="0" smtClean="0">
                <a:latin typeface="Arial"/>
                <a:cs typeface="Arial"/>
              </a:rPr>
              <a:t>Disorder with no identifiable cause. Not done on purpose. Common in adult women.</a:t>
            </a:r>
          </a:p>
          <a:p>
            <a:pPr lvl="2"/>
            <a:r>
              <a:rPr lang="en-US" dirty="0" smtClean="0">
                <a:latin typeface="Arial"/>
                <a:cs typeface="Arial"/>
              </a:rPr>
              <a:t>Example: conversion disorder – Sudden loss of motor/sensory function following acute stress. Common in adolescents.</a:t>
            </a: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Psychiatric </a:t>
            </a:r>
            <a:r>
              <a:rPr lang="en-US" sz="4800" dirty="0" smtClean="0">
                <a:solidFill>
                  <a:srgbClr val="FFFFFF"/>
                </a:solidFill>
                <a:latin typeface="Arial"/>
                <a:cs typeface="Arial"/>
              </a:rPr>
              <a:t>conditions</a:t>
            </a:r>
            <a:endParaRPr lang="en-US" sz="4800"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7696200" cy="4144963"/>
          </a:xfrm>
        </p:spPr>
        <p:txBody>
          <a:bodyPr>
            <a:normAutofit/>
          </a:bodyPr>
          <a:lstStyle/>
          <a:p>
            <a:r>
              <a:rPr lang="en-US" dirty="0" smtClean="0">
                <a:latin typeface="Arial"/>
                <a:cs typeface="Arial"/>
              </a:rPr>
              <a:t>Personality disorders (Paranoid, schizoid, </a:t>
            </a:r>
            <a:r>
              <a:rPr lang="en-US" dirty="0" err="1" smtClean="0">
                <a:latin typeface="Arial"/>
                <a:cs typeface="Arial"/>
              </a:rPr>
              <a:t>schizotypal</a:t>
            </a:r>
            <a:r>
              <a:rPr lang="en-US" dirty="0" smtClean="0">
                <a:latin typeface="Arial"/>
                <a:cs typeface="Arial"/>
              </a:rPr>
              <a:t>) </a:t>
            </a:r>
          </a:p>
          <a:p>
            <a:pPr lvl="1"/>
            <a:r>
              <a:rPr lang="en-US" dirty="0" smtClean="0">
                <a:latin typeface="Arial"/>
                <a:cs typeface="Arial"/>
              </a:rPr>
              <a:t>Accusatory, aloof, awkward socially</a:t>
            </a:r>
          </a:p>
          <a:p>
            <a:pPr lvl="1"/>
            <a:r>
              <a:rPr lang="en-US" dirty="0" smtClean="0">
                <a:latin typeface="Arial"/>
                <a:cs typeface="Arial"/>
              </a:rPr>
              <a:t>Avoidant, dependent, narcissistic</a:t>
            </a:r>
          </a:p>
          <a:p>
            <a:r>
              <a:rPr lang="en-US" dirty="0" smtClean="0">
                <a:latin typeface="Arial"/>
                <a:cs typeface="Arial"/>
              </a:rPr>
              <a:t>Anorexia nervosa</a:t>
            </a:r>
          </a:p>
          <a:p>
            <a:r>
              <a:rPr lang="en-US" dirty="0" smtClean="0">
                <a:latin typeface="Arial"/>
                <a:cs typeface="Arial"/>
              </a:rPr>
              <a:t>Bulimia nervosa</a:t>
            </a: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Psychiatric </a:t>
            </a:r>
            <a:r>
              <a:rPr lang="en-US" sz="4800" dirty="0" smtClean="0">
                <a:solidFill>
                  <a:srgbClr val="FFFFFF"/>
                </a:solidFill>
                <a:latin typeface="Arial"/>
                <a:cs typeface="Arial"/>
              </a:rPr>
              <a:t>conditions</a:t>
            </a:r>
            <a:endParaRPr lang="en-US" sz="4800"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7696200" cy="4144963"/>
          </a:xfrm>
        </p:spPr>
        <p:txBody>
          <a:bodyPr>
            <a:normAutofit/>
          </a:bodyPr>
          <a:lstStyle/>
          <a:p>
            <a:r>
              <a:rPr lang="en-US" dirty="0" smtClean="0">
                <a:latin typeface="Arial"/>
                <a:cs typeface="Arial"/>
              </a:rPr>
              <a:t>Substance dependence &amp; abuse</a:t>
            </a:r>
          </a:p>
          <a:p>
            <a:pPr lvl="1"/>
            <a:r>
              <a:rPr lang="en-US" dirty="0" smtClean="0">
                <a:latin typeface="Arial"/>
                <a:cs typeface="Arial"/>
              </a:rPr>
              <a:t>Symptoms of withdrawal are usually opposite of drug effect</a:t>
            </a:r>
          </a:p>
          <a:p>
            <a:pPr lvl="2"/>
            <a:r>
              <a:rPr lang="en-US" dirty="0" smtClean="0">
                <a:latin typeface="Arial"/>
                <a:cs typeface="Arial"/>
              </a:rPr>
              <a:t>Alcohol is a depressant, calms mood, respiration, heart rate and muscles</a:t>
            </a:r>
          </a:p>
          <a:p>
            <a:pPr lvl="2"/>
            <a:r>
              <a:rPr lang="en-US" dirty="0" smtClean="0">
                <a:latin typeface="Arial"/>
                <a:cs typeface="Arial"/>
              </a:rPr>
              <a:t>Severe alcohol withdrawal can lead to Delirium Tremens (peaks ~48 hours after last drink)</a:t>
            </a: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Psychiatric </a:t>
            </a:r>
            <a:r>
              <a:rPr lang="en-US" sz="4800" dirty="0" smtClean="0">
                <a:solidFill>
                  <a:srgbClr val="FFFFFF"/>
                </a:solidFill>
                <a:latin typeface="Arial"/>
                <a:cs typeface="Arial"/>
              </a:rPr>
              <a:t>conditions</a:t>
            </a:r>
            <a:endParaRPr lang="en-US" sz="4800"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3600" b="1" dirty="0" smtClean="0">
                <a:solidFill>
                  <a:srgbClr val="FFFFFF"/>
                </a:solidFill>
                <a:latin typeface="Arial"/>
                <a:cs typeface="Arial"/>
              </a:rPr>
              <a:t>Medications can be a </a:t>
            </a:r>
            <a:r>
              <a:rPr lang="en-US" sz="3600" b="1" i="1" dirty="0" smtClean="0">
                <a:solidFill>
                  <a:srgbClr val="FFFFFF"/>
                </a:solidFill>
                <a:latin typeface="Arial"/>
                <a:cs typeface="Arial"/>
              </a:rPr>
              <a:t>clue</a:t>
            </a:r>
            <a:endParaRPr lang="en-US" sz="3600" b="1" i="1" dirty="0">
              <a:solidFill>
                <a:srgbClr val="FFFFFF"/>
              </a:solidFill>
              <a:latin typeface="Arial"/>
              <a:cs typeface="Arial"/>
            </a:endParaRPr>
          </a:p>
        </p:txBody>
      </p:sp>
      <p:graphicFrame>
        <p:nvGraphicFramePr>
          <p:cNvPr id="7" name="Content Placeholder 6"/>
          <p:cNvGraphicFramePr>
            <a:graphicFrameLocks noGrp="1"/>
          </p:cNvGraphicFramePr>
          <p:nvPr>
            <p:ph idx="1"/>
          </p:nvPr>
        </p:nvGraphicFramePr>
        <p:xfrm>
          <a:off x="0" y="2362200"/>
          <a:ext cx="9067800" cy="2690039"/>
        </p:xfrm>
        <a:graphic>
          <a:graphicData uri="http://schemas.openxmlformats.org/drawingml/2006/table">
            <a:tbl>
              <a:tblPr firstRow="1" bandRow="1">
                <a:tableStyleId>{073A0DAA-6AF3-43AB-8588-CEC1D06C72B9}</a:tableStyleId>
              </a:tblPr>
              <a:tblGrid>
                <a:gridCol w="2743200"/>
                <a:gridCol w="3124200"/>
                <a:gridCol w="3200400"/>
              </a:tblGrid>
              <a:tr h="818707">
                <a:tc>
                  <a:txBody>
                    <a:bodyPr/>
                    <a:lstStyle/>
                    <a:p>
                      <a:pPr algn="ctr"/>
                      <a:r>
                        <a:rPr lang="en-US" dirty="0" smtClean="0"/>
                        <a:t>Antidepressants</a:t>
                      </a:r>
                    </a:p>
                  </a:txBody>
                  <a:tcPr anchor="ctr"/>
                </a:tc>
                <a:tc>
                  <a:txBody>
                    <a:bodyPr/>
                    <a:lstStyle/>
                    <a:p>
                      <a:pPr algn="ctr"/>
                      <a:r>
                        <a:rPr lang="en-US" dirty="0" smtClean="0"/>
                        <a:t>Antipsychotics</a:t>
                      </a:r>
                      <a:endParaRPr lang="en-US" dirty="0"/>
                    </a:p>
                  </a:txBody>
                  <a:tcPr anchor="ctr"/>
                </a:tc>
                <a:tc>
                  <a:txBody>
                    <a:bodyPr/>
                    <a:lstStyle/>
                    <a:p>
                      <a:pPr algn="ctr"/>
                      <a:r>
                        <a:rPr lang="en-US" dirty="0" smtClean="0"/>
                        <a:t>Mood</a:t>
                      </a:r>
                      <a:r>
                        <a:rPr lang="en-US" baseline="0" dirty="0" smtClean="0"/>
                        <a:t> stabilizers</a:t>
                      </a:r>
                    </a:p>
                    <a:p>
                      <a:pPr algn="ctr"/>
                      <a:r>
                        <a:rPr lang="en-US" baseline="0" dirty="0" smtClean="0"/>
                        <a:t>(bipolar, SAD)</a:t>
                      </a:r>
                      <a:endParaRPr lang="en-US" dirty="0" smtClean="0"/>
                    </a:p>
                  </a:txBody>
                  <a:tcPr anchor="ctr"/>
                </a:tc>
              </a:tr>
              <a:tr h="467833">
                <a:tc>
                  <a:txBody>
                    <a:bodyPr/>
                    <a:lstStyle/>
                    <a:p>
                      <a:r>
                        <a:rPr lang="en-US" dirty="0" err="1" smtClean="0"/>
                        <a:t>Fluoxetine</a:t>
                      </a:r>
                      <a:r>
                        <a:rPr lang="en-US" dirty="0" smtClean="0"/>
                        <a:t> (Prozac)</a:t>
                      </a:r>
                      <a:endParaRPr lang="en-US" dirty="0"/>
                    </a:p>
                  </a:txBody>
                  <a:tcPr/>
                </a:tc>
                <a:tc>
                  <a:txBody>
                    <a:bodyPr/>
                    <a:lstStyle/>
                    <a:p>
                      <a:r>
                        <a:rPr lang="en-US" dirty="0" smtClean="0"/>
                        <a:t>Haloperidol (</a:t>
                      </a:r>
                      <a:r>
                        <a:rPr lang="en-US" dirty="0" err="1" smtClean="0"/>
                        <a:t>Haldol</a:t>
                      </a:r>
                      <a:r>
                        <a:rPr lang="en-US" dirty="0" smtClean="0"/>
                        <a:t>)</a:t>
                      </a:r>
                      <a:endParaRPr lang="en-US" dirty="0"/>
                    </a:p>
                  </a:txBody>
                  <a:tcPr/>
                </a:tc>
                <a:tc>
                  <a:txBody>
                    <a:bodyPr/>
                    <a:lstStyle/>
                    <a:p>
                      <a:r>
                        <a:rPr lang="en-US" dirty="0" smtClean="0"/>
                        <a:t>Lithium carbonate (</a:t>
                      </a:r>
                      <a:r>
                        <a:rPr lang="en-US" dirty="0" err="1" smtClean="0"/>
                        <a:t>Carbolith</a:t>
                      </a:r>
                      <a:r>
                        <a:rPr lang="en-US" dirty="0" smtClean="0"/>
                        <a:t>)</a:t>
                      </a:r>
                      <a:endParaRPr lang="en-US" dirty="0"/>
                    </a:p>
                  </a:txBody>
                  <a:tcPr/>
                </a:tc>
              </a:tr>
              <a:tr h="467833">
                <a:tc>
                  <a:txBody>
                    <a:bodyPr/>
                    <a:lstStyle/>
                    <a:p>
                      <a:r>
                        <a:rPr lang="en-US" dirty="0" err="1" smtClean="0"/>
                        <a:t>Escitalopram</a:t>
                      </a:r>
                      <a:r>
                        <a:rPr lang="en-US" dirty="0" smtClean="0"/>
                        <a:t> (</a:t>
                      </a:r>
                      <a:r>
                        <a:rPr lang="en-US" dirty="0" err="1" smtClean="0"/>
                        <a:t>Lexapro</a:t>
                      </a:r>
                      <a:r>
                        <a:rPr lang="en-US" dirty="0" smtClean="0"/>
                        <a:t>)</a:t>
                      </a:r>
                      <a:endParaRPr lang="en-US" dirty="0"/>
                    </a:p>
                  </a:txBody>
                  <a:tcPr/>
                </a:tc>
                <a:tc>
                  <a:txBody>
                    <a:bodyPr/>
                    <a:lstStyle/>
                    <a:p>
                      <a:r>
                        <a:rPr lang="en-US" dirty="0" smtClean="0"/>
                        <a:t>Chlorpromazine (</a:t>
                      </a:r>
                      <a:r>
                        <a:rPr lang="en-US" dirty="0" err="1" smtClean="0"/>
                        <a:t>Thorazine</a:t>
                      </a:r>
                      <a:r>
                        <a:rPr lang="en-US" dirty="0" smtClean="0"/>
                        <a:t>)</a:t>
                      </a:r>
                    </a:p>
                  </a:txBody>
                  <a:tcPr/>
                </a:tc>
                <a:tc>
                  <a:txBody>
                    <a:bodyPr/>
                    <a:lstStyle/>
                    <a:p>
                      <a:r>
                        <a:rPr lang="en-US" dirty="0" err="1" smtClean="0"/>
                        <a:t>Valproic</a:t>
                      </a:r>
                      <a:r>
                        <a:rPr lang="en-US" dirty="0" smtClean="0"/>
                        <a:t> acid (</a:t>
                      </a:r>
                      <a:r>
                        <a:rPr lang="en-US" dirty="0" err="1" smtClean="0"/>
                        <a:t>Depakote</a:t>
                      </a:r>
                      <a:r>
                        <a:rPr lang="en-US" dirty="0" smtClean="0"/>
                        <a:t>)</a:t>
                      </a:r>
                      <a:endParaRPr lang="en-US" dirty="0"/>
                    </a:p>
                  </a:txBody>
                  <a:tcPr/>
                </a:tc>
              </a:tr>
              <a:tr h="467833">
                <a:tc>
                  <a:txBody>
                    <a:bodyPr/>
                    <a:lstStyle/>
                    <a:p>
                      <a:r>
                        <a:rPr lang="en-US" dirty="0" err="1" smtClean="0"/>
                        <a:t>Sertraline</a:t>
                      </a:r>
                      <a:r>
                        <a:rPr lang="en-US" dirty="0" smtClean="0"/>
                        <a:t> (Zoloft)</a:t>
                      </a:r>
                      <a:endParaRPr lang="en-US" dirty="0"/>
                    </a:p>
                  </a:txBody>
                  <a:tcPr/>
                </a:tc>
                <a:tc>
                  <a:txBody>
                    <a:bodyPr/>
                    <a:lstStyle/>
                    <a:p>
                      <a:r>
                        <a:rPr lang="en-US" dirty="0" err="1" smtClean="0"/>
                        <a:t>Lorazepam</a:t>
                      </a:r>
                      <a:r>
                        <a:rPr lang="en-US" dirty="0" smtClean="0"/>
                        <a:t> (</a:t>
                      </a:r>
                      <a:r>
                        <a:rPr lang="en-US" dirty="0" err="1" smtClean="0"/>
                        <a:t>Ativan</a:t>
                      </a:r>
                      <a:r>
                        <a:rPr lang="en-US" dirty="0" smtClean="0"/>
                        <a:t>)</a:t>
                      </a:r>
                      <a:endParaRPr lang="en-US" dirty="0"/>
                    </a:p>
                  </a:txBody>
                  <a:tcPr/>
                </a:tc>
                <a:tc>
                  <a:txBody>
                    <a:bodyPr/>
                    <a:lstStyle/>
                    <a:p>
                      <a:r>
                        <a:rPr lang="en-US" dirty="0" err="1" smtClean="0"/>
                        <a:t>Carbamazepine</a:t>
                      </a:r>
                      <a:r>
                        <a:rPr lang="en-US" dirty="0" smtClean="0"/>
                        <a:t> (</a:t>
                      </a:r>
                      <a:r>
                        <a:rPr lang="en-US" dirty="0" err="1" smtClean="0"/>
                        <a:t>Tegretol</a:t>
                      </a:r>
                      <a:r>
                        <a:rPr lang="en-US" dirty="0" smtClean="0"/>
                        <a:t>)</a:t>
                      </a:r>
                      <a:endParaRPr lang="en-US" dirty="0"/>
                    </a:p>
                  </a:txBody>
                  <a:tcPr/>
                </a:tc>
              </a:tr>
              <a:tr h="467833">
                <a:tc>
                  <a:txBody>
                    <a:bodyPr/>
                    <a:lstStyle/>
                    <a:p>
                      <a:r>
                        <a:rPr lang="en-US" dirty="0" err="1" smtClean="0"/>
                        <a:t>Duloxetine</a:t>
                      </a:r>
                      <a:r>
                        <a:rPr lang="en-US" dirty="0" smtClean="0"/>
                        <a:t> (</a:t>
                      </a:r>
                      <a:r>
                        <a:rPr lang="en-US" dirty="0" err="1" smtClean="0"/>
                        <a:t>Cymbalta</a:t>
                      </a:r>
                      <a:r>
                        <a:rPr lang="en-US" dirty="0" smtClean="0"/>
                        <a:t>)</a:t>
                      </a:r>
                      <a:endParaRPr lang="en-US" dirty="0"/>
                    </a:p>
                  </a:txBody>
                  <a:tcPr/>
                </a:tc>
                <a:tc>
                  <a:txBody>
                    <a:bodyPr/>
                    <a:lstStyle/>
                    <a:p>
                      <a:r>
                        <a:rPr lang="en-US" dirty="0" err="1" smtClean="0"/>
                        <a:t>Quetiapine</a:t>
                      </a:r>
                      <a:r>
                        <a:rPr lang="en-US" dirty="0" smtClean="0"/>
                        <a:t> (</a:t>
                      </a:r>
                      <a:r>
                        <a:rPr lang="en-US" dirty="0" err="1" smtClean="0"/>
                        <a:t>Seroquel</a:t>
                      </a:r>
                      <a:r>
                        <a:rPr lang="en-US" dirty="0" smtClean="0"/>
                        <a:t>)</a:t>
                      </a:r>
                      <a:endParaRPr lang="en-US" dirty="0"/>
                    </a:p>
                  </a:txBody>
                  <a:tcPr/>
                </a:tc>
                <a:tc>
                  <a:txBody>
                    <a:bodyPr/>
                    <a:lstStyle/>
                    <a:p>
                      <a:r>
                        <a:rPr lang="en-US" dirty="0" err="1" smtClean="0"/>
                        <a:t>Clonazepam</a:t>
                      </a:r>
                      <a:r>
                        <a:rPr lang="en-US" dirty="0" smtClean="0"/>
                        <a:t> (</a:t>
                      </a:r>
                      <a:r>
                        <a:rPr lang="en-US" dirty="0" err="1" smtClean="0"/>
                        <a:t>Klonopin</a:t>
                      </a:r>
                      <a:r>
                        <a:rPr lang="en-US" dirty="0" smtClean="0"/>
                        <a:t>)</a:t>
                      </a:r>
                      <a:endParaRPr lang="en-US" dirty="0"/>
                    </a:p>
                  </a:txBody>
                  <a:tcPr/>
                </a:tc>
              </a:tr>
            </a:tbl>
          </a:graphicData>
        </a:graphic>
      </p:graphicFrame>
      <p:sp>
        <p:nvSpPr>
          <p:cNvPr id="8" name="TextBox 7"/>
          <p:cNvSpPr txBox="1"/>
          <p:nvPr/>
        </p:nvSpPr>
        <p:spPr>
          <a:xfrm>
            <a:off x="228600" y="5410200"/>
            <a:ext cx="5341877" cy="646331"/>
          </a:xfrm>
          <a:prstGeom prst="rect">
            <a:avLst/>
          </a:prstGeom>
          <a:noFill/>
        </p:spPr>
        <p:txBody>
          <a:bodyPr wrap="none" rtlCol="0">
            <a:spAutoFit/>
          </a:bodyPr>
          <a:lstStyle/>
          <a:p>
            <a:r>
              <a:rPr lang="en-US" dirty="0" smtClean="0"/>
              <a:t>Generic (trade name)</a:t>
            </a:r>
          </a:p>
          <a:p>
            <a:r>
              <a:rPr lang="en-US" dirty="0" smtClean="0"/>
              <a:t>Patients will most likely remember the trade name.</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normAutofit/>
          </a:bodyPr>
          <a:lstStyle/>
          <a:p>
            <a:r>
              <a:rPr lang="en-US" dirty="0" smtClean="0">
                <a:latin typeface="Arial"/>
                <a:cs typeface="Arial"/>
              </a:rPr>
              <a:t>Do you know someone with a mental illness?</a:t>
            </a:r>
          </a:p>
          <a:p>
            <a:r>
              <a:rPr lang="en-US" dirty="0" smtClean="0">
                <a:latin typeface="Arial"/>
                <a:cs typeface="Arial"/>
              </a:rPr>
              <a:t>Depression?</a:t>
            </a:r>
          </a:p>
          <a:p>
            <a:r>
              <a:rPr lang="en-US" dirty="0" smtClean="0">
                <a:latin typeface="Arial"/>
                <a:cs typeface="Arial"/>
              </a:rPr>
              <a:t>Schizophrenia?</a:t>
            </a:r>
          </a:p>
        </p:txBody>
      </p:sp>
      <p:sp>
        <p:nvSpPr>
          <p:cNvPr id="7" name="Title 1"/>
          <p:cNvSpPr txBox="1">
            <a:spLocks/>
          </p:cNvSpPr>
          <p:nvPr/>
        </p:nvSpPr>
        <p:spPr>
          <a:xfrm>
            <a:off x="457200" y="457200"/>
            <a:ext cx="8229600"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smtClean="0">
                <a:ln>
                  <a:noFill/>
                </a:ln>
                <a:solidFill>
                  <a:srgbClr val="FFFFFF"/>
                </a:solidFill>
                <a:effectLst/>
                <a:uLnTx/>
                <a:uFillTx/>
                <a:latin typeface="Arial"/>
                <a:ea typeface="+mj-ea"/>
                <a:cs typeface="Arial"/>
              </a:rPr>
              <a:t>Social aspects of mental illness</a:t>
            </a:r>
            <a:endParaRPr kumimoji="0" lang="en-US" sz="3600" b="1" i="0" u="none" strike="noStrike" kern="1200" cap="none" spc="0" normalizeH="0" baseline="0" noProof="0" dirty="0">
              <a:ln>
                <a:noFill/>
              </a:ln>
              <a:solidFill>
                <a:srgbClr val="FFFFFF"/>
              </a:solidFill>
              <a:effectLst/>
              <a:uLnTx/>
              <a:uFillTx/>
              <a:latin typeface="Arial"/>
              <a:ea typeface="+mj-ea"/>
              <a:cs typeface="Arial"/>
            </a:endParaRPr>
          </a:p>
        </p:txBody>
      </p:sp>
      <p:pic>
        <p:nvPicPr>
          <p:cNvPr id="8" name="Picture 7"/>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5029200" y="2978083"/>
            <a:ext cx="3657600" cy="3879917"/>
          </a:xfrm>
          <a:prstGeom prst="rect">
            <a:avLst/>
          </a:prstGeom>
        </p:spPr>
      </p:pic>
      <p:sp>
        <p:nvSpPr>
          <p:cNvPr id="10" name="Double Brace 9"/>
          <p:cNvSpPr/>
          <p:nvPr/>
        </p:nvSpPr>
        <p:spPr>
          <a:xfrm>
            <a:off x="5410200" y="3352800"/>
            <a:ext cx="762000" cy="457200"/>
          </a:xfrm>
          <a:prstGeom prst="bracePair">
            <a:avLst/>
          </a:prstGeom>
          <a:ln w="31750">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Double Brace 11"/>
          <p:cNvSpPr/>
          <p:nvPr/>
        </p:nvSpPr>
        <p:spPr>
          <a:xfrm>
            <a:off x="7391400" y="4267200"/>
            <a:ext cx="609600" cy="457200"/>
          </a:xfrm>
          <a:prstGeom prst="bracePair">
            <a:avLst/>
          </a:prstGeom>
          <a:ln w="31750">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3" name="Double Brace 12"/>
          <p:cNvSpPr/>
          <p:nvPr/>
        </p:nvSpPr>
        <p:spPr>
          <a:xfrm>
            <a:off x="5562600" y="5105400"/>
            <a:ext cx="609600" cy="457200"/>
          </a:xfrm>
          <a:prstGeom prst="bracePair">
            <a:avLst/>
          </a:prstGeom>
          <a:ln w="31750">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17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par>
                                <p:cTn id="12" presetID="10" presetClass="entr" presetSubtype="0" fill="hold" grpId="0" nodeType="withEffect">
                                  <p:stCondLst>
                                    <p:cond delay="200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childTnLst>
                                </p:cTn>
                              </p:par>
                              <p:par>
                                <p:cTn id="15" presetID="10" presetClass="entr" presetSubtype="0" fill="hold" grpId="1" nodeType="withEffect">
                                  <p:stCondLst>
                                    <p:cond delay="23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lstStyle/>
          <a:p>
            <a:r>
              <a:rPr lang="en-US" dirty="0" smtClean="0">
                <a:latin typeface="Arial"/>
                <a:cs typeface="Arial"/>
              </a:rPr>
              <a:t>Your role as a healthcare provider</a:t>
            </a:r>
          </a:p>
          <a:p>
            <a:pPr lvl="1"/>
            <a:r>
              <a:rPr lang="en-US" dirty="0" smtClean="0">
                <a:latin typeface="Arial"/>
                <a:cs typeface="Arial"/>
              </a:rPr>
              <a:t>Maintain proper view of patient and illness</a:t>
            </a:r>
          </a:p>
          <a:p>
            <a:pPr lvl="1"/>
            <a:r>
              <a:rPr lang="en-US" dirty="0" smtClean="0">
                <a:latin typeface="Arial"/>
                <a:cs typeface="Arial"/>
              </a:rPr>
              <a:t>People-first language</a:t>
            </a:r>
          </a:p>
          <a:p>
            <a:pPr lvl="2"/>
            <a:r>
              <a:rPr lang="en-US" dirty="0" smtClean="0">
                <a:latin typeface="Arial"/>
                <a:cs typeface="Arial"/>
              </a:rPr>
              <a:t>“A schizophrenic man” </a:t>
            </a:r>
          </a:p>
          <a:p>
            <a:pPr lvl="2"/>
            <a:r>
              <a:rPr lang="en-US" dirty="0" smtClean="0">
                <a:latin typeface="Arial"/>
                <a:cs typeface="Arial"/>
              </a:rPr>
              <a:t>“Psych patient”</a:t>
            </a:r>
            <a:endParaRPr lang="en-US"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3600" b="1" dirty="0" smtClean="0">
                <a:solidFill>
                  <a:srgbClr val="FFFFFF"/>
                </a:solidFill>
                <a:latin typeface="Arial"/>
                <a:cs typeface="Arial"/>
              </a:rPr>
              <a:t>Social aspects of mental illness</a:t>
            </a:r>
            <a:endParaRPr lang="en-US" sz="3600" b="1" dirty="0">
              <a:solidFill>
                <a:srgbClr val="FFFFFF"/>
              </a:solidFill>
              <a:latin typeface="Arial"/>
              <a:cs typeface="Arial"/>
            </a:endParaRPr>
          </a:p>
        </p:txBody>
      </p:sp>
      <p:sp>
        <p:nvSpPr>
          <p:cNvPr id="6" name="TextBox 5"/>
          <p:cNvSpPr txBox="1"/>
          <p:nvPr/>
        </p:nvSpPr>
        <p:spPr>
          <a:xfrm>
            <a:off x="4724400" y="3581400"/>
            <a:ext cx="4495800" cy="461665"/>
          </a:xfrm>
          <a:prstGeom prst="rect">
            <a:avLst/>
          </a:prstGeom>
          <a:noFill/>
        </p:spPr>
        <p:txBody>
          <a:bodyPr wrap="square" rtlCol="0">
            <a:spAutoFit/>
          </a:bodyPr>
          <a:lstStyle/>
          <a:p>
            <a:pPr lvl="1"/>
            <a:r>
              <a:rPr lang="en-US" sz="2400" dirty="0" smtClean="0"/>
              <a:t>“A man with schizophrenia”</a:t>
            </a:r>
            <a:endParaRPr lang="en-US" sz="2400" dirty="0"/>
          </a:p>
        </p:txBody>
      </p:sp>
      <p:sp>
        <p:nvSpPr>
          <p:cNvPr id="7" name="Right Arrow 6"/>
          <p:cNvSpPr/>
          <p:nvPr/>
        </p:nvSpPr>
        <p:spPr>
          <a:xfrm>
            <a:off x="4800600" y="3733800"/>
            <a:ext cx="417124" cy="171830"/>
          </a:xfrm>
          <a:prstGeom prst="rightArrow">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sp>
      <p:sp>
        <p:nvSpPr>
          <p:cNvPr id="8" name="TextBox 7"/>
          <p:cNvSpPr txBox="1"/>
          <p:nvPr/>
        </p:nvSpPr>
        <p:spPr>
          <a:xfrm>
            <a:off x="3962400" y="4050268"/>
            <a:ext cx="5181600" cy="369332"/>
          </a:xfrm>
          <a:prstGeom prst="rect">
            <a:avLst/>
          </a:prstGeom>
          <a:noFill/>
        </p:spPr>
        <p:txBody>
          <a:bodyPr wrap="square" rtlCol="0">
            <a:spAutoFit/>
          </a:bodyPr>
          <a:lstStyle/>
          <a:p>
            <a:pPr lvl="1"/>
            <a:r>
              <a:rPr lang="en-US" dirty="0" smtClean="0"/>
              <a:t>“A woman suffering from depression”</a:t>
            </a:r>
            <a:endParaRPr lang="en-US" dirty="0"/>
          </a:p>
        </p:txBody>
      </p:sp>
      <p:sp>
        <p:nvSpPr>
          <p:cNvPr id="9" name="Right Arrow 8"/>
          <p:cNvSpPr/>
          <p:nvPr/>
        </p:nvSpPr>
        <p:spPr>
          <a:xfrm>
            <a:off x="3886200" y="4191000"/>
            <a:ext cx="417124" cy="171830"/>
          </a:xfrm>
          <a:prstGeom prst="rightArrow">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lstStyle/>
          <a:p>
            <a:r>
              <a:rPr lang="en-US" dirty="0" smtClean="0">
                <a:latin typeface="Arial"/>
                <a:cs typeface="Arial"/>
              </a:rPr>
              <a:t>Your role as a healthcare provider</a:t>
            </a:r>
          </a:p>
          <a:p>
            <a:pPr lvl="1"/>
            <a:r>
              <a:rPr lang="en-US" dirty="0" smtClean="0">
                <a:latin typeface="Arial"/>
                <a:cs typeface="Arial"/>
              </a:rPr>
              <a:t>Be a patient advocate</a:t>
            </a:r>
          </a:p>
          <a:p>
            <a:pPr lvl="1"/>
            <a:r>
              <a:rPr lang="en-US" dirty="0" smtClean="0">
                <a:latin typeface="Arial"/>
                <a:cs typeface="Arial"/>
              </a:rPr>
              <a:t>Remain non-judgmental. You are there for one reason only: to help someone who needs help</a:t>
            </a:r>
          </a:p>
          <a:p>
            <a:pPr lvl="1"/>
            <a:endParaRPr lang="en-US"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3600" b="1" dirty="0" smtClean="0">
                <a:solidFill>
                  <a:srgbClr val="FFFFFF"/>
                </a:solidFill>
                <a:latin typeface="Arial"/>
                <a:cs typeface="Arial"/>
              </a:rPr>
              <a:t>Social aspects of mental illness</a:t>
            </a:r>
            <a:endParaRPr lang="en-US" sz="3600" b="1"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lstStyle/>
          <a:p>
            <a:r>
              <a:rPr lang="en-US" dirty="0" smtClean="0">
                <a:latin typeface="Arial"/>
                <a:cs typeface="Arial"/>
              </a:rPr>
              <a:t>Work </a:t>
            </a:r>
            <a:r>
              <a:rPr lang="en-US" u="sng" dirty="0" smtClean="0">
                <a:latin typeface="Arial"/>
                <a:cs typeface="Arial"/>
              </a:rPr>
              <a:t>with</a:t>
            </a:r>
            <a:r>
              <a:rPr lang="en-US" dirty="0" smtClean="0">
                <a:latin typeface="Arial"/>
                <a:cs typeface="Arial"/>
              </a:rPr>
              <a:t> the patient to advocate for their health, not </a:t>
            </a:r>
            <a:r>
              <a:rPr lang="en-US" u="sng" dirty="0" smtClean="0">
                <a:latin typeface="Arial"/>
                <a:cs typeface="Arial"/>
              </a:rPr>
              <a:t>against</a:t>
            </a:r>
            <a:r>
              <a:rPr lang="en-US" dirty="0" smtClean="0">
                <a:latin typeface="Arial"/>
                <a:cs typeface="Arial"/>
              </a:rPr>
              <a:t> them with conflict</a:t>
            </a:r>
          </a:p>
          <a:p>
            <a:pPr lvl="1"/>
            <a:endParaRPr lang="en-US"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3600" b="1" dirty="0" smtClean="0">
                <a:solidFill>
                  <a:srgbClr val="FFFFFF"/>
                </a:solidFill>
                <a:latin typeface="Arial"/>
                <a:cs typeface="Arial"/>
              </a:rPr>
              <a:t>Social aspects of mental illness</a:t>
            </a:r>
            <a:endParaRPr lang="en-US" sz="3600" b="1"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Definitions</a:t>
            </a:r>
            <a:endParaRPr lang="en-US" sz="4800" b="1" dirty="0">
              <a:solidFill>
                <a:srgbClr val="FFFFFF"/>
              </a:solidFill>
              <a:latin typeface="Arial"/>
              <a:cs typeface="Arial"/>
            </a:endParaRPr>
          </a:p>
        </p:txBody>
      </p:sp>
      <p:graphicFrame>
        <p:nvGraphicFramePr>
          <p:cNvPr id="6" name="Diagram 5"/>
          <p:cNvGraphicFramePr/>
          <p:nvPr/>
        </p:nvGraphicFramePr>
        <p:xfrm>
          <a:off x="-685800" y="1828800"/>
          <a:ext cx="59436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ontent Placeholder 2"/>
          <p:cNvSpPr>
            <a:spLocks noGrp="1"/>
          </p:cNvSpPr>
          <p:nvPr>
            <p:ph idx="1"/>
          </p:nvPr>
        </p:nvSpPr>
        <p:spPr>
          <a:xfrm>
            <a:off x="4343400" y="1981201"/>
            <a:ext cx="4495800" cy="1600199"/>
          </a:xfrm>
        </p:spPr>
        <p:txBody>
          <a:bodyPr>
            <a:normAutofit fontScale="92500"/>
          </a:bodyPr>
          <a:lstStyle/>
          <a:p>
            <a:r>
              <a:rPr lang="en-US" sz="2800" b="1" dirty="0" smtClean="0"/>
              <a:t>Behavior</a:t>
            </a:r>
            <a:r>
              <a:rPr lang="en-US" sz="2800" dirty="0" smtClean="0"/>
              <a:t>: The way in which one acts or conducts oneself, especially toward others.</a:t>
            </a:r>
          </a:p>
          <a:p>
            <a:endParaRPr lang="en-US" sz="2800" dirty="0" smtClean="0"/>
          </a:p>
        </p:txBody>
      </p:sp>
      <p:sp>
        <p:nvSpPr>
          <p:cNvPr id="8" name="TextBox 7"/>
          <p:cNvSpPr txBox="1"/>
          <p:nvPr/>
        </p:nvSpPr>
        <p:spPr>
          <a:xfrm>
            <a:off x="4343400" y="3657124"/>
            <a:ext cx="4419600" cy="3539430"/>
          </a:xfrm>
          <a:prstGeom prst="rect">
            <a:avLst/>
          </a:prstGeom>
          <a:noFill/>
        </p:spPr>
        <p:txBody>
          <a:bodyPr wrap="square" rtlCol="0">
            <a:spAutoFit/>
          </a:bodyPr>
          <a:lstStyle/>
          <a:p>
            <a:pPr>
              <a:buFont typeface="Arial"/>
              <a:buChar char="•"/>
            </a:pPr>
            <a:r>
              <a:rPr lang="en-US" sz="2200" b="1" dirty="0" smtClean="0"/>
              <a:t>   </a:t>
            </a:r>
            <a:r>
              <a:rPr lang="en-US" sz="2600" b="1" dirty="0" smtClean="0"/>
              <a:t>Behavioral emergency</a:t>
            </a:r>
            <a:r>
              <a:rPr lang="en-US" sz="2200" dirty="0" smtClean="0"/>
              <a:t>:</a:t>
            </a:r>
          </a:p>
          <a:p>
            <a:pPr lvl="1"/>
            <a:r>
              <a:rPr lang="en-US" sz="2200" dirty="0" smtClean="0"/>
              <a:t>situation in which a patient exhibits abnormal behavior within a given situation that is unacceptable or intolerable to the patient, family or community. </a:t>
            </a:r>
          </a:p>
          <a:p>
            <a:pPr lvl="2">
              <a:buFont typeface="Arial"/>
              <a:buChar char="•"/>
            </a:pPr>
            <a:r>
              <a:rPr lang="en-US" sz="2200" dirty="0" smtClean="0"/>
              <a:t> Reflection of the patient’s culture</a:t>
            </a:r>
          </a:p>
          <a:p>
            <a:endParaRPr lang="en-US" sz="2200" dirty="0"/>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normAutofit/>
          </a:bodyPr>
          <a:lstStyle/>
          <a:p>
            <a:r>
              <a:rPr lang="en-US" dirty="0" smtClean="0">
                <a:latin typeface="Arial"/>
                <a:cs typeface="Arial"/>
              </a:rPr>
              <a:t>The key is safety, identification of the problem, communication, and disposition.</a:t>
            </a:r>
          </a:p>
          <a:p>
            <a:pPr lvl="1"/>
            <a:r>
              <a:rPr lang="en-US" dirty="0" smtClean="0">
                <a:latin typeface="Arial"/>
                <a:cs typeface="Arial"/>
              </a:rPr>
              <a:t>Does a kid who hit his classmate go to the hospital?</a:t>
            </a:r>
          </a:p>
          <a:p>
            <a:pPr lvl="1"/>
            <a:r>
              <a:rPr lang="en-US" dirty="0" smtClean="0">
                <a:latin typeface="Arial"/>
                <a:cs typeface="Arial"/>
              </a:rPr>
              <a:t>Does a normally nice, 80 year old male who punches his wife go to the hospital?</a:t>
            </a:r>
          </a:p>
          <a:p>
            <a:pPr lvl="1"/>
            <a:r>
              <a:rPr lang="en-US" dirty="0" smtClean="0">
                <a:latin typeface="Arial"/>
                <a:cs typeface="Arial"/>
              </a:rPr>
              <a:t>Does a yelling drunk college kid go to the hospital?</a:t>
            </a:r>
          </a:p>
          <a:p>
            <a:endParaRPr lang="en-US" dirty="0" smtClean="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Treatment</a:t>
            </a:r>
            <a:endParaRPr lang="en-US" sz="4800" b="1"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lstStyle/>
          <a:p>
            <a:r>
              <a:rPr lang="en-US" dirty="0" smtClean="0">
                <a:latin typeface="Arial"/>
                <a:cs typeface="Arial"/>
              </a:rPr>
              <a:t>If the patient is not under the influence of drugs, A&amp;O X3, not a minor and is not a danger to him/herself or others, they can give consent. </a:t>
            </a:r>
          </a:p>
          <a:p>
            <a:r>
              <a:rPr lang="en-US" dirty="0" smtClean="0">
                <a:latin typeface="Arial"/>
                <a:cs typeface="Arial"/>
              </a:rPr>
              <a:t>Otherwise, it’s implied and they must be treated or cleared by medical control.</a:t>
            </a:r>
            <a:endParaRPr lang="en-US"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Consent</a:t>
            </a:r>
            <a:endParaRPr lang="en-US" sz="4800" b="1"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lstStyle/>
          <a:p>
            <a:r>
              <a:rPr lang="en-US" dirty="0" smtClean="0">
                <a:latin typeface="Arial"/>
                <a:cs typeface="Arial"/>
              </a:rPr>
              <a:t>If the patient is not under the influence of drugs, A&amp;O X3, not a minor and is not a </a:t>
            </a:r>
            <a:r>
              <a:rPr lang="en-US" b="1" dirty="0" smtClean="0">
                <a:latin typeface="Arial"/>
                <a:cs typeface="Arial"/>
              </a:rPr>
              <a:t>danger to him/herself or others</a:t>
            </a:r>
            <a:r>
              <a:rPr lang="en-US" dirty="0" smtClean="0">
                <a:latin typeface="Arial"/>
                <a:cs typeface="Arial"/>
              </a:rPr>
              <a:t>, they can give consent. </a:t>
            </a:r>
          </a:p>
          <a:p>
            <a:r>
              <a:rPr lang="en-US" dirty="0" smtClean="0">
                <a:latin typeface="Arial"/>
                <a:cs typeface="Arial"/>
              </a:rPr>
              <a:t>Otherwise, it’s implied and they must be treated or cleared by medical control.</a:t>
            </a:r>
            <a:endParaRPr lang="en-US"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Consent</a:t>
            </a:r>
            <a:endParaRPr lang="en-US" sz="4800" b="1"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lstStyle/>
          <a:p>
            <a:r>
              <a:rPr lang="en-US" dirty="0" smtClean="0">
                <a:latin typeface="Arial"/>
                <a:cs typeface="Arial"/>
              </a:rPr>
              <a:t>If the patient is suicidal or homicidal, they </a:t>
            </a:r>
            <a:r>
              <a:rPr lang="en-US" b="1" dirty="0" smtClean="0">
                <a:latin typeface="Arial"/>
                <a:cs typeface="Arial"/>
              </a:rPr>
              <a:t>must</a:t>
            </a:r>
            <a:r>
              <a:rPr lang="en-US" dirty="0" smtClean="0">
                <a:latin typeface="Arial"/>
                <a:cs typeface="Arial"/>
              </a:rPr>
              <a:t> be taken to the emergency room for a psychiatric evaluation, or, in some cases, released to the police.</a:t>
            </a:r>
            <a:endParaRPr lang="en-US"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Danger to self or others?</a:t>
            </a:r>
            <a:endParaRPr lang="en-US" sz="4800" b="1" dirty="0">
              <a:solidFill>
                <a:srgbClr val="FFFFFF"/>
              </a:solidFill>
              <a:latin typeface="Arial"/>
              <a:cs typeface="Arial"/>
            </a:endParaRPr>
          </a:p>
        </p:txBody>
      </p:sp>
      <p:pic>
        <p:nvPicPr>
          <p:cNvPr id="6" name="Picture 5" descr="yelling-at-cop-over-trayvon.jpg"/>
          <p:cNvPicPr>
            <a:picLocks noChangeAspect="1"/>
          </p:cNvPicPr>
          <p:nvPr/>
        </p:nvPicPr>
        <p:blipFill>
          <a:blip r:embed="rId2"/>
          <a:stretch>
            <a:fillRect/>
          </a:stretch>
        </p:blipFill>
        <p:spPr>
          <a:xfrm>
            <a:off x="5329237" y="4412158"/>
            <a:ext cx="3128963" cy="1760042"/>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noAutofit/>
          </a:bodyPr>
          <a:lstStyle/>
          <a:p>
            <a:pPr>
              <a:lnSpc>
                <a:spcPct val="80000"/>
              </a:lnSpc>
            </a:pPr>
            <a:r>
              <a:rPr lang="en-US" sz="2800" dirty="0" smtClean="0"/>
              <a:t>Identify yourself and your role</a:t>
            </a:r>
          </a:p>
          <a:p>
            <a:pPr>
              <a:lnSpc>
                <a:spcPct val="80000"/>
              </a:lnSpc>
            </a:pPr>
            <a:r>
              <a:rPr lang="en-US" sz="2800" dirty="0" smtClean="0"/>
              <a:t>Speak slowly and clearly</a:t>
            </a:r>
          </a:p>
          <a:p>
            <a:pPr lvl="1">
              <a:lnSpc>
                <a:spcPct val="80000"/>
              </a:lnSpc>
            </a:pPr>
            <a:r>
              <a:rPr lang="en-US" sz="2400" dirty="0" smtClean="0"/>
              <a:t>Use a calm, reassuring tone</a:t>
            </a:r>
          </a:p>
          <a:p>
            <a:pPr>
              <a:lnSpc>
                <a:spcPct val="80000"/>
              </a:lnSpc>
            </a:pPr>
            <a:r>
              <a:rPr lang="en-US" sz="2800" dirty="0" smtClean="0"/>
              <a:t>Use active listening – repeat what the patient says back to them. </a:t>
            </a:r>
          </a:p>
          <a:p>
            <a:pPr>
              <a:lnSpc>
                <a:spcPct val="80000"/>
              </a:lnSpc>
            </a:pPr>
            <a:r>
              <a:rPr lang="en-US" sz="2800" dirty="0" smtClean="0"/>
              <a:t>Do not be judgmental. Show compassion.</a:t>
            </a:r>
          </a:p>
          <a:p>
            <a:pPr lvl="1">
              <a:lnSpc>
                <a:spcPct val="80000"/>
              </a:lnSpc>
            </a:pPr>
            <a:r>
              <a:rPr lang="en-US" sz="2400" dirty="0" smtClean="0"/>
              <a:t>Explain, “This must be stressful for you.” “I’m glad you’re willing to let us help you. We’ll take good care of you.”</a:t>
            </a:r>
          </a:p>
          <a:p>
            <a:pPr lvl="1">
              <a:lnSpc>
                <a:spcPct val="80000"/>
              </a:lnSpc>
            </a:pPr>
            <a:r>
              <a:rPr lang="en-US" sz="2400" dirty="0" smtClean="0"/>
              <a:t>Patients might have trust issues</a:t>
            </a: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Communication</a:t>
            </a:r>
            <a:endParaRPr lang="en-US" sz="4800" b="1"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normAutofit fontScale="92500"/>
          </a:bodyPr>
          <a:lstStyle/>
          <a:p>
            <a:pPr>
              <a:lnSpc>
                <a:spcPct val="90000"/>
              </a:lnSpc>
            </a:pPr>
            <a:r>
              <a:rPr lang="en-US" dirty="0" smtClean="0"/>
              <a:t>Give the patient the sense that they are control</a:t>
            </a:r>
          </a:p>
          <a:p>
            <a:pPr>
              <a:lnSpc>
                <a:spcPct val="90000"/>
              </a:lnSpc>
            </a:pPr>
            <a:r>
              <a:rPr lang="en-US" dirty="0" smtClean="0"/>
              <a:t>Give patient time to gain control of emotions</a:t>
            </a:r>
          </a:p>
          <a:p>
            <a:pPr>
              <a:lnSpc>
                <a:spcPct val="80000"/>
              </a:lnSpc>
            </a:pPr>
            <a:r>
              <a:rPr lang="en-US" sz="3243" dirty="0" smtClean="0"/>
              <a:t>Avoid confrontation and conflict</a:t>
            </a:r>
          </a:p>
          <a:p>
            <a:pPr lvl="1">
              <a:lnSpc>
                <a:spcPct val="80000"/>
              </a:lnSpc>
            </a:pPr>
            <a:r>
              <a:rPr lang="en-US" sz="2400" dirty="0" smtClean="0"/>
              <a:t>Work </a:t>
            </a:r>
            <a:r>
              <a:rPr lang="en-US" sz="2400" u="sng" dirty="0" smtClean="0"/>
              <a:t>with</a:t>
            </a:r>
            <a:r>
              <a:rPr lang="en-US" sz="2400" dirty="0" smtClean="0"/>
              <a:t> the patient, not </a:t>
            </a:r>
            <a:r>
              <a:rPr lang="en-US" sz="2400" u="sng" dirty="0" smtClean="0"/>
              <a:t>against</a:t>
            </a:r>
            <a:r>
              <a:rPr lang="en-US" sz="2400" dirty="0" smtClean="0"/>
              <a:t> them</a:t>
            </a:r>
          </a:p>
          <a:p>
            <a:pPr lvl="1">
              <a:lnSpc>
                <a:spcPct val="80000"/>
              </a:lnSpc>
            </a:pPr>
            <a:r>
              <a:rPr lang="en-US" dirty="0" smtClean="0"/>
              <a:t>Do not “play into” delusions, but don’t discount them</a:t>
            </a:r>
          </a:p>
          <a:p>
            <a:pPr>
              <a:lnSpc>
                <a:spcPct val="90000"/>
              </a:lnSpc>
            </a:pPr>
            <a:r>
              <a:rPr lang="en-US" dirty="0" smtClean="0"/>
              <a:t>Honestly explain things to the patient</a:t>
            </a:r>
          </a:p>
          <a:p>
            <a:pPr lvl="1">
              <a:lnSpc>
                <a:spcPct val="90000"/>
              </a:lnSpc>
            </a:pPr>
            <a:r>
              <a:rPr lang="en-US" dirty="0" smtClean="0"/>
              <a:t>“Someone was concerned about you and called us. We’re just here to chat with you for awhile.”</a:t>
            </a:r>
          </a:p>
          <a:p>
            <a:pPr>
              <a:lnSpc>
                <a:spcPct val="90000"/>
              </a:lnSpc>
            </a:pPr>
            <a:r>
              <a:rPr lang="en-US" dirty="0" smtClean="0"/>
              <a:t>Stay alert for sudden changes in behavior</a:t>
            </a:r>
          </a:p>
          <a:p>
            <a:pPr>
              <a:lnSpc>
                <a:spcPct val="90000"/>
              </a:lnSpc>
            </a:pPr>
            <a:endParaRPr lang="en-US" dirty="0"/>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Communication</a:t>
            </a:r>
            <a:endParaRPr lang="en-US" sz="4800" b="1"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noAutofit/>
          </a:bodyPr>
          <a:lstStyle/>
          <a:p>
            <a:pPr>
              <a:lnSpc>
                <a:spcPct val="80000"/>
              </a:lnSpc>
            </a:pPr>
            <a:r>
              <a:rPr lang="en-US" sz="2800" dirty="0" smtClean="0"/>
              <a:t>Use positive body language</a:t>
            </a:r>
          </a:p>
          <a:p>
            <a:pPr lvl="1">
              <a:lnSpc>
                <a:spcPct val="80000"/>
              </a:lnSpc>
            </a:pPr>
            <a:r>
              <a:rPr lang="en-US" sz="2400" dirty="0" smtClean="0"/>
              <a:t>Speak with them at eye level</a:t>
            </a:r>
          </a:p>
          <a:p>
            <a:pPr>
              <a:lnSpc>
                <a:spcPct val="80000"/>
              </a:lnSpc>
            </a:pPr>
            <a:r>
              <a:rPr lang="en-US" sz="2800" dirty="0" smtClean="0"/>
              <a:t>Do not enter the patient’s space</a:t>
            </a:r>
          </a:p>
          <a:p>
            <a:pPr>
              <a:lnSpc>
                <a:spcPct val="80000"/>
              </a:lnSpc>
            </a:pPr>
            <a:r>
              <a:rPr lang="en-US" sz="2800" dirty="0" smtClean="0"/>
              <a:t>Some “know the system” – be a detective!</a:t>
            </a:r>
          </a:p>
          <a:p>
            <a:pPr>
              <a:lnSpc>
                <a:spcPct val="90000"/>
              </a:lnSpc>
            </a:pPr>
            <a:endParaRPr lang="en-US" dirty="0"/>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Communication</a:t>
            </a:r>
            <a:endParaRPr lang="en-US" sz="4800" b="1" dirty="0">
              <a:solidFill>
                <a:srgbClr val="FFFFFF"/>
              </a:solidFill>
              <a:latin typeface="Arial"/>
              <a:cs typeface="Arial"/>
            </a:endParaRPr>
          </a:p>
        </p:txBody>
      </p:sp>
      <p:graphicFrame>
        <p:nvGraphicFramePr>
          <p:cNvPr id="6" name="Content Placeholder 6"/>
          <p:cNvGraphicFramePr>
            <a:graphicFrameLocks/>
          </p:cNvGraphicFramePr>
          <p:nvPr/>
        </p:nvGraphicFramePr>
        <p:xfrm>
          <a:off x="3657600" y="3962400"/>
          <a:ext cx="5181600" cy="259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What happens to them?</a:t>
            </a:r>
            <a:endParaRPr lang="en-US" sz="4800" b="1" dirty="0">
              <a:solidFill>
                <a:srgbClr val="FFFFFF"/>
              </a:solidFill>
              <a:latin typeface="Arial"/>
              <a:cs typeface="Arial"/>
            </a:endParaRPr>
          </a:p>
        </p:txBody>
      </p:sp>
      <p:graphicFrame>
        <p:nvGraphicFramePr>
          <p:cNvPr id="7" name="Content Placeholder 6"/>
          <p:cNvGraphicFramePr>
            <a:graphicFrameLocks noGrp="1"/>
          </p:cNvGraphicFramePr>
          <p:nvPr>
            <p:ph idx="1"/>
          </p:nvPr>
        </p:nvGraphicFramePr>
        <p:xfrm>
          <a:off x="304800" y="1828800"/>
          <a:ext cx="81534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3200400" y="3197225"/>
            <a:ext cx="1550536" cy="1225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lstStyle/>
          <a:p>
            <a:r>
              <a:rPr lang="en-US" dirty="0" smtClean="0">
                <a:latin typeface="Arial"/>
                <a:cs typeface="Arial"/>
              </a:rPr>
              <a:t>Not every hospital has a “psych unit,” and some patients may require transfer to an appropriate facility.</a:t>
            </a: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What happens to them?</a:t>
            </a:r>
            <a:endParaRPr lang="en-US" sz="4800" b="1"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normAutofit/>
          </a:bodyPr>
          <a:lstStyle/>
          <a:p>
            <a:pPr>
              <a:buNone/>
            </a:pPr>
            <a:r>
              <a:rPr lang="en-US" dirty="0" smtClean="0">
                <a:latin typeface="Arial"/>
                <a:cs typeface="Arial"/>
              </a:rPr>
              <a:t>Five categories of AMS:</a:t>
            </a:r>
          </a:p>
          <a:p>
            <a:r>
              <a:rPr lang="en-US" b="1" dirty="0" smtClean="0">
                <a:latin typeface="Arial"/>
                <a:cs typeface="Arial"/>
              </a:rPr>
              <a:t>Toxic/metabolic</a:t>
            </a:r>
          </a:p>
          <a:p>
            <a:endParaRPr lang="en-US" dirty="0" smtClean="0">
              <a:latin typeface="Arial"/>
              <a:cs typeface="Arial"/>
            </a:endParaRPr>
          </a:p>
          <a:p>
            <a:endParaRPr lang="en-US"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Common causes</a:t>
            </a:r>
            <a:endParaRPr lang="en-US" sz="4800" dirty="0">
              <a:solidFill>
                <a:srgbClr val="FFFFFF"/>
              </a:solidFill>
              <a:latin typeface="Arial"/>
              <a:cs typeface="Arial"/>
            </a:endParaRPr>
          </a:p>
        </p:txBody>
      </p:sp>
      <p:sp>
        <p:nvSpPr>
          <p:cNvPr id="6" name="Rectangle 5"/>
          <p:cNvSpPr/>
          <p:nvPr/>
        </p:nvSpPr>
        <p:spPr>
          <a:xfrm>
            <a:off x="457200" y="3048000"/>
            <a:ext cx="7467600" cy="2062103"/>
          </a:xfrm>
          <a:prstGeom prst="rect">
            <a:avLst/>
          </a:prstGeom>
        </p:spPr>
        <p:txBody>
          <a:bodyPr wrap="square">
            <a:spAutoFit/>
          </a:bodyPr>
          <a:lstStyle/>
          <a:p>
            <a:pPr>
              <a:buFont typeface="Arial"/>
              <a:buChar char="•"/>
            </a:pPr>
            <a:r>
              <a:rPr lang="en-US" sz="3200" dirty="0" smtClean="0">
                <a:latin typeface="Arial"/>
                <a:cs typeface="Arial"/>
              </a:rPr>
              <a:t>  Structural</a:t>
            </a:r>
          </a:p>
          <a:p>
            <a:pPr>
              <a:buFont typeface="Arial"/>
              <a:buChar char="•"/>
            </a:pPr>
            <a:r>
              <a:rPr lang="en-US" sz="3200" dirty="0" smtClean="0">
                <a:latin typeface="Arial"/>
                <a:cs typeface="Arial"/>
              </a:rPr>
              <a:t>  Vital sign change</a:t>
            </a:r>
          </a:p>
          <a:p>
            <a:pPr>
              <a:buFont typeface="Arial"/>
              <a:buChar char="•"/>
            </a:pPr>
            <a:r>
              <a:rPr lang="en-US" sz="3200" dirty="0" smtClean="0">
                <a:latin typeface="Arial"/>
                <a:cs typeface="Arial"/>
              </a:rPr>
              <a:t>  Infectious</a:t>
            </a:r>
          </a:p>
          <a:p>
            <a:pPr>
              <a:buFont typeface="Arial"/>
              <a:buChar char="•"/>
            </a:pPr>
            <a:r>
              <a:rPr lang="en-US" sz="3200" dirty="0" smtClean="0">
                <a:latin typeface="Arial"/>
                <a:cs typeface="Arial"/>
              </a:rPr>
              <a:t>  Psychogenic</a:t>
            </a:r>
          </a:p>
        </p:txBody>
      </p:sp>
      <p:pic>
        <p:nvPicPr>
          <p:cNvPr id="7" name="Picture 6" descr="o.jpg"/>
          <p:cNvPicPr>
            <a:picLocks noChangeAspect="1"/>
          </p:cNvPicPr>
          <p:nvPr/>
        </p:nvPicPr>
        <p:blipFill>
          <a:blip r:embed="rId3"/>
          <a:stretch>
            <a:fillRect/>
          </a:stretch>
        </p:blipFill>
        <p:spPr>
          <a:xfrm>
            <a:off x="4343400" y="3124200"/>
            <a:ext cx="4800600" cy="30289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Definitions</a:t>
            </a:r>
            <a:endParaRPr lang="en-US" sz="4800" b="1" dirty="0">
              <a:solidFill>
                <a:srgbClr val="FFFFFF"/>
              </a:solidFill>
              <a:latin typeface="Arial"/>
              <a:cs typeface="Arial"/>
            </a:endParaRPr>
          </a:p>
        </p:txBody>
      </p:sp>
      <p:graphicFrame>
        <p:nvGraphicFramePr>
          <p:cNvPr id="6" name="Diagram 5"/>
          <p:cNvGraphicFramePr/>
          <p:nvPr/>
        </p:nvGraphicFramePr>
        <p:xfrm>
          <a:off x="-685800" y="1828800"/>
          <a:ext cx="59436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ontent Placeholder 2"/>
          <p:cNvSpPr>
            <a:spLocks noGrp="1"/>
          </p:cNvSpPr>
          <p:nvPr>
            <p:ph idx="1"/>
          </p:nvPr>
        </p:nvSpPr>
        <p:spPr>
          <a:xfrm>
            <a:off x="4343400" y="1981201"/>
            <a:ext cx="4495800" cy="4267199"/>
          </a:xfrm>
        </p:spPr>
        <p:txBody>
          <a:bodyPr>
            <a:normAutofit/>
          </a:bodyPr>
          <a:lstStyle/>
          <a:p>
            <a:pPr>
              <a:buNone/>
            </a:pPr>
            <a:r>
              <a:rPr lang="en-US" sz="2800" b="1" dirty="0" smtClean="0"/>
              <a:t>Psychiatric emergency</a:t>
            </a:r>
            <a:r>
              <a:rPr lang="en-US" sz="2800" dirty="0" smtClean="0"/>
              <a:t>:</a:t>
            </a:r>
          </a:p>
          <a:p>
            <a:r>
              <a:rPr lang="en-US" sz="2800" dirty="0" smtClean="0"/>
              <a:t>Precipitated by a psychiatric illness, like depression, mania, schizophrenia, etc</a:t>
            </a:r>
          </a:p>
          <a:p>
            <a:pPr lvl="1"/>
            <a:r>
              <a:rPr lang="en-US" sz="2400" dirty="0" smtClean="0"/>
              <a:t>Life-threatening behavior, presence of delusions, panic attacks, rapid changes in behavior</a:t>
            </a: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81200"/>
            <a:ext cx="9144000" cy="1066800"/>
          </a:xfrm>
          <a:prstGeom prst="rect">
            <a:avLst/>
          </a:prstGeom>
          <a:solidFill>
            <a:srgbClr val="191919">
              <a:alpha val="86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i="1" dirty="0">
              <a:latin typeface="Arial"/>
              <a:cs typeface="Arial"/>
            </a:endParaRPr>
          </a:p>
        </p:txBody>
      </p:sp>
      <p:sp>
        <p:nvSpPr>
          <p:cNvPr id="5" name="Title 1"/>
          <p:cNvSpPr txBox="1">
            <a:spLocks/>
          </p:cNvSpPr>
          <p:nvPr/>
        </p:nvSpPr>
        <p:spPr>
          <a:xfrm>
            <a:off x="457200" y="1905000"/>
            <a:ext cx="8229600"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rgbClr val="FFFFFF"/>
                </a:solidFill>
                <a:effectLst/>
                <a:uLnTx/>
                <a:uFillTx/>
                <a:latin typeface="Arial"/>
                <a:ea typeface="+mj-ea"/>
                <a:cs typeface="Arial"/>
              </a:rPr>
              <a:t>Toxicology</a:t>
            </a:r>
            <a:endParaRPr kumimoji="0" lang="en-US" sz="4800" b="1" i="0" u="none" strike="noStrike" kern="1200" cap="none" spc="0" normalizeH="0" baseline="0" noProof="0" dirty="0">
              <a:ln>
                <a:noFill/>
              </a:ln>
              <a:solidFill>
                <a:srgbClr val="FFFFFF"/>
              </a:solidFill>
              <a:effectLst/>
              <a:uLnTx/>
              <a:uFillTx/>
              <a:latin typeface="Arial"/>
              <a:ea typeface="+mj-ea"/>
              <a:cs typeface="Arial"/>
            </a:endParaRPr>
          </a:p>
        </p:txBody>
      </p:sp>
      <p:pic>
        <p:nvPicPr>
          <p:cNvPr id="6" name="Picture 5" descr="o.jpg"/>
          <p:cNvPicPr>
            <a:picLocks noChangeAspect="1"/>
          </p:cNvPicPr>
          <p:nvPr/>
        </p:nvPicPr>
        <p:blipFill>
          <a:blip r:embed="rId2"/>
          <a:stretch>
            <a:fillRect/>
          </a:stretch>
        </p:blipFill>
        <p:spPr>
          <a:xfrm>
            <a:off x="4343400" y="3124200"/>
            <a:ext cx="4800600" cy="302895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lstStyle/>
          <a:p>
            <a:r>
              <a:rPr lang="en-US" dirty="0" smtClean="0">
                <a:latin typeface="Arial" charset="0"/>
              </a:rPr>
              <a:t>A drug or substance that is harmful to a human and causes certain adverse effects that may ultimately lead to death</a:t>
            </a:r>
          </a:p>
          <a:p>
            <a:r>
              <a:rPr lang="en-US" dirty="0" smtClean="0">
                <a:latin typeface="Arial" charset="0"/>
                <a:cs typeface="Arial"/>
              </a:rPr>
              <a:t>Most toxins either exert effect by passing into blood steam, affecting CNS or cause local damage</a:t>
            </a:r>
            <a:endParaRPr lang="en-US" dirty="0" smtClean="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What is a toxin?</a:t>
            </a:r>
            <a:endParaRPr lang="en-US" sz="4800" b="1"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normAutofit fontScale="92500" lnSpcReduction="20000"/>
          </a:bodyPr>
          <a:lstStyle/>
          <a:p>
            <a:r>
              <a:rPr lang="en-US" dirty="0" smtClean="0">
                <a:latin typeface="Arial" charset="0"/>
              </a:rPr>
              <a:t>Is the scene safe?</a:t>
            </a:r>
          </a:p>
          <a:p>
            <a:r>
              <a:rPr lang="en-US" dirty="0" smtClean="0">
                <a:latin typeface="Arial" charset="0"/>
              </a:rPr>
              <a:t>What toxin was it?</a:t>
            </a:r>
          </a:p>
          <a:p>
            <a:r>
              <a:rPr lang="en-US" dirty="0" smtClean="0">
                <a:latin typeface="Arial" charset="0"/>
                <a:cs typeface="Arial"/>
              </a:rPr>
              <a:t>What is it likely to do?</a:t>
            </a:r>
          </a:p>
          <a:p>
            <a:r>
              <a:rPr lang="en-US" dirty="0" smtClean="0">
                <a:latin typeface="Arial" charset="0"/>
                <a:cs typeface="Arial"/>
              </a:rPr>
              <a:t>How long ago was the exposure, and when are signs &amp; symptoms likely to arise?</a:t>
            </a:r>
          </a:p>
          <a:p>
            <a:r>
              <a:rPr lang="en-US" dirty="0" smtClean="0">
                <a:latin typeface="Arial" charset="0"/>
                <a:cs typeface="Arial"/>
              </a:rPr>
              <a:t>What immediate treatment does the patient need?</a:t>
            </a:r>
          </a:p>
          <a:p>
            <a:r>
              <a:rPr lang="en-US" dirty="0" smtClean="0">
                <a:latin typeface="Arial" charset="0"/>
                <a:cs typeface="Arial"/>
              </a:rPr>
              <a:t>Do I need to call poison control or medical control? What about additional resources?</a:t>
            </a:r>
          </a:p>
          <a:p>
            <a:pPr>
              <a:buNone/>
            </a:pPr>
            <a:endParaRPr lang="en-US" dirty="0" smtClean="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Considerations</a:t>
            </a:r>
            <a:endParaRPr lang="en-US" sz="4800" b="1" dirty="0">
              <a:solidFill>
                <a:srgbClr val="FFFFFF"/>
              </a:solidFill>
              <a:latin typeface="Arial"/>
              <a:cs typeface="Arial"/>
            </a:endParaRPr>
          </a:p>
        </p:txBody>
      </p:sp>
      <p:pic>
        <p:nvPicPr>
          <p:cNvPr id="6" name="Picture 5" descr="notes.jpg"/>
          <p:cNvPicPr>
            <a:picLocks noChangeAspect="1"/>
          </p:cNvPicPr>
          <p:nvPr/>
        </p:nvPicPr>
        <p:blipFill>
          <a:blip r:embed="rId2"/>
          <a:stretch>
            <a:fillRect/>
          </a:stretch>
        </p:blipFill>
        <p:spPr>
          <a:xfrm>
            <a:off x="6019800" y="1752600"/>
            <a:ext cx="2133600" cy="14150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lstStyle/>
          <a:p>
            <a:r>
              <a:rPr lang="en-US" dirty="0" smtClean="0">
                <a:latin typeface="Arial" charset="0"/>
                <a:cs typeface="Arial"/>
              </a:rPr>
              <a:t>Injection</a:t>
            </a:r>
          </a:p>
          <a:p>
            <a:r>
              <a:rPr lang="en-US" dirty="0" smtClean="0">
                <a:latin typeface="Arial" charset="0"/>
                <a:cs typeface="Arial"/>
              </a:rPr>
              <a:t>Inhalation</a:t>
            </a:r>
          </a:p>
          <a:p>
            <a:r>
              <a:rPr lang="en-US" dirty="0" smtClean="0">
                <a:latin typeface="Arial" charset="0"/>
              </a:rPr>
              <a:t>Ingestion</a:t>
            </a:r>
            <a:endParaRPr lang="en-US" dirty="0" smtClean="0">
              <a:latin typeface="Arial" charset="0"/>
              <a:cs typeface="Arial"/>
            </a:endParaRPr>
          </a:p>
          <a:p>
            <a:r>
              <a:rPr lang="en-US" dirty="0" smtClean="0">
                <a:latin typeface="Arial" charset="0"/>
                <a:cs typeface="Arial"/>
              </a:rPr>
              <a:t>Absorption</a:t>
            </a:r>
          </a:p>
          <a:p>
            <a:endParaRPr lang="en-US" dirty="0" smtClean="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Routes of exposure</a:t>
            </a:r>
            <a:endParaRPr lang="en-US" sz="4800" b="1" dirty="0">
              <a:solidFill>
                <a:srgbClr val="FFFFFF"/>
              </a:solidFill>
              <a:latin typeface="Arial"/>
              <a:cs typeface="Arial"/>
            </a:endParaRPr>
          </a:p>
        </p:txBody>
      </p:sp>
      <p:pic>
        <p:nvPicPr>
          <p:cNvPr id="6" name="Picture 5" descr="exposure.jpg"/>
          <p:cNvPicPr>
            <a:picLocks noChangeAspect="1"/>
          </p:cNvPicPr>
          <p:nvPr/>
        </p:nvPicPr>
        <p:blipFill>
          <a:blip r:embed="rId2"/>
          <a:stretch>
            <a:fillRect/>
          </a:stretch>
        </p:blipFill>
        <p:spPr>
          <a:xfrm>
            <a:off x="3657600" y="1911350"/>
            <a:ext cx="4483100" cy="3578807"/>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I.jpg"/>
          <p:cNvPicPr>
            <a:picLocks noChangeAspect="1"/>
          </p:cNvPicPr>
          <p:nvPr/>
        </p:nvPicPr>
        <p:blipFill>
          <a:blip r:embed="rId3"/>
          <a:stretch>
            <a:fillRect/>
          </a:stretch>
        </p:blipFill>
        <p:spPr>
          <a:xfrm>
            <a:off x="3581400" y="2433320"/>
            <a:ext cx="5562600" cy="4450080"/>
          </a:xfrm>
          <a:prstGeom prst="rect">
            <a:avLst/>
          </a:prstGeom>
        </p:spPr>
      </p:pic>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lstStyle/>
          <a:p>
            <a:r>
              <a:rPr lang="en-US" b="1" dirty="0" smtClean="0">
                <a:latin typeface="Arial" charset="0"/>
              </a:rPr>
              <a:t>Most common </a:t>
            </a:r>
            <a:r>
              <a:rPr lang="en-US" dirty="0" smtClean="0">
                <a:latin typeface="Arial" charset="0"/>
              </a:rPr>
              <a:t>route of poisoning</a:t>
            </a:r>
          </a:p>
          <a:p>
            <a:r>
              <a:rPr lang="en-US" dirty="0" smtClean="0">
                <a:latin typeface="Arial" charset="0"/>
              </a:rPr>
              <a:t>Most poisons absorbed in small intestine</a:t>
            </a: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Ingestion</a:t>
            </a:r>
            <a:endParaRPr lang="en-US" sz="4800" b="1"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lstStyle/>
          <a:p>
            <a:r>
              <a:rPr lang="en-US" dirty="0" smtClean="0">
                <a:latin typeface="Arial" charset="0"/>
              </a:rPr>
              <a:t>Usually a gas, vapor, fume or aerosol</a:t>
            </a:r>
          </a:p>
          <a:p>
            <a:r>
              <a:rPr lang="en-US" dirty="0" smtClean="0">
                <a:latin typeface="Arial" charset="0"/>
              </a:rPr>
              <a:t>Can damage entire respiratory tract</a:t>
            </a:r>
          </a:p>
          <a:p>
            <a:r>
              <a:rPr lang="en-US" dirty="0" smtClean="0">
                <a:latin typeface="Arial" charset="0"/>
              </a:rPr>
              <a:t>Eventually crosses alveolar-capillary membrane and enters the bloodstream</a:t>
            </a:r>
          </a:p>
          <a:p>
            <a:endParaRPr lang="en-US" dirty="0" smtClean="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Inhalation</a:t>
            </a:r>
            <a:endParaRPr lang="en-US" sz="4800" b="1" dirty="0">
              <a:solidFill>
                <a:srgbClr val="FFFFFF"/>
              </a:solidFill>
              <a:latin typeface="Arial"/>
              <a:cs typeface="Arial"/>
            </a:endParaRPr>
          </a:p>
        </p:txBody>
      </p:sp>
      <p:pic>
        <p:nvPicPr>
          <p:cNvPr id="6" name="Picture 5" descr="si55551488_ma.jpg"/>
          <p:cNvPicPr>
            <a:picLocks noChangeAspect="1"/>
          </p:cNvPicPr>
          <p:nvPr/>
        </p:nvPicPr>
        <p:blipFill>
          <a:blip r:embed="rId2"/>
          <a:stretch>
            <a:fillRect/>
          </a:stretch>
        </p:blipFill>
        <p:spPr>
          <a:xfrm>
            <a:off x="5222062" y="4267200"/>
            <a:ext cx="3921938" cy="2554288"/>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normAutofit fontScale="92500" lnSpcReduction="10000"/>
          </a:bodyPr>
          <a:lstStyle/>
          <a:p>
            <a:r>
              <a:rPr lang="en-US" dirty="0" smtClean="0">
                <a:latin typeface="Arial" charset="0"/>
              </a:rPr>
              <a:t>Common inhaled poisons:</a:t>
            </a:r>
          </a:p>
          <a:p>
            <a:pPr lvl="1"/>
            <a:r>
              <a:rPr lang="en-US" dirty="0" smtClean="0">
                <a:latin typeface="Arial" charset="0"/>
              </a:rPr>
              <a:t>Carbon monoxide</a:t>
            </a:r>
          </a:p>
          <a:p>
            <a:pPr lvl="1"/>
            <a:r>
              <a:rPr lang="en-US" dirty="0" smtClean="0">
                <a:latin typeface="Arial" charset="0"/>
              </a:rPr>
              <a:t>Carbon dioxide, sulfur dioxide</a:t>
            </a:r>
          </a:p>
          <a:p>
            <a:pPr lvl="1"/>
            <a:r>
              <a:rPr lang="en-US" dirty="0" smtClean="0">
                <a:latin typeface="Arial" charset="0"/>
              </a:rPr>
              <a:t>Natural gas, industrial gases</a:t>
            </a:r>
          </a:p>
          <a:p>
            <a:pPr lvl="1"/>
            <a:r>
              <a:rPr lang="en-US" dirty="0" smtClean="0">
                <a:latin typeface="Arial" charset="0"/>
              </a:rPr>
              <a:t>Fumes from chemicals</a:t>
            </a:r>
          </a:p>
          <a:p>
            <a:r>
              <a:rPr lang="en-US" dirty="0" smtClean="0">
                <a:latin typeface="Arial" charset="0"/>
              </a:rPr>
              <a:t>Effects are usually from:</a:t>
            </a:r>
          </a:p>
          <a:p>
            <a:pPr lvl="1"/>
            <a:r>
              <a:rPr lang="en-US" dirty="0" smtClean="0">
                <a:latin typeface="Arial" charset="0"/>
              </a:rPr>
              <a:t>Displaced oxygen, leading to hypoxia, leading to a sense of being “high” (CO poisoning)</a:t>
            </a:r>
          </a:p>
          <a:p>
            <a:pPr lvl="1"/>
            <a:r>
              <a:rPr lang="en-US" dirty="0" smtClean="0">
                <a:latin typeface="Arial" charset="0"/>
              </a:rPr>
              <a:t>Direct action on CNS (Nicotine)</a:t>
            </a:r>
          </a:p>
          <a:p>
            <a:pPr lvl="1"/>
            <a:endParaRPr lang="en-US" dirty="0" smtClean="0">
              <a:latin typeface="Arial" charset="0"/>
            </a:endParaRPr>
          </a:p>
          <a:p>
            <a:pPr lvl="1"/>
            <a:endParaRPr lang="en-US" dirty="0" smtClean="0">
              <a:latin typeface="Arial" charset="0"/>
            </a:endParaRPr>
          </a:p>
          <a:p>
            <a:endParaRPr lang="en-US" dirty="0" smtClean="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Inhalation</a:t>
            </a:r>
            <a:endParaRPr lang="en-US" sz="4800" b="1"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lstStyle/>
          <a:p>
            <a:r>
              <a:rPr lang="en-US" dirty="0" smtClean="0">
                <a:latin typeface="Arial" charset="0"/>
              </a:rPr>
              <a:t>Can be liquid, or power in suspension</a:t>
            </a:r>
          </a:p>
          <a:p>
            <a:r>
              <a:rPr lang="en-US" dirty="0" smtClean="0">
                <a:latin typeface="Arial"/>
                <a:cs typeface="Arial"/>
              </a:rPr>
              <a:t>Can be injected into muscle, blood vessel, or under skin</a:t>
            </a: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Injection</a:t>
            </a:r>
            <a:endParaRPr lang="en-US" sz="4800" b="1" dirty="0">
              <a:solidFill>
                <a:srgbClr val="FFFFFF"/>
              </a:solidFill>
              <a:latin typeface="Arial"/>
              <a:cs typeface="Arial"/>
            </a:endParaRPr>
          </a:p>
        </p:txBody>
      </p:sp>
      <p:pic>
        <p:nvPicPr>
          <p:cNvPr id="7" name="AAHLHIQ0.jpg" descr="AAHLHIQ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81800" y="3429000"/>
            <a:ext cx="2191436" cy="3275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lstStyle/>
          <a:p>
            <a:r>
              <a:rPr lang="en-US" dirty="0" smtClean="0">
                <a:latin typeface="Arial" charset="0"/>
              </a:rPr>
              <a:t>Anything entering through broken skin</a:t>
            </a:r>
          </a:p>
          <a:p>
            <a:r>
              <a:rPr lang="en-US" dirty="0" smtClean="0">
                <a:latin typeface="Arial" charset="0"/>
              </a:rPr>
              <a:t>Most common: </a:t>
            </a:r>
            <a:r>
              <a:rPr lang="en-US" b="1" dirty="0" smtClean="0">
                <a:latin typeface="Arial" charset="0"/>
              </a:rPr>
              <a:t>bites and stings</a:t>
            </a:r>
          </a:p>
          <a:p>
            <a:pPr lvl="1"/>
            <a:r>
              <a:rPr lang="en-US" dirty="0" smtClean="0">
                <a:latin typeface="Arial" charset="0"/>
              </a:rPr>
              <a:t>Bees, wasps, hornets, yellow jackets, and ants; others include the bites of spiders, ticks, marine animals, and snakes.</a:t>
            </a:r>
          </a:p>
          <a:p>
            <a:pPr lvl="1"/>
            <a:r>
              <a:rPr lang="en-US" dirty="0" smtClean="0">
                <a:latin typeface="Arial" charset="0"/>
              </a:rPr>
              <a:t>Local reaction, followed by systemic</a:t>
            </a:r>
          </a:p>
          <a:p>
            <a:pPr lvl="2"/>
            <a:r>
              <a:rPr lang="en-US" dirty="0" smtClean="0">
                <a:latin typeface="Arial" charset="0"/>
              </a:rPr>
              <a:t>What would a systemic reaction to a bee sting be?</a:t>
            </a:r>
          </a:p>
          <a:p>
            <a:pPr lvl="2"/>
            <a:endParaRPr lang="en-US" dirty="0" smtClean="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Injection</a:t>
            </a:r>
            <a:endParaRPr lang="en-US" sz="4800" b="1"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iam-forensics-heroin-track-marks-1024x680.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152247"/>
            <a:ext cx="9144000" cy="7010247"/>
          </a:xfrm>
          <a:prstGeom prst="rect">
            <a:avLst/>
          </a:prstGeom>
        </p:spPr>
      </p:pic>
      <p:sp>
        <p:nvSpPr>
          <p:cNvPr id="12" name="Rectangle 11"/>
          <p:cNvSpPr/>
          <p:nvPr/>
        </p:nvSpPr>
        <p:spPr>
          <a:xfrm>
            <a:off x="320828" y="457200"/>
            <a:ext cx="4251171" cy="369332"/>
          </a:xfrm>
          <a:prstGeom prst="rect">
            <a:avLst/>
          </a:prstGeom>
        </p:spPr>
        <p:txBody>
          <a:bodyPr wrap="none">
            <a:spAutoFit/>
          </a:bodyPr>
          <a:lstStyle/>
          <a:p>
            <a:r>
              <a:rPr lang="en-US" b="1" dirty="0" smtClean="0">
                <a:solidFill>
                  <a:srgbClr val="FFFFFF"/>
                </a:solidFill>
                <a:latin typeface="Arial"/>
                <a:cs typeface="Arial"/>
              </a:rPr>
              <a:t>“Track marks” from heroin injections</a:t>
            </a:r>
            <a:endParaRPr lang="en-US" b="1" dirty="0">
              <a:latin typeface="Arial"/>
              <a:cs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Definitions</a:t>
            </a:r>
            <a:endParaRPr lang="en-US" sz="4800" b="1" dirty="0">
              <a:solidFill>
                <a:srgbClr val="FFFFFF"/>
              </a:solidFill>
              <a:latin typeface="Arial"/>
              <a:cs typeface="Arial"/>
            </a:endParaRPr>
          </a:p>
        </p:txBody>
      </p:sp>
      <p:graphicFrame>
        <p:nvGraphicFramePr>
          <p:cNvPr id="6" name="Diagram 5"/>
          <p:cNvGraphicFramePr/>
          <p:nvPr/>
        </p:nvGraphicFramePr>
        <p:xfrm>
          <a:off x="-685800" y="1828800"/>
          <a:ext cx="59436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ontent Placeholder 2"/>
          <p:cNvSpPr>
            <a:spLocks noGrp="1"/>
          </p:cNvSpPr>
          <p:nvPr>
            <p:ph idx="1"/>
          </p:nvPr>
        </p:nvSpPr>
        <p:spPr>
          <a:xfrm>
            <a:off x="4267200" y="1981201"/>
            <a:ext cx="4419600" cy="685799"/>
          </a:xfrm>
        </p:spPr>
        <p:txBody>
          <a:bodyPr>
            <a:normAutofit/>
          </a:bodyPr>
          <a:lstStyle/>
          <a:p>
            <a:pPr>
              <a:buNone/>
            </a:pPr>
            <a:r>
              <a:rPr lang="en-US" sz="2000" b="1" dirty="0" smtClean="0"/>
              <a:t>What do they all have in common?</a:t>
            </a:r>
            <a:endParaRPr lang="en-US" sz="2000" dirty="0" smtClean="0"/>
          </a:p>
        </p:txBody>
      </p:sp>
      <p:sp>
        <p:nvSpPr>
          <p:cNvPr id="8" name="Content Placeholder 2"/>
          <p:cNvSpPr txBox="1">
            <a:spLocks/>
          </p:cNvSpPr>
          <p:nvPr/>
        </p:nvSpPr>
        <p:spPr>
          <a:xfrm>
            <a:off x="4648200" y="2362201"/>
            <a:ext cx="4495800" cy="4343399"/>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i="0" u="none" strike="noStrike" kern="1200" cap="none" spc="0" normalizeH="0" baseline="0" noProof="0" dirty="0" smtClean="0">
                <a:ln>
                  <a:noFill/>
                </a:ln>
                <a:solidFill>
                  <a:schemeClr val="tx1"/>
                </a:solidFill>
                <a:effectLst/>
                <a:uLnTx/>
                <a:uFillTx/>
                <a:latin typeface="+mn-lt"/>
                <a:ea typeface="+mn-ea"/>
                <a:cs typeface="+mn-cs"/>
              </a:rPr>
              <a:t>Communication</a:t>
            </a:r>
          </a:p>
          <a:p>
            <a:pPr marL="800100" lvl="1" indent="-342900">
              <a:spcBef>
                <a:spcPct val="20000"/>
              </a:spcBef>
              <a:buFont typeface="Arial"/>
              <a:buChar char="•"/>
            </a:pPr>
            <a:r>
              <a:rPr lang="en-US" sz="2800" dirty="0" smtClean="0"/>
              <a:t>Controlling and making sense of chaos</a:t>
            </a:r>
            <a:endParaRPr kumimoji="0" lang="en-US" sz="2800" i="0" u="none" strike="noStrike" kern="1200" cap="none" spc="0" normalizeH="0" baseline="0" noProof="0" dirty="0" smtClean="0">
              <a:ln>
                <a:noFill/>
              </a:ln>
              <a:solidFill>
                <a:schemeClr val="tx1"/>
              </a:solidFill>
              <a:effectLst/>
              <a:uLnTx/>
              <a:uFillTx/>
              <a:latin typeface="+mn-lt"/>
              <a:ea typeface="+mn-ea"/>
              <a:cs typeface="+mn-cs"/>
            </a:endParaRPr>
          </a:p>
          <a:p>
            <a:pPr marL="800100" lvl="1" indent="-342900">
              <a:spcBef>
                <a:spcPct val="20000"/>
              </a:spcBef>
              <a:buFont typeface="Arial"/>
              <a:buChar char="•"/>
            </a:pPr>
            <a:r>
              <a:rPr lang="en-US" sz="2800" dirty="0" smtClean="0"/>
              <a:t>Assessment of danger to self or others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opping.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25635" y="0"/>
            <a:ext cx="9169635" cy="6858000"/>
          </a:xfrm>
          <a:prstGeom prst="rect">
            <a:avLst/>
          </a:prstGeom>
        </p:spPr>
      </p:pic>
      <p:sp>
        <p:nvSpPr>
          <p:cNvPr id="5" name="Rectangle 4"/>
          <p:cNvSpPr/>
          <p:nvPr/>
        </p:nvSpPr>
        <p:spPr>
          <a:xfrm>
            <a:off x="0" y="662970"/>
            <a:ext cx="3276600" cy="708630"/>
          </a:xfrm>
          <a:prstGeom prst="rect">
            <a:avLst/>
          </a:prstGeom>
          <a:solidFill>
            <a:srgbClr val="191919"/>
          </a:solidFill>
          <a:ln>
            <a:noFill/>
          </a:ln>
          <a:effectLst>
            <a:outerShdw blurRad="288925" dist="88900" dir="2460000" sx="74000" sy="74000" rotWithShape="0">
              <a:srgbClr val="000000">
                <a:alpha val="7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4" name="Rectangle 3"/>
          <p:cNvSpPr/>
          <p:nvPr/>
        </p:nvSpPr>
        <p:spPr>
          <a:xfrm>
            <a:off x="320828" y="718810"/>
            <a:ext cx="2777774" cy="523220"/>
          </a:xfrm>
          <a:prstGeom prst="rect">
            <a:avLst/>
          </a:prstGeom>
        </p:spPr>
        <p:txBody>
          <a:bodyPr wrap="none">
            <a:spAutoFit/>
          </a:bodyPr>
          <a:lstStyle/>
          <a:p>
            <a:r>
              <a:rPr lang="en-US" sz="2800" b="1" dirty="0" smtClean="0">
                <a:solidFill>
                  <a:srgbClr val="FFFFFF"/>
                </a:solidFill>
                <a:latin typeface="Arial"/>
                <a:cs typeface="Arial"/>
              </a:rPr>
              <a:t>“skin popping”</a:t>
            </a:r>
            <a:endParaRPr lang="en-US" sz="2800" b="1" dirty="0">
              <a:latin typeface="Arial"/>
              <a:cs typeface="Aria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AHLHIO0.jpg" descr="AAHLHIO0"/>
          <p:cNvPicPr>
            <a:picLocks noChangeAspect="1" noChangeArrowheads="1"/>
          </p:cNvPicPr>
          <p:nvPr/>
        </p:nvPicPr>
        <p:blipFill>
          <a:blip r:embed="rId2" cstate="print">
            <a:alphaModFix/>
            <a:extLst>
              <a:ext uri="{28A0092B-C50C-407E-A947-70E740481C1C}">
                <a14:useLocalDpi xmlns:a14="http://schemas.microsoft.com/office/drawing/2010/main"/>
              </a:ext>
            </a:extLst>
          </a:blip>
          <a:srcRect/>
          <a:stretch>
            <a:fillRect/>
          </a:stretch>
        </p:blipFill>
        <p:spPr bwMode="auto">
          <a:xfrm>
            <a:off x="5867400" y="3251862"/>
            <a:ext cx="3276600" cy="3606138"/>
          </a:xfrm>
          <a:prstGeom prst="rect">
            <a:avLst/>
          </a:prstGeom>
          <a:noFill/>
          <a:ln w="9525">
            <a:noFill/>
            <a:miter lim="800000"/>
            <a:headEnd/>
            <a:tailEnd/>
          </a:ln>
        </p:spPr>
      </p:pic>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lstStyle/>
          <a:p>
            <a:r>
              <a:rPr lang="en-US" dirty="0" smtClean="0">
                <a:latin typeface="Arial" charset="0"/>
              </a:rPr>
              <a:t>Skin or mucous membranes</a:t>
            </a:r>
          </a:p>
          <a:p>
            <a:r>
              <a:rPr lang="en-US" dirty="0" smtClean="0">
                <a:latin typeface="Arial" charset="0"/>
              </a:rPr>
              <a:t>Most likely to need decontamination</a:t>
            </a:r>
          </a:p>
          <a:p>
            <a:r>
              <a:rPr lang="en-US" dirty="0" smtClean="0">
                <a:latin typeface="Arial" charset="0"/>
              </a:rPr>
              <a:t>Make sure you use </a:t>
            </a:r>
          </a:p>
          <a:p>
            <a:pPr>
              <a:buNone/>
            </a:pPr>
            <a:r>
              <a:rPr lang="en-US" dirty="0" smtClean="0">
                <a:latin typeface="Arial" charset="0"/>
              </a:rPr>
              <a:t>	proper PPE</a:t>
            </a:r>
          </a:p>
          <a:p>
            <a:endParaRPr lang="en-US" dirty="0" smtClean="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Absorption</a:t>
            </a:r>
            <a:endParaRPr lang="en-US" sz="4800" b="1"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Ch 22 FInal Files\22-08.tif"/>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0" y="-228600"/>
            <a:ext cx="8229600" cy="1143000"/>
          </a:xfrm>
          <a:effectLst>
            <a:outerShdw blurRad="50800" dist="114300" dir="2700000" algn="tl" rotWithShape="0">
              <a:srgbClr val="000000">
                <a:alpha val="67000"/>
              </a:srgbClr>
            </a:outerShdw>
          </a:effectLst>
        </p:spPr>
        <p:txBody>
          <a:bodyPr>
            <a:normAutofit/>
          </a:bodyPr>
          <a:lstStyle/>
          <a:p>
            <a:pPr algn="l"/>
            <a:r>
              <a:rPr lang="en-US" sz="4800" b="1" dirty="0" smtClean="0">
                <a:solidFill>
                  <a:srgbClr val="FFFFFF"/>
                </a:solidFill>
                <a:latin typeface="Arial"/>
                <a:cs typeface="Arial"/>
              </a:rPr>
              <a:t>Absorption</a:t>
            </a:r>
            <a:endParaRPr lang="en-US" sz="4800" b="1"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wrap="square">
            <a:normAutofit fontScale="85000" lnSpcReduction="10000"/>
          </a:bodyPr>
          <a:lstStyle/>
          <a:p>
            <a:pPr>
              <a:buNone/>
            </a:pPr>
            <a:r>
              <a:rPr lang="en-US" dirty="0" smtClean="0">
                <a:latin typeface="Arial"/>
                <a:cs typeface="Arial"/>
              </a:rPr>
              <a:t>Eyes: Eye contact with cement (dry or wet) may cause serious and potentially irreversible injuries. </a:t>
            </a:r>
          </a:p>
          <a:p>
            <a:endParaRPr lang="en-US" dirty="0" smtClean="0">
              <a:latin typeface="Arial"/>
              <a:cs typeface="Arial"/>
            </a:endParaRPr>
          </a:p>
          <a:p>
            <a:pPr>
              <a:buNone/>
            </a:pPr>
            <a:r>
              <a:rPr lang="en-US" dirty="0" smtClean="0">
                <a:latin typeface="Arial"/>
                <a:cs typeface="Arial"/>
              </a:rPr>
              <a:t>Skin: Strong alkaline solutions in contact with the skin tend to damage the nerve endings first before damaging the skin, therefore chemical burns can develop without pain being felt at the time. Hence, prolonged skin contact with wet cement, fresh concrete or mortar may cause serious burns.</a:t>
            </a: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Treatment considerations</a:t>
            </a:r>
            <a:endParaRPr lang="en-US" sz="4800" b="1"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Treatment considerations</a:t>
            </a:r>
            <a:endParaRPr lang="en-US" sz="4800" b="1" dirty="0">
              <a:solidFill>
                <a:srgbClr val="FFFFFF"/>
              </a:solidFill>
              <a:latin typeface="Arial"/>
              <a:cs typeface="Arial"/>
            </a:endParaRPr>
          </a:p>
        </p:txBody>
      </p:sp>
      <p:sp>
        <p:nvSpPr>
          <p:cNvPr id="7" name="Rectangle 6"/>
          <p:cNvSpPr/>
          <p:nvPr/>
        </p:nvSpPr>
        <p:spPr>
          <a:xfrm>
            <a:off x="152400" y="1905000"/>
            <a:ext cx="8915400" cy="3447098"/>
          </a:xfrm>
          <a:prstGeom prst="rect">
            <a:avLst/>
          </a:prstGeom>
        </p:spPr>
        <p:txBody>
          <a:bodyPr wrap="square">
            <a:spAutoFit/>
          </a:bodyPr>
          <a:lstStyle/>
          <a:p>
            <a:pPr>
              <a:spcBef>
                <a:spcPts val="400"/>
              </a:spcBef>
              <a:buFontTx/>
              <a:buChar char="•"/>
            </a:pPr>
            <a:r>
              <a:rPr lang="en-US" b="1" dirty="0" smtClean="0">
                <a:latin typeface="Arial" charset="0"/>
              </a:rPr>
              <a:t>move the patient</a:t>
            </a:r>
            <a:r>
              <a:rPr lang="en-US" dirty="0" smtClean="0">
                <a:latin typeface="Arial" charset="0"/>
              </a:rPr>
              <a:t> from the source of the poison and </a:t>
            </a:r>
            <a:r>
              <a:rPr lang="en-US" b="1" dirty="0" smtClean="0">
                <a:latin typeface="Arial" charset="0"/>
              </a:rPr>
              <a:t>remove</a:t>
            </a:r>
            <a:r>
              <a:rPr lang="en-US" dirty="0" smtClean="0">
                <a:latin typeface="Arial" charset="0"/>
              </a:rPr>
              <a:t> the patient’s contaminated clothing and jewelry.</a:t>
            </a:r>
          </a:p>
          <a:p>
            <a:pPr>
              <a:spcBef>
                <a:spcPts val="400"/>
              </a:spcBef>
            </a:pPr>
            <a:endParaRPr lang="en-US" dirty="0" smtClean="0">
              <a:latin typeface="Arial" charset="0"/>
            </a:endParaRPr>
          </a:p>
          <a:p>
            <a:pPr>
              <a:spcBef>
                <a:spcPts val="400"/>
              </a:spcBef>
              <a:buFontTx/>
              <a:buChar char="•"/>
            </a:pPr>
            <a:r>
              <a:rPr lang="en-US" b="1" dirty="0" smtClean="0">
                <a:latin typeface="Arial" charset="0"/>
              </a:rPr>
              <a:t>Brush </a:t>
            </a:r>
            <a:r>
              <a:rPr lang="en-US" dirty="0" smtClean="0">
                <a:latin typeface="Arial" charset="0"/>
              </a:rPr>
              <a:t>any dry chemicals or solid toxins from the patient’s skin.</a:t>
            </a:r>
          </a:p>
          <a:p>
            <a:pPr>
              <a:spcBef>
                <a:spcPts val="400"/>
              </a:spcBef>
              <a:buFontTx/>
              <a:buChar char="•"/>
            </a:pPr>
            <a:endParaRPr lang="en-US" dirty="0" smtClean="0">
              <a:latin typeface="Arial" charset="0"/>
            </a:endParaRPr>
          </a:p>
          <a:p>
            <a:pPr>
              <a:spcBef>
                <a:spcPts val="400"/>
              </a:spcBef>
              <a:buFontTx/>
              <a:buChar char="•"/>
            </a:pPr>
            <a:r>
              <a:rPr lang="en-US" dirty="0" smtClean="0">
                <a:latin typeface="Arial" charset="0"/>
              </a:rPr>
              <a:t>If the poison is liquid, </a:t>
            </a:r>
            <a:r>
              <a:rPr lang="en-US" b="1" dirty="0" smtClean="0">
                <a:latin typeface="Arial" charset="0"/>
              </a:rPr>
              <a:t>irrigate </a:t>
            </a:r>
            <a:r>
              <a:rPr lang="en-US" dirty="0" smtClean="0">
                <a:latin typeface="Arial" charset="0"/>
              </a:rPr>
              <a:t>all parts of the body with clean water for at least 20 minutes. </a:t>
            </a:r>
          </a:p>
          <a:p>
            <a:pPr>
              <a:spcBef>
                <a:spcPts val="400"/>
              </a:spcBef>
              <a:buFontTx/>
              <a:buChar char="•"/>
            </a:pPr>
            <a:endParaRPr lang="en-US" dirty="0" smtClean="0">
              <a:latin typeface="Arial" charset="0"/>
            </a:endParaRPr>
          </a:p>
          <a:p>
            <a:pPr>
              <a:spcBef>
                <a:spcPts val="400"/>
              </a:spcBef>
              <a:buFontTx/>
              <a:buChar char="•"/>
            </a:pPr>
            <a:r>
              <a:rPr lang="en-US" dirty="0" smtClean="0">
                <a:latin typeface="Arial" charset="0"/>
              </a:rPr>
              <a:t>If poison has been splashed into the eye, </a:t>
            </a:r>
            <a:r>
              <a:rPr lang="en-US" b="1" dirty="0" smtClean="0">
                <a:latin typeface="Arial" charset="0"/>
              </a:rPr>
              <a:t>irrigate </a:t>
            </a:r>
            <a:r>
              <a:rPr lang="en-US" dirty="0" smtClean="0">
                <a:latin typeface="Arial" charset="0"/>
              </a:rPr>
              <a:t>the affected eye with clean water for at least 20 minutes. Position the patient so water runs away from the unaffected eye</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Treatment</a:t>
            </a:r>
            <a:endParaRPr lang="en-US" sz="4800" b="1" dirty="0">
              <a:solidFill>
                <a:srgbClr val="FFFFFF"/>
              </a:solidFill>
              <a:latin typeface="Arial"/>
              <a:cs typeface="Arial"/>
            </a:endParaRPr>
          </a:p>
        </p:txBody>
      </p:sp>
      <p:pic>
        <p:nvPicPr>
          <p:cNvPr id="6" name="Picture 2" descr="E:\Ch 22 FInal Files\22-09.tif"/>
          <p:cNvPicPr>
            <a:picLocks noChangeAspect="1" noChangeArrowheads="1"/>
          </p:cNvPicPr>
          <p:nvPr/>
        </p:nvPicPr>
        <p:blipFill>
          <a:blip r:embed="rId2"/>
          <a:srcRect/>
          <a:stretch>
            <a:fillRect/>
          </a:stretch>
        </p:blipFill>
        <p:spPr bwMode="auto">
          <a:xfrm>
            <a:off x="0" y="1828800"/>
            <a:ext cx="6248400" cy="4686300"/>
          </a:xfrm>
          <a:prstGeom prst="rect">
            <a:avLst/>
          </a:prstGeom>
          <a:noFill/>
          <a:ln w="9525">
            <a:noFill/>
            <a:miter lim="800000"/>
            <a:headEnd/>
            <a:tailEnd/>
          </a:ln>
        </p:spPr>
      </p:pic>
      <p:pic>
        <p:nvPicPr>
          <p:cNvPr id="8" name="Picture 7" descr="Photo3_IrrigationProngsBlursm.jpg"/>
          <p:cNvPicPr>
            <a:picLocks noChangeAspect="1"/>
          </p:cNvPicPr>
          <p:nvPr/>
        </p:nvPicPr>
        <p:blipFill>
          <a:blip r:embed="rId3"/>
          <a:stretch>
            <a:fillRect/>
          </a:stretch>
        </p:blipFill>
        <p:spPr>
          <a:xfrm>
            <a:off x="5969000" y="1828800"/>
            <a:ext cx="3175000" cy="238760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057400"/>
            <a:ext cx="83820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1981200"/>
            <a:ext cx="8229600" cy="1143000"/>
          </a:xfrm>
        </p:spPr>
        <p:txBody>
          <a:bodyPr>
            <a:normAutofit/>
          </a:bodyPr>
          <a:lstStyle/>
          <a:p>
            <a:pPr algn="l"/>
            <a:r>
              <a:rPr lang="en-US" sz="4800" b="1" dirty="0" smtClean="0">
                <a:solidFill>
                  <a:srgbClr val="FFFFFF"/>
                </a:solidFill>
                <a:latin typeface="Arial"/>
                <a:cs typeface="Arial"/>
              </a:rPr>
              <a:t>Specific toxins &amp; poisons</a:t>
            </a:r>
            <a:endParaRPr lang="en-US" sz="4800" b="1"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Food poisoning</a:t>
            </a:r>
            <a:endParaRPr lang="en-US" sz="4800" b="1" dirty="0">
              <a:solidFill>
                <a:srgbClr val="FFFFFF"/>
              </a:solidFill>
              <a:latin typeface="Arial"/>
              <a:cs typeface="Arial"/>
            </a:endParaRPr>
          </a:p>
        </p:txBody>
      </p:sp>
      <p:sp>
        <p:nvSpPr>
          <p:cNvPr id="7" name="Content Placeholder 2"/>
          <p:cNvSpPr>
            <a:spLocks noGrp="1"/>
          </p:cNvSpPr>
          <p:nvPr>
            <p:ph idx="1"/>
          </p:nvPr>
        </p:nvSpPr>
        <p:spPr>
          <a:xfrm>
            <a:off x="457200" y="1981200"/>
            <a:ext cx="8229600" cy="4144963"/>
          </a:xfrm>
        </p:spPr>
        <p:txBody>
          <a:bodyPr/>
          <a:lstStyle/>
          <a:p>
            <a:r>
              <a:rPr lang="en-US" dirty="0" smtClean="0">
                <a:latin typeface="Arial" charset="0"/>
              </a:rPr>
              <a:t>Often undercooked meat, unpasteurized or unrefrigerated dairy products</a:t>
            </a:r>
          </a:p>
          <a:p>
            <a:r>
              <a:rPr lang="en-US" dirty="0" smtClean="0">
                <a:latin typeface="Arial" charset="0"/>
              </a:rPr>
              <a:t>S/</a:t>
            </a:r>
            <a:r>
              <a:rPr lang="en-US" dirty="0" err="1" smtClean="0">
                <a:latin typeface="Arial" charset="0"/>
              </a:rPr>
              <a:t>Sx</a:t>
            </a:r>
            <a:r>
              <a:rPr lang="en-US" dirty="0" smtClean="0">
                <a:latin typeface="Arial" charset="0"/>
              </a:rPr>
              <a:t>: Abdominal cramping, nausea and vomiting, gas, diarrhea, and loud or frequent bowel sounds</a:t>
            </a:r>
          </a:p>
          <a:p>
            <a:r>
              <a:rPr lang="en-US" dirty="0" err="1" smtClean="0">
                <a:latin typeface="Arial" charset="0"/>
              </a:rPr>
              <a:t>Tx</a:t>
            </a:r>
            <a:r>
              <a:rPr lang="en-US" dirty="0" smtClean="0">
                <a:latin typeface="Arial" charset="0"/>
              </a:rPr>
              <a:t>: Supportive. Keep them NPO. Monitor </a:t>
            </a:r>
            <a:r>
              <a:rPr lang="en-US" dirty="0" err="1" smtClean="0">
                <a:latin typeface="Arial" charset="0"/>
              </a:rPr>
              <a:t>v/s</a:t>
            </a:r>
            <a:r>
              <a:rPr lang="en-US" dirty="0" smtClean="0">
                <a:latin typeface="Arial" charset="0"/>
              </a:rPr>
              <a:t>, may be volume depleted  </a:t>
            </a:r>
          </a:p>
          <a:p>
            <a:endParaRPr lang="en-US" dirty="0" smtClean="0">
              <a:latin typeface="Arial"/>
              <a:cs typeface="Aria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Carbon monoxide (CO)</a:t>
            </a:r>
            <a:endParaRPr lang="en-US" sz="4800" b="1" dirty="0">
              <a:solidFill>
                <a:srgbClr val="FFFFFF"/>
              </a:solidFill>
              <a:latin typeface="Arial"/>
              <a:cs typeface="Arial"/>
            </a:endParaRPr>
          </a:p>
        </p:txBody>
      </p:sp>
      <p:sp>
        <p:nvSpPr>
          <p:cNvPr id="7" name="Content Placeholder 2"/>
          <p:cNvSpPr>
            <a:spLocks noGrp="1"/>
          </p:cNvSpPr>
          <p:nvPr>
            <p:ph idx="1"/>
          </p:nvPr>
        </p:nvSpPr>
        <p:spPr>
          <a:xfrm>
            <a:off x="457200" y="1981200"/>
            <a:ext cx="8229600" cy="4144963"/>
          </a:xfrm>
        </p:spPr>
        <p:txBody>
          <a:bodyPr/>
          <a:lstStyle/>
          <a:p>
            <a:r>
              <a:rPr lang="en-US" dirty="0" smtClean="0">
                <a:latin typeface="Arial" charset="0"/>
              </a:rPr>
              <a:t>From incomplete combustion of gasoline, coal, kerosene, plastic, wood, or natural gas. It is completely nonirritating, tasteless, colorless, and odorless.</a:t>
            </a:r>
          </a:p>
          <a:p>
            <a:r>
              <a:rPr lang="en-US" dirty="0" smtClean="0">
                <a:latin typeface="Arial" charset="0"/>
              </a:rPr>
              <a:t>Binds hemoglobin with ~250x affinity as oxygen </a:t>
            </a:r>
            <a:endParaRPr lang="en-US" dirty="0" smtClean="0">
              <a:latin typeface="Arial"/>
              <a:cs typeface="Aria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Carbon monoxide (CO)</a:t>
            </a:r>
            <a:endParaRPr lang="en-US" sz="4800" b="1" dirty="0">
              <a:solidFill>
                <a:srgbClr val="FFFFFF"/>
              </a:solidFill>
              <a:latin typeface="Arial"/>
              <a:cs typeface="Arial"/>
            </a:endParaRPr>
          </a:p>
        </p:txBody>
      </p:sp>
      <p:sp>
        <p:nvSpPr>
          <p:cNvPr id="7" name="Content Placeholder 2"/>
          <p:cNvSpPr>
            <a:spLocks noGrp="1"/>
          </p:cNvSpPr>
          <p:nvPr>
            <p:ph idx="1"/>
          </p:nvPr>
        </p:nvSpPr>
        <p:spPr>
          <a:xfrm>
            <a:off x="457200" y="1981200"/>
            <a:ext cx="8229600" cy="4144963"/>
          </a:xfrm>
        </p:spPr>
        <p:txBody>
          <a:bodyPr/>
          <a:lstStyle/>
          <a:p>
            <a:r>
              <a:rPr lang="en-US" dirty="0" smtClean="0">
                <a:latin typeface="Arial" charset="0"/>
              </a:rPr>
              <a:t>S/</a:t>
            </a:r>
            <a:r>
              <a:rPr lang="en-US" dirty="0" err="1" smtClean="0">
                <a:latin typeface="Arial" charset="0"/>
              </a:rPr>
              <a:t>Sx</a:t>
            </a:r>
            <a:r>
              <a:rPr lang="en-US" dirty="0" smtClean="0">
                <a:latin typeface="Arial" charset="0"/>
              </a:rPr>
              <a:t>: Headaches, </a:t>
            </a:r>
            <a:r>
              <a:rPr lang="en-US" dirty="0" err="1" smtClean="0">
                <a:latin typeface="Arial" charset="0"/>
              </a:rPr>
              <a:t>tachypnea</a:t>
            </a:r>
            <a:r>
              <a:rPr lang="en-US" dirty="0" smtClean="0">
                <a:latin typeface="Arial" charset="0"/>
              </a:rPr>
              <a:t>, nausea, vomiting, an altered mental status, and a high pulse </a:t>
            </a:r>
            <a:r>
              <a:rPr lang="en-US" dirty="0" err="1" smtClean="0">
                <a:latin typeface="Arial" charset="0"/>
              </a:rPr>
              <a:t>oximeter</a:t>
            </a:r>
            <a:r>
              <a:rPr lang="en-US" dirty="0" smtClean="0">
                <a:latin typeface="Arial" charset="0"/>
              </a:rPr>
              <a:t> reading. </a:t>
            </a:r>
          </a:p>
          <a:p>
            <a:r>
              <a:rPr lang="en-US" dirty="0" smtClean="0">
                <a:latin typeface="Arial" charset="0"/>
              </a:rPr>
              <a:t>Later, the patient may suffer temporary blindness, hearing loss, convulsions, coma, and death. </a:t>
            </a:r>
            <a:endParaRPr lang="en-US" dirty="0" smtClean="0">
              <a:latin typeface="Arial"/>
              <a:cs typeface="Aria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Bottom line...</a:t>
            </a:r>
            <a:endParaRPr lang="en-US" sz="4800" b="1" dirty="0">
              <a:solidFill>
                <a:srgbClr val="FFFFFF"/>
              </a:solidFill>
              <a:latin typeface="Arial"/>
              <a:cs typeface="Arial"/>
            </a:endParaRPr>
          </a:p>
        </p:txBody>
      </p:sp>
      <p:graphicFrame>
        <p:nvGraphicFramePr>
          <p:cNvPr id="6" name="Diagram 5"/>
          <p:cNvGraphicFramePr/>
          <p:nvPr/>
        </p:nvGraphicFramePr>
        <p:xfrm>
          <a:off x="-685800" y="1828800"/>
          <a:ext cx="59436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ontent Placeholder 2"/>
          <p:cNvSpPr>
            <a:spLocks noGrp="1"/>
          </p:cNvSpPr>
          <p:nvPr>
            <p:ph idx="1"/>
          </p:nvPr>
        </p:nvSpPr>
        <p:spPr>
          <a:xfrm>
            <a:off x="4267200" y="1981201"/>
            <a:ext cx="4419600" cy="685799"/>
          </a:xfrm>
        </p:spPr>
        <p:txBody>
          <a:bodyPr>
            <a:normAutofit/>
          </a:bodyPr>
          <a:lstStyle/>
          <a:p>
            <a:pPr>
              <a:buNone/>
            </a:pPr>
            <a:r>
              <a:rPr lang="en-US" sz="2000" b="1" dirty="0" smtClean="0"/>
              <a:t>What do they all have in common?</a:t>
            </a:r>
            <a:endParaRPr lang="en-US" sz="2000" dirty="0" smtClean="0"/>
          </a:p>
        </p:txBody>
      </p:sp>
      <p:sp>
        <p:nvSpPr>
          <p:cNvPr id="8" name="Content Placeholder 2"/>
          <p:cNvSpPr txBox="1">
            <a:spLocks/>
          </p:cNvSpPr>
          <p:nvPr/>
        </p:nvSpPr>
        <p:spPr>
          <a:xfrm>
            <a:off x="4648200" y="2362201"/>
            <a:ext cx="4495800" cy="4343399"/>
          </a:xfrm>
          <a:prstGeom prst="rect">
            <a:avLst/>
          </a:prstGeom>
        </p:spPr>
        <p:txBody>
          <a:bodyPr vert="horz" lIns="91440" tIns="45720" rIns="91440" bIns="45720" rtlCol="0">
            <a:normAutofit/>
          </a:bodyPr>
          <a:lstStyle/>
          <a:p>
            <a:pPr marL="342900" lvl="0" indent="-342900">
              <a:spcBef>
                <a:spcPct val="20000"/>
              </a:spcBef>
              <a:buFont typeface="Arial"/>
              <a:buChar char="•"/>
              <a:defRPr/>
            </a:pPr>
            <a:r>
              <a:rPr lang="en-US" sz="2800" dirty="0" smtClean="0"/>
              <a:t>Effective de-escalation and making the appropriate treatment and transport decisions</a:t>
            </a:r>
          </a:p>
          <a:p>
            <a:pPr marL="342900" lvl="0" indent="-342900">
              <a:spcBef>
                <a:spcPct val="20000"/>
              </a:spcBef>
              <a:buFont typeface="Arial"/>
              <a:buChar char="•"/>
              <a:defRPr/>
            </a:pPr>
            <a:r>
              <a:rPr lang="en-US" sz="2800" dirty="0" smtClean="0"/>
              <a:t>Being a patient advocate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Carbon monoxide</a:t>
            </a:r>
            <a:endParaRPr lang="en-US" sz="4800" b="1" dirty="0">
              <a:solidFill>
                <a:srgbClr val="FFFFFF"/>
              </a:solidFill>
              <a:latin typeface="Arial"/>
              <a:cs typeface="Arial"/>
            </a:endParaRPr>
          </a:p>
        </p:txBody>
      </p:sp>
      <p:sp>
        <p:nvSpPr>
          <p:cNvPr id="7" name="Content Placeholder 2"/>
          <p:cNvSpPr>
            <a:spLocks noGrp="1"/>
          </p:cNvSpPr>
          <p:nvPr>
            <p:ph idx="1"/>
          </p:nvPr>
        </p:nvSpPr>
        <p:spPr>
          <a:xfrm>
            <a:off x="457200" y="1981200"/>
            <a:ext cx="8229600" cy="4144963"/>
          </a:xfrm>
        </p:spPr>
        <p:txBody>
          <a:bodyPr/>
          <a:lstStyle/>
          <a:p>
            <a:r>
              <a:rPr lang="en-US" dirty="0" err="1" smtClean="0">
                <a:latin typeface="Arial" charset="0"/>
              </a:rPr>
              <a:t>Tx</a:t>
            </a:r>
            <a:r>
              <a:rPr lang="en-US" dirty="0" smtClean="0">
                <a:latin typeface="Arial" charset="0"/>
              </a:rPr>
              <a:t>: Evacuate everyone from the enclosed space. Provide oxygen 15 LPM via NRB; do not rely on the pulse </a:t>
            </a:r>
            <a:r>
              <a:rPr lang="en-US" dirty="0" err="1" smtClean="0">
                <a:latin typeface="Arial" charset="0"/>
              </a:rPr>
              <a:t>oximeter</a:t>
            </a:r>
            <a:r>
              <a:rPr lang="en-US" dirty="0" smtClean="0">
                <a:latin typeface="Arial" charset="0"/>
              </a:rPr>
              <a:t> to guide oxygen therapy.</a:t>
            </a:r>
            <a:r>
              <a:rPr lang="en-US" dirty="0" smtClean="0"/>
              <a:t> </a:t>
            </a:r>
          </a:p>
          <a:p>
            <a:r>
              <a:rPr lang="en-US" dirty="0" smtClean="0">
                <a:latin typeface="Arial" charset="0"/>
              </a:rPr>
              <a:t>Transport the </a:t>
            </a:r>
            <a:r>
              <a:rPr lang="en-US" dirty="0" err="1" smtClean="0">
                <a:latin typeface="Arial" charset="0"/>
              </a:rPr>
              <a:t>patient(s</a:t>
            </a:r>
            <a:r>
              <a:rPr lang="en-US" dirty="0" smtClean="0">
                <a:latin typeface="Arial" charset="0"/>
              </a:rPr>
              <a:t>) immediately.</a:t>
            </a:r>
          </a:p>
          <a:p>
            <a:endParaRPr lang="en-US" dirty="0" smtClean="0">
              <a:latin typeface="Arial"/>
              <a:cs typeface="Arial"/>
            </a:endParaRPr>
          </a:p>
        </p:txBody>
      </p:sp>
      <p:pic>
        <p:nvPicPr>
          <p:cNvPr id="6" name="AAFWBCZ0.jpg" descr="AAFWBCZ0"/>
          <p:cNvPicPr>
            <a:picLocks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763" y="233363"/>
            <a:ext cx="9148763" cy="63896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100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dirty="0" smtClean="0">
                <a:solidFill>
                  <a:srgbClr val="FFFFFF"/>
                </a:solidFill>
                <a:latin typeface="Arial"/>
                <a:cs typeface="Arial"/>
              </a:rPr>
              <a:t>Cyanide poisoning (CN</a:t>
            </a:r>
            <a:r>
              <a:rPr lang="en-US" sz="4800" baseline="30000" dirty="0" smtClean="0">
                <a:solidFill>
                  <a:srgbClr val="FFFFFF"/>
                </a:solidFill>
                <a:latin typeface="Arial"/>
                <a:cs typeface="Arial"/>
              </a:rPr>
              <a:t>-</a:t>
            </a:r>
            <a:r>
              <a:rPr lang="en-US" sz="4800" dirty="0" smtClean="0">
                <a:solidFill>
                  <a:srgbClr val="FFFFFF"/>
                </a:solidFill>
                <a:latin typeface="Arial"/>
                <a:cs typeface="Arial"/>
              </a:rPr>
              <a:t>)</a:t>
            </a:r>
            <a:endParaRPr lang="en-US" sz="4800" dirty="0">
              <a:solidFill>
                <a:srgbClr val="FFFFFF"/>
              </a:solidFill>
              <a:latin typeface="Arial"/>
              <a:cs typeface="Arial"/>
            </a:endParaRPr>
          </a:p>
        </p:txBody>
      </p:sp>
      <p:sp>
        <p:nvSpPr>
          <p:cNvPr id="7" name="Content Placeholder 2"/>
          <p:cNvSpPr>
            <a:spLocks noGrp="1"/>
          </p:cNvSpPr>
          <p:nvPr>
            <p:ph idx="1"/>
          </p:nvPr>
        </p:nvSpPr>
        <p:spPr>
          <a:xfrm>
            <a:off x="457200" y="1981200"/>
            <a:ext cx="8229600" cy="4144963"/>
          </a:xfrm>
        </p:spPr>
        <p:txBody>
          <a:bodyPr/>
          <a:lstStyle/>
          <a:p>
            <a:pPr>
              <a:spcBef>
                <a:spcPts val="400"/>
              </a:spcBef>
              <a:buFontTx/>
              <a:buChar char="•"/>
            </a:pPr>
            <a:r>
              <a:rPr lang="en-US" dirty="0" smtClean="0">
                <a:latin typeface="Arial" charset="0"/>
              </a:rPr>
              <a:t>Cyanide is found in many household products, </a:t>
            </a:r>
            <a:r>
              <a:rPr lang="en-US" b="1" dirty="0" smtClean="0">
                <a:latin typeface="Arial" charset="0"/>
              </a:rPr>
              <a:t>rodent poisons</a:t>
            </a:r>
            <a:r>
              <a:rPr lang="en-US" dirty="0" smtClean="0">
                <a:latin typeface="Arial" charset="0"/>
              </a:rPr>
              <a:t>, silver </a:t>
            </a:r>
            <a:r>
              <a:rPr lang="en-US" b="1" dirty="0" smtClean="0">
                <a:latin typeface="Arial" charset="0"/>
              </a:rPr>
              <a:t>polish</a:t>
            </a:r>
            <a:r>
              <a:rPr lang="en-US" dirty="0" smtClean="0">
                <a:latin typeface="Arial" charset="0"/>
              </a:rPr>
              <a:t>, and cherry and apricot pits. </a:t>
            </a:r>
          </a:p>
          <a:p>
            <a:pPr>
              <a:spcBef>
                <a:spcPts val="400"/>
              </a:spcBef>
              <a:buFontTx/>
              <a:buChar char="•"/>
            </a:pPr>
            <a:r>
              <a:rPr lang="en-US" dirty="0" smtClean="0">
                <a:latin typeface="Arial" charset="0"/>
              </a:rPr>
              <a:t>Cyanide is an extremely dangerous poison because it </a:t>
            </a:r>
            <a:r>
              <a:rPr lang="en-US" b="1" dirty="0" smtClean="0">
                <a:latin typeface="Arial" charset="0"/>
              </a:rPr>
              <a:t>interferes with the use of oxygen</a:t>
            </a:r>
            <a:r>
              <a:rPr lang="en-US" dirty="0" smtClean="0">
                <a:latin typeface="Arial" charset="0"/>
              </a:rPr>
              <a:t> at the cellular level. </a:t>
            </a:r>
            <a:endParaRPr lang="en-US" dirty="0">
              <a:latin typeface="Arial"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dirty="0" smtClean="0">
                <a:solidFill>
                  <a:srgbClr val="FFFFFF"/>
                </a:solidFill>
                <a:latin typeface="Arial"/>
                <a:cs typeface="Arial"/>
              </a:rPr>
              <a:t>Cyanide poisoning (CN</a:t>
            </a:r>
            <a:r>
              <a:rPr lang="en-US" sz="4800" baseline="30000" dirty="0" smtClean="0">
                <a:solidFill>
                  <a:srgbClr val="FFFFFF"/>
                </a:solidFill>
                <a:latin typeface="Arial"/>
                <a:cs typeface="Arial"/>
              </a:rPr>
              <a:t>-</a:t>
            </a:r>
            <a:r>
              <a:rPr lang="en-US" sz="4800" dirty="0" smtClean="0">
                <a:solidFill>
                  <a:srgbClr val="FFFFFF"/>
                </a:solidFill>
                <a:latin typeface="Arial"/>
                <a:cs typeface="Arial"/>
              </a:rPr>
              <a:t>)</a:t>
            </a:r>
            <a:endParaRPr lang="en-US" sz="4800" dirty="0">
              <a:solidFill>
                <a:srgbClr val="FFFFFF"/>
              </a:solidFill>
              <a:latin typeface="Arial"/>
              <a:cs typeface="Arial"/>
            </a:endParaRPr>
          </a:p>
        </p:txBody>
      </p:sp>
      <p:sp>
        <p:nvSpPr>
          <p:cNvPr id="7" name="Content Placeholder 2"/>
          <p:cNvSpPr>
            <a:spLocks noGrp="1"/>
          </p:cNvSpPr>
          <p:nvPr>
            <p:ph idx="1"/>
          </p:nvPr>
        </p:nvSpPr>
        <p:spPr>
          <a:xfrm>
            <a:off x="457200" y="1981200"/>
            <a:ext cx="8229600" cy="4144963"/>
          </a:xfrm>
        </p:spPr>
        <p:txBody>
          <a:bodyPr/>
          <a:lstStyle/>
          <a:p>
            <a:pPr>
              <a:spcBef>
                <a:spcPts val="400"/>
              </a:spcBef>
              <a:buFontTx/>
              <a:buChar char="•"/>
            </a:pPr>
            <a:r>
              <a:rPr lang="en-US" dirty="0" smtClean="0">
                <a:latin typeface="Arial" charset="0"/>
              </a:rPr>
              <a:t>S/</a:t>
            </a:r>
            <a:r>
              <a:rPr lang="en-US" dirty="0" err="1" smtClean="0">
                <a:latin typeface="Arial" charset="0"/>
              </a:rPr>
              <a:t>Sx</a:t>
            </a:r>
            <a:r>
              <a:rPr lang="en-US" dirty="0" smtClean="0">
                <a:latin typeface="Arial" charset="0"/>
              </a:rPr>
              <a:t>: Headaches, confusion, </a:t>
            </a:r>
            <a:r>
              <a:rPr lang="en-US" b="1" dirty="0" smtClean="0">
                <a:latin typeface="Arial" charset="0"/>
              </a:rPr>
              <a:t>agitation</a:t>
            </a:r>
            <a:r>
              <a:rPr lang="en-US" dirty="0" smtClean="0">
                <a:latin typeface="Arial" charset="0"/>
              </a:rPr>
              <a:t>, a burning sensation in the mouth or throat, </a:t>
            </a:r>
            <a:r>
              <a:rPr lang="en-US" dirty="0" err="1" smtClean="0">
                <a:latin typeface="Arial" charset="0"/>
              </a:rPr>
              <a:t>dyspnea</a:t>
            </a:r>
            <a:r>
              <a:rPr lang="en-US" dirty="0" smtClean="0">
                <a:latin typeface="Arial" charset="0"/>
              </a:rPr>
              <a:t>, the smell of </a:t>
            </a:r>
            <a:r>
              <a:rPr lang="en-US" b="1" dirty="0" smtClean="0">
                <a:latin typeface="Arial" charset="0"/>
              </a:rPr>
              <a:t>bitter almonds</a:t>
            </a:r>
            <a:r>
              <a:rPr lang="en-US" dirty="0" smtClean="0">
                <a:latin typeface="Arial" charset="0"/>
              </a:rPr>
              <a:t>, coma, hypotension, </a:t>
            </a:r>
            <a:r>
              <a:rPr lang="en-US" b="1" dirty="0" smtClean="0">
                <a:latin typeface="Arial" charset="0"/>
              </a:rPr>
              <a:t>pulmonary edema</a:t>
            </a:r>
            <a:r>
              <a:rPr lang="en-US" dirty="0" smtClean="0">
                <a:latin typeface="Arial" charset="0"/>
              </a:rPr>
              <a:t>, “cherry red skin” and cardiac </a:t>
            </a:r>
            <a:r>
              <a:rPr lang="en-US" dirty="0" err="1" smtClean="0">
                <a:latin typeface="Arial" charset="0"/>
              </a:rPr>
              <a:t>dysrhythmias</a:t>
            </a:r>
            <a:r>
              <a:rPr lang="en-US" dirty="0" smtClean="0">
                <a:latin typeface="Arial" charset="0"/>
              </a:rPr>
              <a:t>.</a:t>
            </a:r>
            <a:endParaRPr lang="en-US" dirty="0">
              <a:latin typeface="Arial" charset="0"/>
            </a:endParaRPr>
          </a:p>
        </p:txBody>
      </p:sp>
      <p:pic>
        <p:nvPicPr>
          <p:cNvPr id="6" name="Picture 5" descr="fig3.jpg"/>
          <p:cNvPicPr>
            <a:picLocks noChangeAspect="1"/>
          </p:cNvPicPr>
          <p:nvPr/>
        </p:nvPicPr>
        <p:blipFill>
          <a:blip r:embed="rId2"/>
          <a:stretch>
            <a:fillRect/>
          </a:stretch>
        </p:blipFill>
        <p:spPr>
          <a:xfrm>
            <a:off x="5791200" y="4495800"/>
            <a:ext cx="3155186" cy="2145768"/>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dirty="0" smtClean="0">
                <a:solidFill>
                  <a:srgbClr val="FFFFFF"/>
                </a:solidFill>
                <a:latin typeface="Arial"/>
                <a:cs typeface="Arial"/>
              </a:rPr>
              <a:t>Acids and bases</a:t>
            </a:r>
            <a:endParaRPr lang="en-US" sz="4800" dirty="0">
              <a:solidFill>
                <a:srgbClr val="FFFFFF"/>
              </a:solidFill>
              <a:latin typeface="Arial"/>
              <a:cs typeface="Arial"/>
            </a:endParaRPr>
          </a:p>
        </p:txBody>
      </p:sp>
      <p:sp>
        <p:nvSpPr>
          <p:cNvPr id="7" name="Content Placeholder 2"/>
          <p:cNvSpPr>
            <a:spLocks noGrp="1"/>
          </p:cNvSpPr>
          <p:nvPr>
            <p:ph idx="1"/>
          </p:nvPr>
        </p:nvSpPr>
        <p:spPr>
          <a:xfrm>
            <a:off x="457200" y="1981200"/>
            <a:ext cx="8229600" cy="4144963"/>
          </a:xfrm>
        </p:spPr>
        <p:txBody>
          <a:bodyPr>
            <a:normAutofit/>
          </a:bodyPr>
          <a:lstStyle/>
          <a:p>
            <a:pPr>
              <a:spcBef>
                <a:spcPts val="400"/>
              </a:spcBef>
              <a:buFontTx/>
              <a:buChar char="•"/>
            </a:pPr>
            <a:r>
              <a:rPr lang="en-US" b="1" dirty="0" smtClean="0">
                <a:latin typeface="Arial" charset="0"/>
              </a:rPr>
              <a:t>Acids will burn on contact</a:t>
            </a:r>
            <a:r>
              <a:rPr lang="en-US" dirty="0" smtClean="0">
                <a:latin typeface="Arial" charset="0"/>
              </a:rPr>
              <a:t> and produce severe and immediate pain. If an acid is ingested, most of the chemical burn will occur in the stomach. Abdominal pain, bleeding, and an </a:t>
            </a:r>
            <a:r>
              <a:rPr lang="en-US" dirty="0" err="1" smtClean="0">
                <a:latin typeface="Arial" charset="0"/>
              </a:rPr>
              <a:t>acidotic</a:t>
            </a:r>
            <a:r>
              <a:rPr lang="en-US" dirty="0" smtClean="0">
                <a:latin typeface="Arial" charset="0"/>
              </a:rPr>
              <a:t> state may occur.</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dirty="0" smtClean="0">
                <a:solidFill>
                  <a:srgbClr val="FFFFFF"/>
                </a:solidFill>
                <a:latin typeface="Arial"/>
                <a:cs typeface="Arial"/>
              </a:rPr>
              <a:t>Acids and bases</a:t>
            </a:r>
            <a:endParaRPr lang="en-US" sz="4800" dirty="0">
              <a:solidFill>
                <a:srgbClr val="FFFFFF"/>
              </a:solidFill>
              <a:latin typeface="Arial"/>
              <a:cs typeface="Arial"/>
            </a:endParaRPr>
          </a:p>
        </p:txBody>
      </p:sp>
      <p:sp>
        <p:nvSpPr>
          <p:cNvPr id="7" name="Content Placeholder 2"/>
          <p:cNvSpPr>
            <a:spLocks noGrp="1"/>
          </p:cNvSpPr>
          <p:nvPr>
            <p:ph idx="1"/>
          </p:nvPr>
        </p:nvSpPr>
        <p:spPr>
          <a:xfrm>
            <a:off x="457200" y="1981200"/>
            <a:ext cx="8229600" cy="4144963"/>
          </a:xfrm>
        </p:spPr>
        <p:txBody>
          <a:bodyPr>
            <a:normAutofit fontScale="92500" lnSpcReduction="20000"/>
          </a:bodyPr>
          <a:lstStyle/>
          <a:p>
            <a:pPr>
              <a:spcBef>
                <a:spcPts val="400"/>
              </a:spcBef>
              <a:buFontTx/>
              <a:buChar char="•"/>
            </a:pPr>
            <a:r>
              <a:rPr lang="en-US" b="1" dirty="0" smtClean="0">
                <a:latin typeface="Arial" charset="0"/>
              </a:rPr>
              <a:t>Alkalis have a tendency to burn deeper and longer</a:t>
            </a:r>
            <a:r>
              <a:rPr lang="en-US" dirty="0" smtClean="0">
                <a:latin typeface="Arial" charset="0"/>
              </a:rPr>
              <a:t>. They also burn on contact and can cause damage to the esophagus, stomach, and intestinal tract.</a:t>
            </a:r>
          </a:p>
          <a:p>
            <a:pPr>
              <a:spcBef>
                <a:spcPts val="400"/>
              </a:spcBef>
              <a:buFontTx/>
              <a:buChar char="•"/>
            </a:pPr>
            <a:r>
              <a:rPr lang="en-US" dirty="0" smtClean="0">
                <a:latin typeface="Arial" charset="0"/>
              </a:rPr>
              <a:t>General </a:t>
            </a:r>
            <a:r>
              <a:rPr lang="en-US" b="1" dirty="0" smtClean="0">
                <a:latin typeface="Arial" charset="0"/>
              </a:rPr>
              <a:t>signs and symptoms</a:t>
            </a:r>
            <a:r>
              <a:rPr lang="en-US" dirty="0" smtClean="0">
                <a:latin typeface="Arial" charset="0"/>
              </a:rPr>
              <a:t> associated with caustic poisoning are pain and burns to the mouth, lips, and around the face; </a:t>
            </a:r>
            <a:r>
              <a:rPr lang="en-US" dirty="0" err="1" smtClean="0">
                <a:latin typeface="Arial" charset="0"/>
              </a:rPr>
              <a:t>dysphagia</a:t>
            </a:r>
            <a:r>
              <a:rPr lang="en-US" dirty="0" smtClean="0">
                <a:latin typeface="Arial" charset="0"/>
              </a:rPr>
              <a:t>; abdominal pain; </a:t>
            </a:r>
            <a:r>
              <a:rPr lang="en-US" dirty="0" err="1" smtClean="0">
                <a:latin typeface="Arial" charset="0"/>
              </a:rPr>
              <a:t>stridor</a:t>
            </a:r>
            <a:r>
              <a:rPr lang="en-US" dirty="0" smtClean="0">
                <a:latin typeface="Arial" charset="0"/>
              </a:rPr>
              <a:t>; hoarseness or dysphasia; </a:t>
            </a:r>
            <a:r>
              <a:rPr lang="en-US" dirty="0" err="1" smtClean="0">
                <a:latin typeface="Arial" charset="0"/>
              </a:rPr>
              <a:t>dyspnea</a:t>
            </a:r>
            <a:r>
              <a:rPr lang="en-US" dirty="0" smtClean="0">
                <a:latin typeface="Arial" charset="0"/>
              </a:rPr>
              <a:t>; and possibly evidence of shock.</a:t>
            </a:r>
            <a:endParaRPr lang="en-US" dirty="0">
              <a:latin typeface="Arial"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dirty="0" smtClean="0">
                <a:solidFill>
                  <a:srgbClr val="FFFFFF"/>
                </a:solidFill>
                <a:latin typeface="Arial"/>
                <a:cs typeface="Arial"/>
              </a:rPr>
              <a:t>Considerations</a:t>
            </a:r>
            <a:endParaRPr lang="en-US" sz="4800" dirty="0">
              <a:solidFill>
                <a:srgbClr val="FFFFFF"/>
              </a:solidFill>
              <a:latin typeface="Arial"/>
              <a:cs typeface="Arial"/>
            </a:endParaRPr>
          </a:p>
        </p:txBody>
      </p:sp>
      <p:sp>
        <p:nvSpPr>
          <p:cNvPr id="7" name="Content Placeholder 2"/>
          <p:cNvSpPr>
            <a:spLocks noGrp="1"/>
          </p:cNvSpPr>
          <p:nvPr>
            <p:ph idx="1"/>
          </p:nvPr>
        </p:nvSpPr>
        <p:spPr>
          <a:xfrm>
            <a:off x="457200" y="1981200"/>
            <a:ext cx="8229600" cy="4144963"/>
          </a:xfrm>
        </p:spPr>
        <p:txBody>
          <a:bodyPr>
            <a:normAutofit/>
          </a:bodyPr>
          <a:lstStyle/>
          <a:p>
            <a:pPr>
              <a:spcBef>
                <a:spcPts val="400"/>
              </a:spcBef>
              <a:buFontTx/>
              <a:buChar char="•"/>
            </a:pPr>
            <a:r>
              <a:rPr lang="en-US" dirty="0" smtClean="0">
                <a:latin typeface="Arial" charset="0"/>
              </a:rPr>
              <a:t>What airway device and medication is contraindicated after ingestion of a caustic substance?</a:t>
            </a:r>
            <a:endParaRPr lang="en-US" dirty="0">
              <a:latin typeface="Arial" charset="0"/>
            </a:endParaRPr>
          </a:p>
        </p:txBody>
      </p:sp>
      <p:pic>
        <p:nvPicPr>
          <p:cNvPr id="6" name="Picture 5" descr="combi.jpeg"/>
          <p:cNvPicPr>
            <a:picLocks noChangeAspect="1"/>
          </p:cNvPicPr>
          <p:nvPr/>
        </p:nvPicPr>
        <p:blipFill>
          <a:blip r:embed="rId2"/>
          <a:stretch>
            <a:fillRect/>
          </a:stretch>
        </p:blipFill>
        <p:spPr>
          <a:xfrm>
            <a:off x="5943600" y="3429000"/>
            <a:ext cx="2438400" cy="304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dirty="0" smtClean="0">
                <a:solidFill>
                  <a:srgbClr val="FFFFFF"/>
                </a:solidFill>
                <a:latin typeface="Arial"/>
                <a:cs typeface="Arial"/>
              </a:rPr>
              <a:t>Hydrocarbons</a:t>
            </a:r>
            <a:endParaRPr lang="en-US" sz="4800" dirty="0">
              <a:solidFill>
                <a:srgbClr val="FFFFFF"/>
              </a:solidFill>
              <a:latin typeface="Arial"/>
              <a:cs typeface="Arial"/>
            </a:endParaRPr>
          </a:p>
        </p:txBody>
      </p:sp>
      <p:sp>
        <p:nvSpPr>
          <p:cNvPr id="7" name="Content Placeholder 2"/>
          <p:cNvSpPr>
            <a:spLocks noGrp="1"/>
          </p:cNvSpPr>
          <p:nvPr>
            <p:ph idx="1"/>
          </p:nvPr>
        </p:nvSpPr>
        <p:spPr>
          <a:xfrm>
            <a:off x="457200" y="1981200"/>
            <a:ext cx="8229600" cy="4144963"/>
          </a:xfrm>
        </p:spPr>
        <p:txBody>
          <a:bodyPr>
            <a:normAutofit/>
          </a:bodyPr>
          <a:lstStyle/>
          <a:p>
            <a:pPr>
              <a:spcBef>
                <a:spcPts val="400"/>
              </a:spcBef>
              <a:buFontTx/>
              <a:buChar char="•"/>
            </a:pPr>
            <a:r>
              <a:rPr lang="en-US" dirty="0" smtClean="0">
                <a:latin typeface="Arial" charset="0"/>
              </a:rPr>
              <a:t>Found in: </a:t>
            </a:r>
            <a:r>
              <a:rPr lang="en-US" b="1" dirty="0" smtClean="0">
                <a:latin typeface="Arial" charset="0"/>
              </a:rPr>
              <a:t>kerosene</a:t>
            </a:r>
            <a:r>
              <a:rPr lang="en-US" dirty="0" smtClean="0">
                <a:latin typeface="Arial" charset="0"/>
              </a:rPr>
              <a:t>, naphtha, turpentine, mineral oil, toluene, and benzene. These can be found in common household products such as lighter fluid, glues, paints, lubricants, cleaning and polishing agents, spot removers, cosmetics, pesticides, solvents, and aerosol propellants.</a:t>
            </a:r>
            <a:endParaRPr lang="en-US" dirty="0">
              <a:latin typeface="Arial" charset="0"/>
            </a:endParaRPr>
          </a:p>
        </p:txBody>
      </p:sp>
      <p:pic>
        <p:nvPicPr>
          <p:cNvPr id="8" name="Picture 2"/>
          <p:cNvPicPr>
            <a:picLocks noChangeAspect="1" noChangeArrowheads="1"/>
          </p:cNvPicPr>
          <p:nvPr/>
        </p:nvPicPr>
        <p:blipFill>
          <a:blip r:embed="rId2"/>
          <a:srcRect/>
          <a:stretch>
            <a:fillRect/>
          </a:stretch>
        </p:blipFill>
        <p:spPr bwMode="auto">
          <a:xfrm>
            <a:off x="5486400" y="1215"/>
            <a:ext cx="3657600" cy="197998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dirty="0" smtClean="0">
                <a:solidFill>
                  <a:srgbClr val="FFFFFF"/>
                </a:solidFill>
                <a:latin typeface="Arial"/>
                <a:cs typeface="Arial"/>
              </a:rPr>
              <a:t>Treatment?</a:t>
            </a:r>
            <a:endParaRPr lang="en-US" sz="4800" dirty="0">
              <a:solidFill>
                <a:srgbClr val="FFFFFF"/>
              </a:solidFill>
              <a:latin typeface="Arial"/>
              <a:cs typeface="Arial"/>
            </a:endParaRPr>
          </a:p>
        </p:txBody>
      </p:sp>
      <p:sp>
        <p:nvSpPr>
          <p:cNvPr id="7" name="Content Placeholder 2"/>
          <p:cNvSpPr>
            <a:spLocks noGrp="1"/>
          </p:cNvSpPr>
          <p:nvPr>
            <p:ph idx="1"/>
          </p:nvPr>
        </p:nvSpPr>
        <p:spPr>
          <a:xfrm>
            <a:off x="457200" y="1981200"/>
            <a:ext cx="8229600" cy="4144963"/>
          </a:xfrm>
        </p:spPr>
        <p:txBody>
          <a:bodyPr>
            <a:normAutofit/>
          </a:bodyPr>
          <a:lstStyle/>
          <a:p>
            <a:pPr>
              <a:spcBef>
                <a:spcPts val="400"/>
              </a:spcBef>
              <a:buNone/>
            </a:pPr>
            <a:r>
              <a:rPr lang="en-US" dirty="0" smtClean="0">
                <a:latin typeface="Arial" charset="0"/>
              </a:rPr>
              <a:t>The same for almost every toxic ingestion.</a:t>
            </a:r>
          </a:p>
          <a:p>
            <a:pPr>
              <a:spcBef>
                <a:spcPts val="400"/>
              </a:spcBef>
            </a:pPr>
            <a:r>
              <a:rPr lang="en-US" dirty="0" smtClean="0">
                <a:latin typeface="Arial" charset="0"/>
              </a:rPr>
              <a:t>Scene safety</a:t>
            </a:r>
          </a:p>
          <a:p>
            <a:pPr>
              <a:spcBef>
                <a:spcPts val="400"/>
              </a:spcBef>
            </a:pPr>
            <a:r>
              <a:rPr lang="en-US" dirty="0" smtClean="0">
                <a:latin typeface="Arial" charset="0"/>
              </a:rPr>
              <a:t>Monitor ABCs</a:t>
            </a:r>
          </a:p>
          <a:p>
            <a:pPr>
              <a:spcBef>
                <a:spcPts val="400"/>
              </a:spcBef>
            </a:pPr>
            <a:r>
              <a:rPr lang="en-US" dirty="0" smtClean="0">
                <a:latin typeface="Arial" charset="0"/>
              </a:rPr>
              <a:t>Remove patient from environment, decontaminate them</a:t>
            </a:r>
          </a:p>
          <a:p>
            <a:pPr>
              <a:spcBef>
                <a:spcPts val="400"/>
              </a:spcBef>
            </a:pPr>
            <a:r>
              <a:rPr lang="en-US" dirty="0" smtClean="0">
                <a:latin typeface="Arial" charset="0"/>
              </a:rPr>
              <a:t>Symptomatic treatment</a:t>
            </a:r>
          </a:p>
          <a:p>
            <a:pPr>
              <a:spcBef>
                <a:spcPts val="400"/>
              </a:spcBef>
            </a:pPr>
            <a:r>
              <a:rPr lang="en-US" dirty="0" smtClean="0">
                <a:latin typeface="Arial" charset="0"/>
              </a:rPr>
              <a:t>Transport to ED</a:t>
            </a:r>
            <a:endParaRPr lang="en-US" dirty="0">
              <a:latin typeface="Arial"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dirty="0" smtClean="0">
                <a:solidFill>
                  <a:srgbClr val="FFFFFF"/>
                </a:solidFill>
                <a:latin typeface="Arial"/>
                <a:cs typeface="Arial"/>
              </a:rPr>
              <a:t>Alcohols</a:t>
            </a:r>
            <a:endParaRPr lang="en-US" sz="4800" dirty="0">
              <a:solidFill>
                <a:srgbClr val="FFFFFF"/>
              </a:solidFill>
              <a:latin typeface="Arial"/>
              <a:cs typeface="Arial"/>
            </a:endParaRPr>
          </a:p>
        </p:txBody>
      </p:sp>
      <p:pic>
        <p:nvPicPr>
          <p:cNvPr id="9" name="Picture 8" descr="alcohol.jpg"/>
          <p:cNvPicPr>
            <a:picLocks noChangeAspect="1"/>
          </p:cNvPicPr>
          <p:nvPr/>
        </p:nvPicPr>
        <p:blipFill>
          <a:blip r:embed="rId2"/>
          <a:stretch>
            <a:fillRect/>
          </a:stretch>
        </p:blipFill>
        <p:spPr>
          <a:xfrm>
            <a:off x="228600" y="2057400"/>
            <a:ext cx="3556000" cy="2870200"/>
          </a:xfrm>
          <a:prstGeom prst="rect">
            <a:avLst/>
          </a:prstGeom>
        </p:spPr>
      </p:pic>
      <p:sp>
        <p:nvSpPr>
          <p:cNvPr id="10" name="Rectangle 9"/>
          <p:cNvSpPr/>
          <p:nvPr/>
        </p:nvSpPr>
        <p:spPr>
          <a:xfrm>
            <a:off x="838200" y="5181600"/>
            <a:ext cx="8128000" cy="1384995"/>
          </a:xfrm>
          <a:prstGeom prst="rect">
            <a:avLst/>
          </a:prstGeom>
        </p:spPr>
        <p:txBody>
          <a:bodyPr wrap="square">
            <a:spAutoFit/>
          </a:bodyPr>
          <a:lstStyle/>
          <a:p>
            <a:r>
              <a:rPr lang="en-US" sz="2800" dirty="0" smtClean="0"/>
              <a:t>Ethyl Alcohol --&gt; acetaldehyde -&gt; </a:t>
            </a:r>
            <a:r>
              <a:rPr lang="en-US" sz="2800" b="1" dirty="0" smtClean="0">
                <a:solidFill>
                  <a:srgbClr val="800000"/>
                </a:solidFill>
              </a:rPr>
              <a:t>acetic </a:t>
            </a:r>
            <a:r>
              <a:rPr lang="en-US" sz="2800" dirty="0" smtClean="0">
                <a:solidFill>
                  <a:srgbClr val="800000"/>
                </a:solidFill>
              </a:rPr>
              <a:t>acid</a:t>
            </a:r>
          </a:p>
          <a:p>
            <a:r>
              <a:rPr lang="en-US" sz="2800" dirty="0" smtClean="0"/>
              <a:t>Methyl alcohol --&gt; </a:t>
            </a:r>
            <a:r>
              <a:rPr lang="en-US" sz="2800" b="1" dirty="0" smtClean="0">
                <a:solidFill>
                  <a:srgbClr val="800000"/>
                </a:solidFill>
              </a:rPr>
              <a:t>formaldehyde </a:t>
            </a:r>
            <a:r>
              <a:rPr lang="en-US" sz="2800" dirty="0" smtClean="0"/>
              <a:t>-&gt;formic acid</a:t>
            </a:r>
          </a:p>
          <a:p>
            <a:r>
              <a:rPr lang="en-US" sz="2800" dirty="0" smtClean="0"/>
              <a:t>Isopropyl alcohol --&gt; </a:t>
            </a:r>
            <a:r>
              <a:rPr lang="en-US" sz="2800" b="1" dirty="0" smtClean="0">
                <a:solidFill>
                  <a:srgbClr val="800000"/>
                </a:solidFill>
              </a:rPr>
              <a:t>acetone</a:t>
            </a:r>
            <a:endParaRPr lang="en-US" sz="2800" dirty="0">
              <a:solidFill>
                <a:srgbClr val="800000"/>
              </a:solidFill>
            </a:endParaRPr>
          </a:p>
        </p:txBody>
      </p:sp>
      <p:sp>
        <p:nvSpPr>
          <p:cNvPr id="6" name="Rectangle 5"/>
          <p:cNvSpPr/>
          <p:nvPr/>
        </p:nvSpPr>
        <p:spPr>
          <a:xfrm>
            <a:off x="4495800" y="3657600"/>
            <a:ext cx="4013200" cy="523220"/>
          </a:xfrm>
          <a:prstGeom prst="rect">
            <a:avLst/>
          </a:prstGeom>
        </p:spPr>
        <p:txBody>
          <a:bodyPr wrap="square">
            <a:spAutoFit/>
          </a:bodyPr>
          <a:lstStyle/>
          <a:p>
            <a:r>
              <a:rPr lang="en-US" sz="2800" b="1" dirty="0" smtClean="0">
                <a:solidFill>
                  <a:srgbClr val="800000"/>
                </a:solidFill>
              </a:rPr>
              <a:t>Metabolites </a:t>
            </a:r>
            <a:r>
              <a:rPr lang="en-US" sz="2800" dirty="0" smtClean="0"/>
              <a:t>are toxic</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dirty="0" smtClean="0">
                <a:solidFill>
                  <a:srgbClr val="FFFFFF"/>
                </a:solidFill>
                <a:latin typeface="Arial"/>
                <a:cs typeface="Arial"/>
              </a:rPr>
              <a:t>Methanol</a:t>
            </a:r>
            <a:endParaRPr lang="en-US" sz="4800" dirty="0">
              <a:solidFill>
                <a:srgbClr val="FFFFFF"/>
              </a:solidFill>
              <a:latin typeface="Arial"/>
              <a:cs typeface="Arial"/>
            </a:endParaRPr>
          </a:p>
        </p:txBody>
      </p:sp>
      <p:sp>
        <p:nvSpPr>
          <p:cNvPr id="7" name="Content Placeholder 2"/>
          <p:cNvSpPr>
            <a:spLocks noGrp="1"/>
          </p:cNvSpPr>
          <p:nvPr>
            <p:ph idx="1"/>
          </p:nvPr>
        </p:nvSpPr>
        <p:spPr>
          <a:xfrm>
            <a:off x="457200" y="1981200"/>
            <a:ext cx="8229600" cy="4144963"/>
          </a:xfrm>
        </p:spPr>
        <p:txBody>
          <a:bodyPr>
            <a:normAutofit/>
          </a:bodyPr>
          <a:lstStyle/>
          <a:p>
            <a:pPr>
              <a:spcBef>
                <a:spcPts val="400"/>
              </a:spcBef>
              <a:buFontTx/>
              <a:buChar char="•"/>
            </a:pPr>
            <a:r>
              <a:rPr lang="en-US" dirty="0" smtClean="0">
                <a:latin typeface="Arial" charset="0"/>
              </a:rPr>
              <a:t>Found in gasoline, antifreeze, windshield washer fluid, paints, paint removers, wood alcohol and </a:t>
            </a:r>
            <a:r>
              <a:rPr lang="en-US" dirty="0" err="1" smtClean="0">
                <a:latin typeface="Arial" charset="0"/>
              </a:rPr>
              <a:t>Sterno</a:t>
            </a:r>
            <a:r>
              <a:rPr lang="en-US" dirty="0" smtClean="0">
                <a:latin typeface="Arial" charset="0"/>
              </a:rPr>
              <a:t>.</a:t>
            </a:r>
            <a:endParaRPr lang="en-US" dirty="0">
              <a:latin typeface="Arial" charset="0"/>
            </a:endParaRPr>
          </a:p>
        </p:txBody>
      </p:sp>
      <p:pic>
        <p:nvPicPr>
          <p:cNvPr id="6" name="Picture 5" descr="orgo.gif"/>
          <p:cNvPicPr>
            <a:picLocks noChangeAspect="1"/>
          </p:cNvPicPr>
          <p:nvPr/>
        </p:nvPicPr>
        <p:blipFill>
          <a:blip r:embed="rId2"/>
          <a:stretch>
            <a:fillRect/>
          </a:stretch>
        </p:blipFill>
        <p:spPr>
          <a:xfrm>
            <a:off x="644525" y="3733800"/>
            <a:ext cx="7280275" cy="28413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normAutofit/>
          </a:bodyPr>
          <a:lstStyle/>
          <a:p>
            <a:pPr>
              <a:buNone/>
            </a:pPr>
            <a:r>
              <a:rPr lang="en-US" dirty="0" smtClean="0">
                <a:latin typeface="Arial"/>
                <a:cs typeface="Arial"/>
              </a:rPr>
              <a:t>Common causes:</a:t>
            </a:r>
          </a:p>
          <a:p>
            <a:pPr>
              <a:buNone/>
            </a:pPr>
            <a:r>
              <a:rPr lang="en-US" dirty="0" smtClean="0">
                <a:latin typeface="Arial"/>
                <a:cs typeface="Arial"/>
              </a:rPr>
              <a:t>Altered mental status: </a:t>
            </a:r>
            <a:r>
              <a:rPr lang="en-US" b="1" dirty="0" smtClean="0">
                <a:latin typeface="Arial"/>
                <a:cs typeface="Arial"/>
              </a:rPr>
              <a:t>AEIOU-TIPS</a:t>
            </a:r>
          </a:p>
          <a:p>
            <a:pPr>
              <a:buNone/>
            </a:pPr>
            <a:r>
              <a:rPr lang="en-US" b="1" dirty="0" smtClean="0">
                <a:latin typeface="Arial"/>
                <a:cs typeface="Arial"/>
              </a:rPr>
              <a:t>A</a:t>
            </a:r>
            <a:r>
              <a:rPr lang="en-US" dirty="0" smtClean="0">
                <a:latin typeface="Arial"/>
                <a:cs typeface="Arial"/>
              </a:rPr>
              <a:t>lcohol, </a:t>
            </a:r>
            <a:r>
              <a:rPr lang="en-US" b="1" dirty="0" smtClean="0">
                <a:latin typeface="Arial"/>
                <a:cs typeface="Arial"/>
              </a:rPr>
              <a:t>e</a:t>
            </a:r>
            <a:r>
              <a:rPr lang="en-US" dirty="0" smtClean="0">
                <a:latin typeface="Arial"/>
                <a:cs typeface="Arial"/>
              </a:rPr>
              <a:t>pilepsy/</a:t>
            </a:r>
            <a:r>
              <a:rPr lang="en-US" b="1" dirty="0" smtClean="0">
                <a:latin typeface="Arial"/>
                <a:cs typeface="Arial"/>
              </a:rPr>
              <a:t>e</a:t>
            </a:r>
            <a:r>
              <a:rPr lang="en-US" dirty="0" smtClean="0">
                <a:latin typeface="Arial"/>
                <a:cs typeface="Arial"/>
              </a:rPr>
              <a:t>nvironmental, </a:t>
            </a:r>
            <a:r>
              <a:rPr lang="en-US" b="1" dirty="0" smtClean="0">
                <a:latin typeface="Arial"/>
                <a:cs typeface="Arial"/>
              </a:rPr>
              <a:t>i</a:t>
            </a:r>
            <a:r>
              <a:rPr lang="en-US" dirty="0" smtClean="0">
                <a:latin typeface="Arial"/>
                <a:cs typeface="Arial"/>
              </a:rPr>
              <a:t>nsulin, </a:t>
            </a:r>
            <a:r>
              <a:rPr lang="en-US" b="1" dirty="0" smtClean="0">
                <a:latin typeface="Arial"/>
                <a:cs typeface="Arial"/>
              </a:rPr>
              <a:t>o</a:t>
            </a:r>
            <a:r>
              <a:rPr lang="en-US" dirty="0" smtClean="0">
                <a:latin typeface="Arial"/>
                <a:cs typeface="Arial"/>
              </a:rPr>
              <a:t>verdose, </a:t>
            </a:r>
            <a:r>
              <a:rPr lang="en-US" b="1" dirty="0" err="1" smtClean="0">
                <a:latin typeface="Arial"/>
                <a:cs typeface="Arial"/>
              </a:rPr>
              <a:t>u</a:t>
            </a:r>
            <a:r>
              <a:rPr lang="en-US" dirty="0" err="1" smtClean="0">
                <a:latin typeface="Arial"/>
                <a:cs typeface="Arial"/>
              </a:rPr>
              <a:t>nderdose</a:t>
            </a:r>
            <a:r>
              <a:rPr lang="en-US" dirty="0" smtClean="0">
                <a:latin typeface="Arial"/>
                <a:cs typeface="Arial"/>
              </a:rPr>
              <a:t>, </a:t>
            </a:r>
            <a:r>
              <a:rPr lang="en-US" b="1" dirty="0" smtClean="0">
                <a:latin typeface="Arial"/>
                <a:cs typeface="Arial"/>
              </a:rPr>
              <a:t>t</a:t>
            </a:r>
            <a:r>
              <a:rPr lang="en-US" dirty="0" smtClean="0">
                <a:latin typeface="Arial"/>
                <a:cs typeface="Arial"/>
              </a:rPr>
              <a:t>rauma, </a:t>
            </a:r>
            <a:r>
              <a:rPr lang="en-US" b="1" dirty="0" smtClean="0">
                <a:latin typeface="Arial"/>
                <a:cs typeface="Arial"/>
              </a:rPr>
              <a:t>i</a:t>
            </a:r>
            <a:r>
              <a:rPr lang="en-US" dirty="0" smtClean="0">
                <a:latin typeface="Arial"/>
                <a:cs typeface="Arial"/>
              </a:rPr>
              <a:t>nfection, </a:t>
            </a:r>
            <a:r>
              <a:rPr lang="en-US" b="1" dirty="0" smtClean="0">
                <a:latin typeface="Arial"/>
                <a:cs typeface="Arial"/>
              </a:rPr>
              <a:t>p</a:t>
            </a:r>
            <a:r>
              <a:rPr lang="en-US" dirty="0" smtClean="0">
                <a:latin typeface="Arial"/>
                <a:cs typeface="Arial"/>
              </a:rPr>
              <a:t>sychoses, </a:t>
            </a:r>
            <a:r>
              <a:rPr lang="en-US" b="1" dirty="0" smtClean="0">
                <a:latin typeface="Arial"/>
                <a:cs typeface="Arial"/>
              </a:rPr>
              <a:t>s</a:t>
            </a:r>
            <a:r>
              <a:rPr lang="en-US" dirty="0" smtClean="0">
                <a:latin typeface="Arial"/>
                <a:cs typeface="Arial"/>
              </a:rPr>
              <a:t>epsis/stroke/situational</a:t>
            </a:r>
          </a:p>
          <a:p>
            <a:endParaRPr lang="en-US"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Behavioral </a:t>
            </a:r>
            <a:r>
              <a:rPr lang="en-US" sz="4800" dirty="0" smtClean="0">
                <a:solidFill>
                  <a:srgbClr val="FFFFFF"/>
                </a:solidFill>
                <a:latin typeface="Arial"/>
                <a:cs typeface="Arial"/>
              </a:rPr>
              <a:t>Emergencies</a:t>
            </a:r>
            <a:endParaRPr lang="en-US" sz="4800"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dirty="0" smtClean="0">
                <a:solidFill>
                  <a:srgbClr val="FFFFFF"/>
                </a:solidFill>
                <a:latin typeface="Arial"/>
                <a:cs typeface="Arial"/>
              </a:rPr>
              <a:t>Methanol</a:t>
            </a:r>
            <a:endParaRPr lang="en-US" sz="4800" dirty="0">
              <a:solidFill>
                <a:srgbClr val="FFFFFF"/>
              </a:solidFill>
              <a:latin typeface="Arial"/>
              <a:cs typeface="Arial"/>
            </a:endParaRPr>
          </a:p>
        </p:txBody>
      </p:sp>
      <p:sp>
        <p:nvSpPr>
          <p:cNvPr id="7" name="Content Placeholder 2"/>
          <p:cNvSpPr>
            <a:spLocks noGrp="1"/>
          </p:cNvSpPr>
          <p:nvPr>
            <p:ph idx="1"/>
          </p:nvPr>
        </p:nvSpPr>
        <p:spPr>
          <a:xfrm>
            <a:off x="457200" y="1981200"/>
            <a:ext cx="8229600" cy="4144963"/>
          </a:xfrm>
        </p:spPr>
        <p:txBody>
          <a:bodyPr>
            <a:normAutofit/>
          </a:bodyPr>
          <a:lstStyle/>
          <a:p>
            <a:pPr>
              <a:spcBef>
                <a:spcPts val="400"/>
              </a:spcBef>
              <a:buFontTx/>
              <a:buChar char="•"/>
            </a:pPr>
            <a:r>
              <a:rPr lang="en-US" dirty="0" smtClean="0">
                <a:latin typeface="Arial" charset="0"/>
              </a:rPr>
              <a:t>S/</a:t>
            </a:r>
            <a:r>
              <a:rPr lang="en-US" dirty="0" err="1" smtClean="0">
                <a:latin typeface="Arial" charset="0"/>
              </a:rPr>
              <a:t>Sx</a:t>
            </a:r>
            <a:r>
              <a:rPr lang="en-US" dirty="0" smtClean="0">
                <a:latin typeface="Arial" charset="0"/>
              </a:rPr>
              <a:t>: altered mental status, seizures, nausea and vomiting, abdominal pain, seeing spots, dilated sluggish pupils, </a:t>
            </a:r>
            <a:r>
              <a:rPr lang="en-US" dirty="0" err="1" smtClean="0">
                <a:latin typeface="Arial" charset="0"/>
              </a:rPr>
              <a:t>dyspnea</a:t>
            </a:r>
            <a:r>
              <a:rPr lang="en-US" dirty="0" smtClean="0">
                <a:latin typeface="Arial" charset="0"/>
              </a:rPr>
              <a:t>, and </a:t>
            </a:r>
            <a:r>
              <a:rPr lang="en-US" dirty="0" err="1" smtClean="0">
                <a:latin typeface="Arial" charset="0"/>
              </a:rPr>
              <a:t>tachypnea</a:t>
            </a:r>
            <a:r>
              <a:rPr lang="en-US" dirty="0" smtClean="0">
                <a:latin typeface="Arial" charset="0"/>
              </a:rPr>
              <a:t>.</a:t>
            </a:r>
          </a:p>
          <a:p>
            <a:pPr>
              <a:spcBef>
                <a:spcPts val="400"/>
              </a:spcBef>
              <a:buFontTx/>
              <a:buChar char="•"/>
            </a:pPr>
            <a:r>
              <a:rPr lang="en-US" dirty="0" smtClean="0">
                <a:latin typeface="Arial" charset="0"/>
              </a:rPr>
              <a:t>S/</a:t>
            </a:r>
            <a:r>
              <a:rPr lang="en-US" dirty="0" err="1" smtClean="0">
                <a:latin typeface="Arial" charset="0"/>
              </a:rPr>
              <a:t>Sx</a:t>
            </a:r>
            <a:r>
              <a:rPr lang="en-US" dirty="0" smtClean="0">
                <a:latin typeface="Arial" charset="0"/>
              </a:rPr>
              <a:t> may appear 12-18 hours after ingestion</a:t>
            </a:r>
            <a:endParaRPr lang="en-US" dirty="0">
              <a:latin typeface="Arial"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dirty="0" smtClean="0">
                <a:solidFill>
                  <a:srgbClr val="FFFFFF"/>
                </a:solidFill>
                <a:latin typeface="Arial"/>
                <a:cs typeface="Arial"/>
              </a:rPr>
              <a:t>Isopropyl alcohol</a:t>
            </a:r>
            <a:endParaRPr lang="en-US" sz="4800" dirty="0">
              <a:solidFill>
                <a:srgbClr val="FFFFFF"/>
              </a:solidFill>
              <a:latin typeface="Arial"/>
              <a:cs typeface="Arial"/>
            </a:endParaRPr>
          </a:p>
        </p:txBody>
      </p:sp>
      <p:sp>
        <p:nvSpPr>
          <p:cNvPr id="7" name="Content Placeholder 2"/>
          <p:cNvSpPr>
            <a:spLocks noGrp="1"/>
          </p:cNvSpPr>
          <p:nvPr>
            <p:ph idx="1"/>
          </p:nvPr>
        </p:nvSpPr>
        <p:spPr>
          <a:xfrm>
            <a:off x="457200" y="1981200"/>
            <a:ext cx="8229600" cy="4144963"/>
          </a:xfrm>
        </p:spPr>
        <p:txBody>
          <a:bodyPr>
            <a:normAutofit lnSpcReduction="10000"/>
          </a:bodyPr>
          <a:lstStyle/>
          <a:p>
            <a:pPr>
              <a:spcBef>
                <a:spcPts val="400"/>
              </a:spcBef>
              <a:buNone/>
            </a:pPr>
            <a:r>
              <a:rPr lang="en-US" dirty="0" smtClean="0">
                <a:latin typeface="Arial" charset="0"/>
              </a:rPr>
              <a:t>Usually found in rubbing alcohol, other cleaning agents. Effect is twice as potent and lasts twice as long as ethanol.</a:t>
            </a:r>
          </a:p>
          <a:p>
            <a:pPr>
              <a:spcBef>
                <a:spcPts val="400"/>
              </a:spcBef>
              <a:buNone/>
            </a:pPr>
            <a:r>
              <a:rPr lang="en-US" dirty="0" smtClean="0">
                <a:latin typeface="Arial" charset="0"/>
              </a:rPr>
              <a:t>S/</a:t>
            </a:r>
            <a:r>
              <a:rPr lang="en-US" dirty="0" err="1" smtClean="0">
                <a:latin typeface="Arial" charset="0"/>
              </a:rPr>
              <a:t>Sx</a:t>
            </a:r>
            <a:r>
              <a:rPr lang="en-US" dirty="0" smtClean="0">
                <a:latin typeface="Arial" charset="0"/>
              </a:rPr>
              <a:t>: Respiratory depression</a:t>
            </a:r>
          </a:p>
          <a:p>
            <a:pPr>
              <a:spcBef>
                <a:spcPts val="400"/>
              </a:spcBef>
            </a:pPr>
            <a:r>
              <a:rPr lang="en-US" dirty="0" smtClean="0">
                <a:latin typeface="Arial" charset="0"/>
              </a:rPr>
              <a:t>Altered mental status</a:t>
            </a:r>
          </a:p>
          <a:p>
            <a:pPr>
              <a:spcBef>
                <a:spcPts val="400"/>
              </a:spcBef>
            </a:pPr>
            <a:r>
              <a:rPr lang="en-US" dirty="0" smtClean="0">
                <a:latin typeface="Arial" charset="0"/>
              </a:rPr>
              <a:t>Slow respirations; shallow tidal volume</a:t>
            </a:r>
          </a:p>
          <a:p>
            <a:pPr>
              <a:spcBef>
                <a:spcPts val="400"/>
              </a:spcBef>
            </a:pPr>
            <a:r>
              <a:rPr lang="en-US" dirty="0" smtClean="0">
                <a:latin typeface="Arial" charset="0"/>
              </a:rPr>
              <a:t>Abdominal pain and </a:t>
            </a:r>
            <a:r>
              <a:rPr lang="en-US" dirty="0" err="1" smtClean="0">
                <a:latin typeface="Arial" charset="0"/>
              </a:rPr>
              <a:t>hematemesis</a:t>
            </a:r>
            <a:endParaRPr lang="en-US" dirty="0" smtClean="0">
              <a:latin typeface="Arial" charset="0"/>
            </a:endParaRPr>
          </a:p>
          <a:p>
            <a:pPr>
              <a:spcBef>
                <a:spcPts val="400"/>
              </a:spcBef>
            </a:pPr>
            <a:r>
              <a:rPr lang="en-US" dirty="0" smtClean="0">
                <a:latin typeface="Arial" charset="0"/>
              </a:rPr>
              <a:t>Signs of shock</a:t>
            </a:r>
            <a:endParaRPr lang="en-US" dirty="0">
              <a:latin typeface="Arial"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dirty="0" smtClean="0">
                <a:solidFill>
                  <a:srgbClr val="FFFFFF"/>
                </a:solidFill>
                <a:latin typeface="Arial"/>
                <a:cs typeface="Arial"/>
              </a:rPr>
              <a:t>Ethylene glycol</a:t>
            </a:r>
            <a:endParaRPr lang="en-US" sz="4800" dirty="0">
              <a:solidFill>
                <a:srgbClr val="FFFFFF"/>
              </a:solidFill>
              <a:latin typeface="Arial"/>
              <a:cs typeface="Arial"/>
            </a:endParaRPr>
          </a:p>
        </p:txBody>
      </p:sp>
      <p:sp>
        <p:nvSpPr>
          <p:cNvPr id="7" name="Content Placeholder 2"/>
          <p:cNvSpPr>
            <a:spLocks noGrp="1"/>
          </p:cNvSpPr>
          <p:nvPr>
            <p:ph idx="1"/>
          </p:nvPr>
        </p:nvSpPr>
        <p:spPr>
          <a:xfrm>
            <a:off x="457200" y="1981200"/>
            <a:ext cx="8229600" cy="4144963"/>
          </a:xfrm>
        </p:spPr>
        <p:txBody>
          <a:bodyPr>
            <a:normAutofit/>
          </a:bodyPr>
          <a:lstStyle/>
          <a:p>
            <a:pPr>
              <a:spcBef>
                <a:spcPts val="400"/>
              </a:spcBef>
            </a:pPr>
            <a:r>
              <a:rPr lang="en-US" dirty="0" smtClean="0">
                <a:latin typeface="Arial" charset="0"/>
              </a:rPr>
              <a:t>Found in detergents, radiator antifreeze, windshield deicers, and coolants. </a:t>
            </a:r>
          </a:p>
          <a:p>
            <a:pPr>
              <a:spcBef>
                <a:spcPts val="400"/>
              </a:spcBef>
            </a:pPr>
            <a:r>
              <a:rPr lang="en-US" dirty="0" smtClean="0">
                <a:latin typeface="Arial" charset="0"/>
              </a:rPr>
              <a:t>Tastes sweet, looks like </a:t>
            </a:r>
            <a:r>
              <a:rPr lang="en-US" dirty="0" err="1" smtClean="0">
                <a:latin typeface="Arial" charset="0"/>
              </a:rPr>
              <a:t>KoolAid</a:t>
            </a:r>
            <a:r>
              <a:rPr lang="en-US" dirty="0" smtClean="0">
                <a:latin typeface="Arial" charset="0"/>
              </a:rPr>
              <a:t>...</a:t>
            </a:r>
          </a:p>
          <a:p>
            <a:pPr>
              <a:spcBef>
                <a:spcPts val="400"/>
              </a:spcBef>
            </a:pPr>
            <a:r>
              <a:rPr lang="en-US" dirty="0" smtClean="0">
                <a:latin typeface="Arial" charset="0"/>
              </a:rPr>
              <a:t>S/</a:t>
            </a:r>
            <a:r>
              <a:rPr lang="en-US" dirty="0" err="1" smtClean="0">
                <a:latin typeface="Arial" charset="0"/>
              </a:rPr>
              <a:t>Sx</a:t>
            </a:r>
            <a:r>
              <a:rPr lang="en-US" dirty="0" smtClean="0">
                <a:latin typeface="Arial" charset="0"/>
              </a:rPr>
              <a:t> similar to ethyl alcohol.</a:t>
            </a:r>
          </a:p>
          <a:p>
            <a:pPr lvl="1">
              <a:spcBef>
                <a:spcPts val="400"/>
              </a:spcBef>
            </a:pPr>
            <a:r>
              <a:rPr lang="en-US" dirty="0" smtClean="0">
                <a:latin typeface="Arial" charset="0"/>
              </a:rPr>
              <a:t>No </a:t>
            </a:r>
            <a:r>
              <a:rPr lang="en-US" dirty="0" err="1" smtClean="0">
                <a:latin typeface="Arial" charset="0"/>
              </a:rPr>
              <a:t>EtOH</a:t>
            </a:r>
            <a:r>
              <a:rPr lang="en-US" dirty="0" smtClean="0">
                <a:latin typeface="Arial" charset="0"/>
              </a:rPr>
              <a:t> smell, may have </a:t>
            </a:r>
          </a:p>
          <a:p>
            <a:pPr lvl="1">
              <a:spcBef>
                <a:spcPts val="400"/>
              </a:spcBef>
              <a:buNone/>
            </a:pPr>
            <a:r>
              <a:rPr lang="en-US" dirty="0" smtClean="0">
                <a:latin typeface="Arial" charset="0"/>
              </a:rPr>
              <a:t>elevated vital signs.</a:t>
            </a:r>
          </a:p>
          <a:p>
            <a:pPr>
              <a:spcBef>
                <a:spcPts val="400"/>
              </a:spcBef>
              <a:buNone/>
            </a:pPr>
            <a:r>
              <a:rPr lang="en-US" dirty="0" smtClean="0">
                <a:latin typeface="Arial" charset="0"/>
              </a:rPr>
              <a:t>	</a:t>
            </a:r>
          </a:p>
          <a:p>
            <a:pPr>
              <a:spcBef>
                <a:spcPts val="400"/>
              </a:spcBef>
              <a:buNone/>
            </a:pPr>
            <a:endParaRPr lang="en-US" dirty="0">
              <a:latin typeface="Arial" charset="0"/>
            </a:endParaRPr>
          </a:p>
        </p:txBody>
      </p:sp>
      <p:pic>
        <p:nvPicPr>
          <p:cNvPr id="6" name="Picture 5" descr="antifreeze.png"/>
          <p:cNvPicPr>
            <a:picLocks noChangeAspect="1"/>
          </p:cNvPicPr>
          <p:nvPr/>
        </p:nvPicPr>
        <p:blipFill>
          <a:blip r:embed="rId2"/>
          <a:stretch>
            <a:fillRect/>
          </a:stretch>
        </p:blipFill>
        <p:spPr>
          <a:xfrm>
            <a:off x="6744416" y="3779837"/>
            <a:ext cx="2247184" cy="3001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dirty="0" smtClean="0">
                <a:solidFill>
                  <a:srgbClr val="FFFFFF"/>
                </a:solidFill>
                <a:latin typeface="Arial"/>
                <a:cs typeface="Arial"/>
              </a:rPr>
              <a:t>Treatment?</a:t>
            </a:r>
            <a:endParaRPr lang="en-US" sz="4800" dirty="0">
              <a:solidFill>
                <a:srgbClr val="FFFFFF"/>
              </a:solidFill>
              <a:latin typeface="Arial"/>
              <a:cs typeface="Arial"/>
            </a:endParaRPr>
          </a:p>
        </p:txBody>
      </p:sp>
      <p:sp>
        <p:nvSpPr>
          <p:cNvPr id="7" name="Content Placeholder 2"/>
          <p:cNvSpPr>
            <a:spLocks noGrp="1"/>
          </p:cNvSpPr>
          <p:nvPr>
            <p:ph idx="1"/>
          </p:nvPr>
        </p:nvSpPr>
        <p:spPr>
          <a:xfrm>
            <a:off x="457200" y="1981200"/>
            <a:ext cx="8229600" cy="4144963"/>
          </a:xfrm>
        </p:spPr>
        <p:txBody>
          <a:bodyPr>
            <a:normAutofit lnSpcReduction="10000"/>
          </a:bodyPr>
          <a:lstStyle/>
          <a:p>
            <a:pPr>
              <a:spcBef>
                <a:spcPts val="400"/>
              </a:spcBef>
              <a:buNone/>
            </a:pPr>
            <a:r>
              <a:rPr lang="en-US" dirty="0" smtClean="0">
                <a:latin typeface="Arial" charset="0"/>
              </a:rPr>
              <a:t>The same for almost every toxic ingestion.</a:t>
            </a:r>
          </a:p>
          <a:p>
            <a:pPr>
              <a:spcBef>
                <a:spcPts val="400"/>
              </a:spcBef>
            </a:pPr>
            <a:r>
              <a:rPr lang="en-US" dirty="0" smtClean="0">
                <a:latin typeface="Arial" charset="0"/>
              </a:rPr>
              <a:t>Scene safety</a:t>
            </a:r>
          </a:p>
          <a:p>
            <a:pPr>
              <a:spcBef>
                <a:spcPts val="400"/>
              </a:spcBef>
            </a:pPr>
            <a:r>
              <a:rPr lang="en-US" dirty="0" smtClean="0">
                <a:latin typeface="Arial" charset="0"/>
              </a:rPr>
              <a:t>Monitor ABCs</a:t>
            </a:r>
          </a:p>
          <a:p>
            <a:pPr>
              <a:spcBef>
                <a:spcPts val="400"/>
              </a:spcBef>
            </a:pPr>
            <a:r>
              <a:rPr lang="en-US" dirty="0" smtClean="0">
                <a:latin typeface="Arial" charset="0"/>
              </a:rPr>
              <a:t>Remove patient from environment, decontaminate them</a:t>
            </a:r>
          </a:p>
          <a:p>
            <a:pPr>
              <a:spcBef>
                <a:spcPts val="400"/>
              </a:spcBef>
            </a:pPr>
            <a:r>
              <a:rPr lang="en-US" dirty="0" smtClean="0">
                <a:latin typeface="Arial" charset="0"/>
              </a:rPr>
              <a:t>Symptomatic treatment, consider charcoal</a:t>
            </a:r>
          </a:p>
          <a:p>
            <a:pPr>
              <a:spcBef>
                <a:spcPts val="400"/>
              </a:spcBef>
            </a:pPr>
            <a:r>
              <a:rPr lang="en-US" dirty="0" smtClean="0">
                <a:latin typeface="Arial" charset="0"/>
              </a:rPr>
              <a:t>Transport to ED, consider poison control/medical direction</a:t>
            </a:r>
            <a:endParaRPr lang="en-US"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What about antidotes?</a:t>
            </a:r>
            <a:endParaRPr lang="en-US" sz="4800" b="1" dirty="0">
              <a:solidFill>
                <a:srgbClr val="FFFFFF"/>
              </a:solidFill>
              <a:latin typeface="Arial"/>
              <a:cs typeface="Arial"/>
            </a:endParaRPr>
          </a:p>
        </p:txBody>
      </p:sp>
      <p:sp>
        <p:nvSpPr>
          <p:cNvPr id="8" name="Content Placeholder 2"/>
          <p:cNvSpPr>
            <a:spLocks noGrp="1"/>
          </p:cNvSpPr>
          <p:nvPr>
            <p:ph idx="1"/>
          </p:nvPr>
        </p:nvSpPr>
        <p:spPr>
          <a:xfrm>
            <a:off x="457200" y="1981200"/>
            <a:ext cx="8229600" cy="4144963"/>
          </a:xfrm>
        </p:spPr>
        <p:txBody>
          <a:bodyPr/>
          <a:lstStyle/>
          <a:p>
            <a:r>
              <a:rPr lang="en-US" dirty="0" smtClean="0">
                <a:latin typeface="Arial"/>
                <a:cs typeface="Arial"/>
              </a:rPr>
              <a:t>Only a few antidotes actually exist...</a:t>
            </a:r>
          </a:p>
          <a:p>
            <a:r>
              <a:rPr lang="en-US" dirty="0" smtClean="0">
                <a:latin typeface="Arial"/>
                <a:cs typeface="Arial"/>
              </a:rPr>
              <a:t>Most treatment involves supporting the patient’s ABC’s</a:t>
            </a:r>
          </a:p>
        </p:txBody>
      </p:sp>
      <p:pic>
        <p:nvPicPr>
          <p:cNvPr id="6" name="Picture 5" descr="il_fullxfull.215892769.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9144000" cy="69118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2000"/>
                                  </p:stCondLst>
                                  <p:childTnLst>
                                    <p:animEffect transition="out" filter="fade">
                                      <p:cBhvr>
                                        <p:cTn id="6" dur="3000"/>
                                        <p:tgtEl>
                                          <p:spTgt spid="6"/>
                                        </p:tgtEl>
                                      </p:cBhvr>
                                    </p:animEffect>
                                    <p:set>
                                      <p:cBhvr>
                                        <p:cTn id="7" dur="1" fill="hold">
                                          <p:stCondLst>
                                            <p:cond delay="2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RBactivatedcharcoal.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6477000" y="5246698"/>
            <a:ext cx="2667001" cy="1611302"/>
          </a:xfrm>
          <a:prstGeom prst="rect">
            <a:avLst/>
          </a:prstGeom>
        </p:spPr>
      </p:pic>
      <p:sp>
        <p:nvSpPr>
          <p:cNvPr id="5" name="Rectangle 4"/>
          <p:cNvSpPr/>
          <p:nvPr/>
        </p:nvSpPr>
        <p:spPr>
          <a:xfrm>
            <a:off x="0" y="533400"/>
            <a:ext cx="8153400" cy="1066800"/>
          </a:xfrm>
          <a:prstGeom prst="rect">
            <a:avLst/>
          </a:prstGeom>
          <a:solidFill>
            <a:srgbClr val="191919"/>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Activated charcoal</a:t>
            </a:r>
            <a:endParaRPr lang="en-US" sz="4800" b="1" dirty="0">
              <a:solidFill>
                <a:srgbClr val="FFFFFF"/>
              </a:solidFill>
              <a:latin typeface="Arial"/>
              <a:cs typeface="Arial"/>
            </a:endParaRPr>
          </a:p>
        </p:txBody>
      </p:sp>
      <p:sp>
        <p:nvSpPr>
          <p:cNvPr id="11" name="Content Placeholder 2"/>
          <p:cNvSpPr>
            <a:spLocks noGrp="1"/>
          </p:cNvSpPr>
          <p:nvPr>
            <p:ph idx="1"/>
          </p:nvPr>
        </p:nvSpPr>
        <p:spPr>
          <a:xfrm>
            <a:off x="457200" y="1981200"/>
            <a:ext cx="8229600" cy="4144963"/>
          </a:xfrm>
        </p:spPr>
        <p:txBody>
          <a:bodyPr>
            <a:normAutofit fontScale="92500" lnSpcReduction="20000"/>
          </a:bodyPr>
          <a:lstStyle/>
          <a:p>
            <a:pPr>
              <a:spcBef>
                <a:spcPts val="400"/>
              </a:spcBef>
              <a:buFontTx/>
              <a:buChar char="•"/>
            </a:pPr>
            <a:r>
              <a:rPr lang="en-US" dirty="0" smtClean="0">
                <a:latin typeface="Arial" charset="0"/>
              </a:rPr>
              <a:t>Activated charcoal is distilled charcoal treated with superheated steam. The activated charcoal prevents </a:t>
            </a:r>
            <a:r>
              <a:rPr lang="en-US" b="1" dirty="0" smtClean="0">
                <a:latin typeface="Arial" charset="0"/>
              </a:rPr>
              <a:t>absorption </a:t>
            </a:r>
            <a:r>
              <a:rPr lang="en-US" dirty="0" smtClean="0">
                <a:latin typeface="Arial" charset="0"/>
              </a:rPr>
              <a:t>into the body.</a:t>
            </a:r>
          </a:p>
          <a:p>
            <a:pPr>
              <a:spcBef>
                <a:spcPts val="400"/>
              </a:spcBef>
              <a:buFontTx/>
              <a:buChar char="•"/>
            </a:pPr>
            <a:endParaRPr lang="en-US" dirty="0" smtClean="0">
              <a:latin typeface="Arial" charset="0"/>
            </a:endParaRPr>
          </a:p>
          <a:p>
            <a:pPr>
              <a:spcBef>
                <a:spcPts val="400"/>
              </a:spcBef>
              <a:buFontTx/>
              <a:buChar char="•"/>
            </a:pPr>
            <a:r>
              <a:rPr lang="en-US" dirty="0" smtClean="0">
                <a:latin typeface="Arial" charset="0"/>
              </a:rPr>
              <a:t>A </a:t>
            </a:r>
            <a:r>
              <a:rPr lang="en-US" b="1" dirty="0" smtClean="0">
                <a:latin typeface="Arial" charset="0"/>
              </a:rPr>
              <a:t>standard 50-gram dose</a:t>
            </a:r>
            <a:r>
              <a:rPr lang="en-US" dirty="0" smtClean="0">
                <a:latin typeface="Arial" charset="0"/>
              </a:rPr>
              <a:t> of activated charcoal has roughly the same surface area as ten football fields.</a:t>
            </a:r>
          </a:p>
          <a:p>
            <a:pPr>
              <a:spcBef>
                <a:spcPts val="400"/>
              </a:spcBef>
              <a:buFontTx/>
              <a:buChar char="•"/>
            </a:pPr>
            <a:endParaRPr lang="en-US" dirty="0" smtClean="0">
              <a:latin typeface="Arial" charset="0"/>
            </a:endParaRPr>
          </a:p>
          <a:p>
            <a:pPr>
              <a:spcBef>
                <a:spcPts val="400"/>
              </a:spcBef>
              <a:buFontTx/>
              <a:buChar char="•"/>
            </a:pPr>
            <a:r>
              <a:rPr lang="en-US" b="1" dirty="0" smtClean="0">
                <a:latin typeface="Arial" charset="0"/>
              </a:rPr>
              <a:t>Contraindications</a:t>
            </a:r>
            <a:r>
              <a:rPr lang="en-US" dirty="0" smtClean="0">
                <a:latin typeface="Arial" charset="0"/>
              </a:rPr>
              <a:t>: AMS, ingested acids or alkalis, or unable to swallow.</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normAutofit fontScale="70000" lnSpcReduction="20000"/>
          </a:bodyPr>
          <a:lstStyle/>
          <a:p>
            <a:r>
              <a:rPr lang="en-US" dirty="0" smtClean="0">
                <a:latin typeface="Arial"/>
                <a:cs typeface="Arial"/>
              </a:rPr>
              <a:t>As always, take note of:</a:t>
            </a:r>
          </a:p>
          <a:p>
            <a:pPr>
              <a:spcBef>
                <a:spcPts val="400"/>
              </a:spcBef>
              <a:buFontTx/>
              <a:buChar char="•"/>
            </a:pPr>
            <a:r>
              <a:rPr lang="en-US" dirty="0" smtClean="0">
                <a:latin typeface="Arial" charset="0"/>
              </a:rPr>
              <a:t>The </a:t>
            </a:r>
            <a:r>
              <a:rPr lang="en-US" b="1" dirty="0" smtClean="0">
                <a:latin typeface="Arial" charset="0"/>
              </a:rPr>
              <a:t>mental status</a:t>
            </a:r>
            <a:r>
              <a:rPr lang="en-US" dirty="0" smtClean="0">
                <a:latin typeface="Arial" charset="0"/>
              </a:rPr>
              <a:t> </a:t>
            </a:r>
          </a:p>
          <a:p>
            <a:pPr lvl="1">
              <a:spcBef>
                <a:spcPts val="400"/>
              </a:spcBef>
              <a:buFontTx/>
              <a:buChar char="•"/>
            </a:pPr>
            <a:r>
              <a:rPr lang="en-US" dirty="0" smtClean="0">
                <a:latin typeface="Arial" charset="0"/>
              </a:rPr>
              <a:t>may provide a clue as to the length of time since the patient claims to have ingested the substance. </a:t>
            </a:r>
          </a:p>
          <a:p>
            <a:pPr>
              <a:spcBef>
                <a:spcPts val="400"/>
              </a:spcBef>
              <a:buFontTx/>
              <a:buChar char="•"/>
            </a:pPr>
            <a:r>
              <a:rPr lang="en-US" b="1" dirty="0" smtClean="0">
                <a:latin typeface="Arial" charset="0"/>
              </a:rPr>
              <a:t>Open and clear the airway</a:t>
            </a:r>
            <a:r>
              <a:rPr lang="en-US" dirty="0" smtClean="0">
                <a:latin typeface="Arial" charset="0"/>
              </a:rPr>
              <a:t>. </a:t>
            </a:r>
          </a:p>
          <a:p>
            <a:pPr lvl="1">
              <a:spcBef>
                <a:spcPts val="400"/>
              </a:spcBef>
              <a:buFontTx/>
              <a:buChar char="•"/>
            </a:pPr>
            <a:r>
              <a:rPr lang="en-US" dirty="0" smtClean="0">
                <a:latin typeface="Arial" charset="0"/>
              </a:rPr>
              <a:t>Look for vomit and burns. Insert an </a:t>
            </a:r>
            <a:r>
              <a:rPr lang="en-US" dirty="0" err="1" smtClean="0">
                <a:latin typeface="Arial" charset="0"/>
              </a:rPr>
              <a:t>oropharyngeal</a:t>
            </a:r>
            <a:r>
              <a:rPr lang="en-US" dirty="0" smtClean="0">
                <a:latin typeface="Arial" charset="0"/>
              </a:rPr>
              <a:t> or nasopharyngeal airway if necessary to effectively ventilate the patient.</a:t>
            </a:r>
          </a:p>
          <a:p>
            <a:pPr>
              <a:spcBef>
                <a:spcPts val="400"/>
              </a:spcBef>
              <a:buFontTx/>
              <a:buChar char="•"/>
            </a:pPr>
            <a:r>
              <a:rPr lang="en-US" dirty="0" smtClean="0">
                <a:latin typeface="Arial" charset="0"/>
              </a:rPr>
              <a:t>Assess both the </a:t>
            </a:r>
            <a:r>
              <a:rPr lang="en-US" b="1" dirty="0" smtClean="0">
                <a:latin typeface="Arial" charset="0"/>
              </a:rPr>
              <a:t>respiratory rate and respiratory quality</a:t>
            </a:r>
            <a:r>
              <a:rPr lang="en-US" dirty="0" smtClean="0">
                <a:latin typeface="Arial" charset="0"/>
              </a:rPr>
              <a:t>, paying particular attention to how deeply the patient is breathing. </a:t>
            </a:r>
          </a:p>
          <a:p>
            <a:pPr>
              <a:spcBef>
                <a:spcPts val="400"/>
              </a:spcBef>
              <a:buFontTx/>
              <a:buChar char="•"/>
            </a:pPr>
            <a:r>
              <a:rPr lang="en-US" dirty="0" smtClean="0">
                <a:latin typeface="Arial" charset="0"/>
              </a:rPr>
              <a:t>Assess the </a:t>
            </a:r>
            <a:r>
              <a:rPr lang="en-US" b="1" dirty="0" smtClean="0">
                <a:latin typeface="Arial" charset="0"/>
              </a:rPr>
              <a:t>circulatory status</a:t>
            </a:r>
            <a:r>
              <a:rPr lang="en-US" dirty="0" smtClean="0">
                <a:latin typeface="Arial" charset="0"/>
              </a:rPr>
              <a:t> of the patient. The heart rate and the </a:t>
            </a:r>
            <a:r>
              <a:rPr lang="en-US" b="1" dirty="0" smtClean="0">
                <a:latin typeface="Arial" charset="0"/>
              </a:rPr>
              <a:t>skin temperature, color, and condition</a:t>
            </a:r>
            <a:r>
              <a:rPr lang="en-US" dirty="0" smtClean="0">
                <a:latin typeface="Arial" charset="0"/>
              </a:rPr>
              <a:t> may provide a clue to the type of poison the patient may have ingested.</a:t>
            </a:r>
          </a:p>
          <a:p>
            <a:endParaRPr lang="en-US" dirty="0" smtClean="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Don’t forget your A B C’s</a:t>
            </a:r>
            <a:endParaRPr lang="en-US" sz="4800" b="1" dirty="0">
              <a:solidFill>
                <a:srgbClr val="FFFFFF"/>
              </a:solidFill>
              <a:latin typeface="Arial"/>
              <a:cs typeface="Arial"/>
            </a:endParaRPr>
          </a:p>
        </p:txBody>
      </p:sp>
      <p:pic>
        <p:nvPicPr>
          <p:cNvPr id="6" name="Picture 5" descr="download.jpeg"/>
          <p:cNvPicPr>
            <a:picLocks noChangeAspect="1"/>
          </p:cNvPicPr>
          <p:nvPr/>
        </p:nvPicPr>
        <p:blipFill>
          <a:blip r:embed="rId2"/>
          <a:stretch>
            <a:fillRect/>
          </a:stretch>
        </p:blipFill>
        <p:spPr>
          <a:xfrm rot="20797536">
            <a:off x="359790" y="2564193"/>
            <a:ext cx="8619966" cy="24307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normAutofit fontScale="92500" lnSpcReduction="10000"/>
          </a:bodyPr>
          <a:lstStyle/>
          <a:p>
            <a:r>
              <a:rPr lang="en-US" dirty="0" smtClean="0">
                <a:latin typeface="Arial"/>
                <a:cs typeface="Arial"/>
              </a:rPr>
              <a:t>Vital signs, often, and well</a:t>
            </a:r>
          </a:p>
          <a:p>
            <a:pPr lvl="1"/>
            <a:r>
              <a:rPr lang="en-US" dirty="0" smtClean="0">
                <a:latin typeface="Arial"/>
                <a:cs typeface="Arial"/>
              </a:rPr>
              <a:t>Trending vital signs is important</a:t>
            </a:r>
          </a:p>
          <a:p>
            <a:pPr lvl="1"/>
            <a:r>
              <a:rPr lang="en-US" dirty="0" smtClean="0">
                <a:latin typeface="Arial"/>
                <a:cs typeface="Arial"/>
              </a:rPr>
              <a:t>Look for “</a:t>
            </a:r>
            <a:r>
              <a:rPr lang="en-US" dirty="0" err="1" smtClean="0">
                <a:latin typeface="Arial"/>
                <a:cs typeface="Arial"/>
              </a:rPr>
              <a:t>toxidromes</a:t>
            </a:r>
            <a:r>
              <a:rPr lang="en-US" dirty="0" smtClean="0">
                <a:latin typeface="Arial"/>
                <a:cs typeface="Arial"/>
              </a:rPr>
              <a:t>”</a:t>
            </a:r>
          </a:p>
          <a:p>
            <a:pPr lvl="1"/>
            <a:endParaRPr lang="en-US" dirty="0" smtClean="0">
              <a:latin typeface="Arial"/>
              <a:cs typeface="Arial"/>
            </a:endParaRPr>
          </a:p>
          <a:p>
            <a:r>
              <a:rPr lang="en-US" dirty="0" smtClean="0">
                <a:latin typeface="Arial"/>
                <a:cs typeface="Arial"/>
              </a:rPr>
              <a:t>Keep heightened suspicion</a:t>
            </a:r>
            <a:endParaRPr lang="en-US" b="1" dirty="0" smtClean="0">
              <a:latin typeface="Arial"/>
              <a:cs typeface="Arial"/>
            </a:endParaRPr>
          </a:p>
          <a:p>
            <a:pPr lvl="1"/>
            <a:r>
              <a:rPr lang="en-US" dirty="0" smtClean="0">
                <a:latin typeface="Arial"/>
                <a:cs typeface="Arial"/>
              </a:rPr>
              <a:t>Rule out other </a:t>
            </a:r>
            <a:r>
              <a:rPr lang="en-US" dirty="0" err="1" smtClean="0">
                <a:latin typeface="Arial"/>
                <a:cs typeface="Arial"/>
              </a:rPr>
              <a:t>coingestants</a:t>
            </a:r>
            <a:r>
              <a:rPr lang="en-US" dirty="0" smtClean="0">
                <a:latin typeface="Arial"/>
                <a:cs typeface="Arial"/>
              </a:rPr>
              <a:t>/causes of AMS</a:t>
            </a:r>
          </a:p>
          <a:p>
            <a:pPr lvl="1"/>
            <a:endParaRPr lang="en-US" dirty="0" smtClean="0">
              <a:latin typeface="Arial"/>
              <a:cs typeface="Arial"/>
            </a:endParaRPr>
          </a:p>
          <a:p>
            <a:r>
              <a:rPr lang="en-US" dirty="0" smtClean="0">
                <a:latin typeface="Arial"/>
                <a:cs typeface="Arial"/>
              </a:rPr>
              <a:t>Look at the </a:t>
            </a:r>
            <a:r>
              <a:rPr lang="en-US" b="1" dirty="0" smtClean="0">
                <a:latin typeface="Arial"/>
                <a:cs typeface="Arial"/>
              </a:rPr>
              <a:t>environment</a:t>
            </a:r>
          </a:p>
          <a:p>
            <a:pPr lvl="1"/>
            <a:r>
              <a:rPr lang="en-US" dirty="0" smtClean="0">
                <a:latin typeface="Arial"/>
                <a:cs typeface="Arial"/>
              </a:rPr>
              <a:t>You are the </a:t>
            </a:r>
            <a:r>
              <a:rPr lang="en-US" b="1" dirty="0" smtClean="0">
                <a:latin typeface="Arial"/>
                <a:cs typeface="Arial"/>
              </a:rPr>
              <a:t>only</a:t>
            </a:r>
            <a:r>
              <a:rPr lang="en-US" dirty="0" smtClean="0">
                <a:latin typeface="Arial"/>
                <a:cs typeface="Arial"/>
              </a:rPr>
              <a:t> </a:t>
            </a:r>
            <a:r>
              <a:rPr lang="en-US" dirty="0" err="1" smtClean="0">
                <a:latin typeface="Arial"/>
                <a:cs typeface="Arial"/>
              </a:rPr>
              <a:t>HCP’s</a:t>
            </a:r>
            <a:r>
              <a:rPr lang="en-US" dirty="0" smtClean="0">
                <a:latin typeface="Arial"/>
                <a:cs typeface="Arial"/>
              </a:rPr>
              <a:t> there</a:t>
            </a:r>
          </a:p>
          <a:p>
            <a:pPr lvl="1"/>
            <a:endParaRPr lang="en-US" dirty="0" smtClean="0">
              <a:latin typeface="Arial"/>
              <a:cs typeface="Arial"/>
            </a:endParaRPr>
          </a:p>
          <a:p>
            <a:pPr lvl="1"/>
            <a:endParaRPr lang="en-US" dirty="0" smtClean="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Secondary assessment:</a:t>
            </a:r>
            <a:endParaRPr lang="en-US" sz="4800" b="1"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dirty="0" smtClean="0">
                <a:solidFill>
                  <a:srgbClr val="FFFFFF"/>
                </a:solidFill>
                <a:latin typeface="Arial"/>
                <a:cs typeface="Arial"/>
              </a:rPr>
              <a:t>Drugs of abuse</a:t>
            </a:r>
            <a:endParaRPr lang="en-US" sz="4800" dirty="0">
              <a:solidFill>
                <a:srgbClr val="FFFFFF"/>
              </a:solidFill>
              <a:latin typeface="Arial"/>
              <a:cs typeface="Arial"/>
            </a:endParaRPr>
          </a:p>
        </p:txBody>
      </p:sp>
      <p:sp>
        <p:nvSpPr>
          <p:cNvPr id="8" name="Content Placeholder 7"/>
          <p:cNvSpPr>
            <a:spLocks noGrp="1"/>
          </p:cNvSpPr>
          <p:nvPr>
            <p:ph idx="1"/>
          </p:nvPr>
        </p:nvSpPr>
        <p:spPr>
          <a:xfrm>
            <a:off x="457200" y="1828800"/>
            <a:ext cx="8229600" cy="4525963"/>
          </a:xfrm>
        </p:spPr>
        <p:txBody>
          <a:bodyPr/>
          <a:lstStyle/>
          <a:p>
            <a:r>
              <a:rPr lang="en-US" dirty="0" smtClean="0"/>
              <a:t>Alcohol</a:t>
            </a:r>
          </a:p>
          <a:p>
            <a:r>
              <a:rPr lang="en-US" dirty="0" smtClean="0"/>
              <a:t>PCP</a:t>
            </a:r>
          </a:p>
          <a:p>
            <a:r>
              <a:rPr lang="en-US" dirty="0" smtClean="0"/>
              <a:t>Cocaine</a:t>
            </a:r>
          </a:p>
          <a:p>
            <a:r>
              <a:rPr lang="en-US" dirty="0" smtClean="0"/>
              <a:t>Amphetamines</a:t>
            </a:r>
          </a:p>
          <a:p>
            <a:endParaRPr lang="en-US" dirty="0"/>
          </a:p>
        </p:txBody>
      </p:sp>
      <p:pic>
        <p:nvPicPr>
          <p:cNvPr id="9" name="Picture 8" descr="drug-abuse1.jpg"/>
          <p:cNvPicPr>
            <a:picLocks noChangeAspect="1"/>
          </p:cNvPicPr>
          <p:nvPr/>
        </p:nvPicPr>
        <p:blipFill>
          <a:blip r:embed="rId2"/>
          <a:stretch>
            <a:fillRect/>
          </a:stretch>
        </p:blipFill>
        <p:spPr>
          <a:xfrm>
            <a:off x="5410200" y="1744662"/>
            <a:ext cx="3363913" cy="3740671"/>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dirty="0" smtClean="0">
                <a:solidFill>
                  <a:srgbClr val="FFFFFF"/>
                </a:solidFill>
                <a:latin typeface="Arial"/>
                <a:cs typeface="Arial"/>
              </a:rPr>
              <a:t>Physiology</a:t>
            </a:r>
            <a:endParaRPr lang="en-US" sz="4800" dirty="0">
              <a:solidFill>
                <a:srgbClr val="FFFFFF"/>
              </a:solidFill>
              <a:latin typeface="Arial"/>
              <a:cs typeface="Arial"/>
            </a:endParaRPr>
          </a:p>
        </p:txBody>
      </p:sp>
      <p:pic>
        <p:nvPicPr>
          <p:cNvPr id="7" name="Picture 3" descr="GABA and Glutamate Balance.jpeg"/>
          <p:cNvPicPr>
            <a:picLocks noChangeAspect="1"/>
          </p:cNvPicPr>
          <p:nvPr/>
        </p:nvPicPr>
        <p:blipFill>
          <a:blip r:embed="rId2"/>
          <a:srcRect/>
          <a:stretch>
            <a:fillRect/>
          </a:stretch>
        </p:blipFill>
        <p:spPr bwMode="auto">
          <a:xfrm>
            <a:off x="838200" y="4114800"/>
            <a:ext cx="2399217" cy="2017712"/>
          </a:xfrm>
          <a:prstGeom prst="rect">
            <a:avLst/>
          </a:prstGeom>
          <a:noFill/>
          <a:ln w="9525">
            <a:noFill/>
            <a:miter lim="800000"/>
            <a:headEnd/>
            <a:tailEnd/>
          </a:ln>
        </p:spPr>
      </p:pic>
      <p:pic>
        <p:nvPicPr>
          <p:cNvPr id="9" name="Picture 8" descr="ANS.png"/>
          <p:cNvPicPr>
            <a:picLocks noChangeAspect="1"/>
          </p:cNvPicPr>
          <p:nvPr/>
        </p:nvPicPr>
        <p:blipFill>
          <a:blip r:embed="rId3"/>
          <a:stretch>
            <a:fillRect/>
          </a:stretch>
        </p:blipFill>
        <p:spPr>
          <a:xfrm>
            <a:off x="4162425" y="847725"/>
            <a:ext cx="4981575" cy="6010275"/>
          </a:xfrm>
          <a:prstGeom prst="rect">
            <a:avLst/>
          </a:prstGeom>
        </p:spPr>
      </p:pic>
      <p:sp>
        <p:nvSpPr>
          <p:cNvPr id="6" name="Content Placeholder 7"/>
          <p:cNvSpPr>
            <a:spLocks noGrp="1"/>
          </p:cNvSpPr>
          <p:nvPr>
            <p:ph idx="1"/>
          </p:nvPr>
        </p:nvSpPr>
        <p:spPr>
          <a:xfrm>
            <a:off x="457200" y="1828800"/>
            <a:ext cx="8229600" cy="4525963"/>
          </a:xfrm>
        </p:spPr>
        <p:txBody>
          <a:bodyPr>
            <a:normAutofit/>
          </a:bodyPr>
          <a:lstStyle/>
          <a:p>
            <a:r>
              <a:rPr lang="en-US" sz="2400" b="1" dirty="0" err="1" smtClean="0"/>
              <a:t>Sympatho</a:t>
            </a:r>
            <a:r>
              <a:rPr lang="en-US" sz="2400" dirty="0" err="1" smtClean="0"/>
              <a:t>mimetic</a:t>
            </a:r>
            <a:r>
              <a:rPr lang="en-US" sz="2400" dirty="0" smtClean="0"/>
              <a:t> or </a:t>
            </a:r>
          </a:p>
          <a:p>
            <a:r>
              <a:rPr lang="en-US" sz="2400" b="1" dirty="0" err="1" smtClean="0"/>
              <a:t>parasympatho</a:t>
            </a:r>
            <a:r>
              <a:rPr lang="en-US" sz="2400" dirty="0" err="1" smtClean="0"/>
              <a:t>mimetic</a:t>
            </a:r>
            <a:r>
              <a:rPr lang="en-US" sz="2400" dirty="0" smtClean="0"/>
              <a:t>?</a:t>
            </a:r>
            <a:endParaRPr lang="en-US" sz="2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normAutofit/>
          </a:bodyPr>
          <a:lstStyle/>
          <a:p>
            <a:pPr>
              <a:buNone/>
            </a:pPr>
            <a:r>
              <a:rPr lang="en-US" dirty="0" smtClean="0">
                <a:latin typeface="Arial"/>
                <a:cs typeface="Arial"/>
              </a:rPr>
              <a:t>Common causes:</a:t>
            </a:r>
          </a:p>
          <a:p>
            <a:pPr>
              <a:buNone/>
            </a:pPr>
            <a:r>
              <a:rPr lang="en-US" b="1" dirty="0" smtClean="0">
                <a:latin typeface="Arial"/>
                <a:cs typeface="Arial"/>
              </a:rPr>
              <a:t>Five categories </a:t>
            </a:r>
            <a:r>
              <a:rPr lang="en-US" dirty="0" smtClean="0">
                <a:latin typeface="Arial"/>
                <a:cs typeface="Arial"/>
              </a:rPr>
              <a:t>of AMS:</a:t>
            </a:r>
          </a:p>
          <a:p>
            <a:r>
              <a:rPr lang="en-US" dirty="0" smtClean="0">
                <a:latin typeface="Arial"/>
                <a:cs typeface="Arial"/>
              </a:rPr>
              <a:t>Toxic/metabolic</a:t>
            </a:r>
          </a:p>
          <a:p>
            <a:r>
              <a:rPr lang="en-US" dirty="0" smtClean="0">
                <a:latin typeface="Arial"/>
                <a:cs typeface="Arial"/>
              </a:rPr>
              <a:t>Structural</a:t>
            </a:r>
          </a:p>
          <a:p>
            <a:r>
              <a:rPr lang="en-US" dirty="0" smtClean="0">
                <a:latin typeface="Arial"/>
                <a:cs typeface="Arial"/>
              </a:rPr>
              <a:t>Vital sign change</a:t>
            </a:r>
          </a:p>
          <a:p>
            <a:r>
              <a:rPr lang="en-US" dirty="0" smtClean="0">
                <a:latin typeface="Arial"/>
                <a:cs typeface="Arial"/>
              </a:rPr>
              <a:t>Infectious</a:t>
            </a:r>
          </a:p>
          <a:p>
            <a:r>
              <a:rPr lang="en-US" dirty="0" smtClean="0">
                <a:latin typeface="Arial"/>
                <a:cs typeface="Arial"/>
              </a:rPr>
              <a:t>Psychogenic</a:t>
            </a:r>
          </a:p>
          <a:p>
            <a:endParaRPr lang="en-US"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Behavioral </a:t>
            </a:r>
            <a:r>
              <a:rPr lang="en-US" sz="4800" dirty="0" smtClean="0">
                <a:solidFill>
                  <a:srgbClr val="FFFFFF"/>
                </a:solidFill>
                <a:latin typeface="Arial"/>
                <a:cs typeface="Arial"/>
              </a:rPr>
              <a:t>Emergencies</a:t>
            </a:r>
            <a:endParaRPr lang="en-US" sz="4800"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descr="311 Presentation.pd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81000" y="520700"/>
            <a:ext cx="8483600" cy="6337300"/>
          </a:xfrm>
          <a:prstGeom prst="rect">
            <a:avLst/>
          </a:prstGeom>
          <a:noFill/>
          <a:ln w="9525">
            <a:noFill/>
            <a:miter lim="800000"/>
            <a:headEnd/>
            <a:tailEnd/>
          </a:ln>
        </p:spPr>
      </p:pic>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dirty="0" smtClean="0">
                <a:solidFill>
                  <a:srgbClr val="FFFFFF"/>
                </a:solidFill>
                <a:latin typeface="Arial"/>
                <a:cs typeface="Arial"/>
              </a:rPr>
              <a:t>Ethyl alcohol (</a:t>
            </a:r>
            <a:r>
              <a:rPr lang="en-US" sz="4800" dirty="0" err="1" smtClean="0">
                <a:solidFill>
                  <a:srgbClr val="FFFFFF"/>
                </a:solidFill>
                <a:latin typeface="Arial"/>
                <a:cs typeface="Arial"/>
              </a:rPr>
              <a:t>EtOH</a:t>
            </a:r>
            <a:r>
              <a:rPr lang="en-US" sz="4800" dirty="0" smtClean="0">
                <a:solidFill>
                  <a:srgbClr val="FFFFFF"/>
                </a:solidFill>
                <a:latin typeface="Arial"/>
                <a:cs typeface="Arial"/>
              </a:rPr>
              <a:t>)</a:t>
            </a:r>
            <a:endParaRPr lang="en-US" sz="4800" dirty="0">
              <a:solidFill>
                <a:srgbClr val="FFFFFF"/>
              </a:solidFill>
              <a:latin typeface="Arial"/>
              <a:cs typeface="Arial"/>
            </a:endParaRPr>
          </a:p>
        </p:txBody>
      </p:sp>
      <p:pic>
        <p:nvPicPr>
          <p:cNvPr id="11" name="Picture 3" descr="GABA and Glutamate Balance.jpeg"/>
          <p:cNvPicPr>
            <a:picLocks noChangeAspect="1"/>
          </p:cNvPicPr>
          <p:nvPr/>
        </p:nvPicPr>
        <p:blipFill>
          <a:blip r:embed="rId3"/>
          <a:srcRect/>
          <a:stretch>
            <a:fillRect/>
          </a:stretch>
        </p:blipFill>
        <p:spPr bwMode="auto">
          <a:xfrm>
            <a:off x="6744782" y="4800600"/>
            <a:ext cx="2399217" cy="2017712"/>
          </a:xfrm>
          <a:prstGeom prst="rect">
            <a:avLst/>
          </a:prstGeom>
          <a:noFill/>
          <a:ln w="9525">
            <a:noFill/>
            <a:miter lim="800000"/>
            <a:headEnd/>
            <a:tailEnd/>
          </a:ln>
        </p:spPr>
      </p:pic>
      <p:pic>
        <p:nvPicPr>
          <p:cNvPr id="12" name="Picture 11" descr="ANS.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5867401" y="425220"/>
            <a:ext cx="3276600" cy="64327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100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dirty="0" smtClean="0">
                <a:solidFill>
                  <a:srgbClr val="FFFFFF"/>
                </a:solidFill>
                <a:latin typeface="Arial"/>
                <a:cs typeface="Arial"/>
              </a:rPr>
              <a:t>Ethyl alcohol (</a:t>
            </a:r>
            <a:r>
              <a:rPr lang="en-US" sz="4800" dirty="0" err="1" smtClean="0">
                <a:solidFill>
                  <a:srgbClr val="FFFFFF"/>
                </a:solidFill>
                <a:latin typeface="Arial"/>
                <a:cs typeface="Arial"/>
              </a:rPr>
              <a:t>EtOH</a:t>
            </a:r>
            <a:r>
              <a:rPr lang="en-US" sz="4800" dirty="0" smtClean="0">
                <a:solidFill>
                  <a:srgbClr val="FFFFFF"/>
                </a:solidFill>
                <a:latin typeface="Arial"/>
                <a:cs typeface="Arial"/>
              </a:rPr>
              <a:t>)</a:t>
            </a:r>
            <a:endParaRPr lang="en-US" sz="4800" dirty="0">
              <a:solidFill>
                <a:srgbClr val="FFFFFF"/>
              </a:solidFill>
              <a:latin typeface="Arial"/>
              <a:cs typeface="Arial"/>
            </a:endParaRPr>
          </a:p>
        </p:txBody>
      </p:sp>
      <p:pic>
        <p:nvPicPr>
          <p:cNvPr id="6" name="Picture 5" descr="just_drinks_for_web.jpg"/>
          <p:cNvPicPr>
            <a:picLocks noChangeAspect="1"/>
          </p:cNvPicPr>
          <p:nvPr/>
        </p:nvPicPr>
        <p:blipFill>
          <a:blip r:embed="rId2"/>
          <a:stretch>
            <a:fillRect/>
          </a:stretch>
        </p:blipFill>
        <p:spPr>
          <a:xfrm>
            <a:off x="0" y="1752600"/>
            <a:ext cx="8195819" cy="4648200"/>
          </a:xfrm>
          <a:prstGeom prst="rect">
            <a:avLst/>
          </a:prstGeom>
        </p:spPr>
      </p:pic>
      <p:sp>
        <p:nvSpPr>
          <p:cNvPr id="7" name="Rectangle 6"/>
          <p:cNvSpPr/>
          <p:nvPr/>
        </p:nvSpPr>
        <p:spPr>
          <a:xfrm>
            <a:off x="6172200" y="1802725"/>
            <a:ext cx="2514600" cy="45980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191000" y="1828800"/>
            <a:ext cx="2514600" cy="45980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676400" y="1828800"/>
            <a:ext cx="3124200" cy="45980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accel="50000" decel="50000" fill="hold" grpId="0" nodeType="clickEffect">
                                  <p:stCondLst>
                                    <p:cond delay="0"/>
                                  </p:stCondLst>
                                  <p:childTnLst>
                                    <p:anim calcmode="lin" valueType="num">
                                      <p:cBhvr additive="base">
                                        <p:cTn id="6" dur="1000"/>
                                        <p:tgtEl>
                                          <p:spTgt spid="9"/>
                                        </p:tgtEl>
                                        <p:attrNameLst>
                                          <p:attrName>ppt_x</p:attrName>
                                        </p:attrNameLst>
                                      </p:cBhvr>
                                      <p:tavLst>
                                        <p:tav tm="0">
                                          <p:val>
                                            <p:strVal val="ppt_x"/>
                                          </p:val>
                                        </p:tav>
                                        <p:tav tm="100000">
                                          <p:val>
                                            <p:strVal val="1+ppt_w/2"/>
                                          </p:val>
                                        </p:tav>
                                      </p:tavLst>
                                    </p:anim>
                                    <p:anim calcmode="lin" valueType="num">
                                      <p:cBhvr additive="base">
                                        <p:cTn id="7" dur="1000"/>
                                        <p:tgtEl>
                                          <p:spTgt spid="9"/>
                                        </p:tgtEl>
                                        <p:attrNameLst>
                                          <p:attrName>ppt_y</p:attrName>
                                        </p:attrNameLst>
                                      </p:cBhvr>
                                      <p:tavLst>
                                        <p:tav tm="0">
                                          <p:val>
                                            <p:strVal val="ppt_y"/>
                                          </p:val>
                                        </p:tav>
                                        <p:tav tm="100000">
                                          <p:val>
                                            <p:strVal val="ppt_y"/>
                                          </p:val>
                                        </p:tav>
                                      </p:tavLst>
                                    </p:anim>
                                    <p:set>
                                      <p:cBhvr>
                                        <p:cTn id="8" dur="1" fill="hold">
                                          <p:stCondLst>
                                            <p:cond delay="999"/>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2" accel="50000" decel="50000" fill="hold" grpId="0" nodeType="clickEffect">
                                  <p:stCondLst>
                                    <p:cond delay="0"/>
                                  </p:stCondLst>
                                  <p:childTnLst>
                                    <p:anim calcmode="lin" valueType="num">
                                      <p:cBhvr additive="base">
                                        <p:cTn id="12" dur="1000"/>
                                        <p:tgtEl>
                                          <p:spTgt spid="8"/>
                                        </p:tgtEl>
                                        <p:attrNameLst>
                                          <p:attrName>ppt_x</p:attrName>
                                        </p:attrNameLst>
                                      </p:cBhvr>
                                      <p:tavLst>
                                        <p:tav tm="0">
                                          <p:val>
                                            <p:strVal val="ppt_x"/>
                                          </p:val>
                                        </p:tav>
                                        <p:tav tm="100000">
                                          <p:val>
                                            <p:strVal val="1+ppt_w/2"/>
                                          </p:val>
                                        </p:tav>
                                      </p:tavLst>
                                    </p:anim>
                                    <p:anim calcmode="lin" valueType="num">
                                      <p:cBhvr additive="base">
                                        <p:cTn id="13" dur="1000"/>
                                        <p:tgtEl>
                                          <p:spTgt spid="8"/>
                                        </p:tgtEl>
                                        <p:attrNameLst>
                                          <p:attrName>ppt_y</p:attrName>
                                        </p:attrNameLst>
                                      </p:cBhvr>
                                      <p:tavLst>
                                        <p:tav tm="0">
                                          <p:val>
                                            <p:strVal val="ppt_y"/>
                                          </p:val>
                                        </p:tav>
                                        <p:tav tm="100000">
                                          <p:val>
                                            <p:strVal val="ppt_y"/>
                                          </p:val>
                                        </p:tav>
                                      </p:tavLst>
                                    </p:anim>
                                    <p:set>
                                      <p:cBhvr>
                                        <p:cTn id="14" dur="1" fill="hold">
                                          <p:stCondLst>
                                            <p:cond delay="9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2" accel="50000" decel="50000" fill="hold" grpId="0" nodeType="clickEffect">
                                  <p:stCondLst>
                                    <p:cond delay="0"/>
                                  </p:stCondLst>
                                  <p:childTnLst>
                                    <p:anim calcmode="lin" valueType="num">
                                      <p:cBhvr additive="base">
                                        <p:cTn id="18" dur="1000"/>
                                        <p:tgtEl>
                                          <p:spTgt spid="7"/>
                                        </p:tgtEl>
                                        <p:attrNameLst>
                                          <p:attrName>ppt_x</p:attrName>
                                        </p:attrNameLst>
                                      </p:cBhvr>
                                      <p:tavLst>
                                        <p:tav tm="0">
                                          <p:val>
                                            <p:strVal val="ppt_x"/>
                                          </p:val>
                                        </p:tav>
                                        <p:tav tm="100000">
                                          <p:val>
                                            <p:strVal val="1+ppt_w/2"/>
                                          </p:val>
                                        </p:tav>
                                      </p:tavLst>
                                    </p:anim>
                                    <p:anim calcmode="lin" valueType="num">
                                      <p:cBhvr additive="base">
                                        <p:cTn id="19" dur="1000"/>
                                        <p:tgtEl>
                                          <p:spTgt spid="7"/>
                                        </p:tgtEl>
                                        <p:attrNameLst>
                                          <p:attrName>ppt_y</p:attrName>
                                        </p:attrNameLst>
                                      </p:cBhvr>
                                      <p:tavLst>
                                        <p:tav tm="0">
                                          <p:val>
                                            <p:strVal val="ppt_y"/>
                                          </p:val>
                                        </p:tav>
                                        <p:tav tm="100000">
                                          <p:val>
                                            <p:strVal val="ppt_y"/>
                                          </p:val>
                                        </p:tav>
                                      </p:tavLst>
                                    </p:anim>
                                    <p:set>
                                      <p:cBhvr>
                                        <p:cTn id="20"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59915" y="0"/>
            <a:ext cx="4684085" cy="6858000"/>
          </a:xfrm>
          <a:prstGeom prst="rect">
            <a:avLst/>
          </a:prstGeom>
        </p:spPr>
      </p:pic>
      <p:cxnSp>
        <p:nvCxnSpPr>
          <p:cNvPr id="7" name="Straight Arrow Connector 6"/>
          <p:cNvCxnSpPr/>
          <p:nvPr/>
        </p:nvCxnSpPr>
        <p:spPr>
          <a:xfrm>
            <a:off x="3429000" y="2667000"/>
            <a:ext cx="1143000" cy="1588"/>
          </a:xfrm>
          <a:prstGeom prst="straightConnector1">
            <a:avLst/>
          </a:prstGeom>
          <a:ln w="444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038600" y="4421188"/>
            <a:ext cx="533400" cy="150812"/>
          </a:xfrm>
          <a:prstGeom prst="straightConnector1">
            <a:avLst/>
          </a:prstGeom>
          <a:ln w="4445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200400" y="2286000"/>
            <a:ext cx="1219200" cy="369332"/>
          </a:xfrm>
          <a:prstGeom prst="rect">
            <a:avLst/>
          </a:prstGeom>
          <a:noFill/>
        </p:spPr>
        <p:txBody>
          <a:bodyPr wrap="square" rtlCol="0">
            <a:spAutoFit/>
          </a:bodyPr>
          <a:lstStyle/>
          <a:p>
            <a:r>
              <a:rPr lang="en-US" dirty="0" smtClean="0"/>
              <a:t>~2 drinks</a:t>
            </a:r>
            <a:endParaRPr lang="en-US" dirty="0"/>
          </a:p>
        </p:txBody>
      </p:sp>
      <p:sp>
        <p:nvSpPr>
          <p:cNvPr id="16" name="TextBox 15"/>
          <p:cNvSpPr txBox="1"/>
          <p:nvPr/>
        </p:nvSpPr>
        <p:spPr>
          <a:xfrm>
            <a:off x="381000" y="685800"/>
            <a:ext cx="3886200" cy="1754327"/>
          </a:xfrm>
          <a:prstGeom prst="rect">
            <a:avLst/>
          </a:prstGeom>
          <a:noFill/>
        </p:spPr>
        <p:txBody>
          <a:bodyPr wrap="square" rtlCol="0">
            <a:spAutoFit/>
          </a:bodyPr>
          <a:lstStyle/>
          <a:p>
            <a:endParaRPr lang="en-US" dirty="0" smtClean="0"/>
          </a:p>
          <a:p>
            <a:r>
              <a:rPr lang="en-US" dirty="0" smtClean="0"/>
              <a:t>1 drink metabolized per 2 hours   </a:t>
            </a:r>
          </a:p>
          <a:p>
            <a:r>
              <a:rPr lang="en-US" dirty="0" smtClean="0"/>
              <a:t>    for 160 lb male</a:t>
            </a:r>
          </a:p>
          <a:p>
            <a:endParaRPr lang="en-US" dirty="0" smtClean="0"/>
          </a:p>
          <a:p>
            <a:r>
              <a:rPr lang="en-US" dirty="0" smtClean="0"/>
              <a:t>(subtract 0.01 for every 40 minutes)</a:t>
            </a:r>
          </a:p>
          <a:p>
            <a:endParaRPr lang="en-US" dirty="0"/>
          </a:p>
        </p:txBody>
      </p:sp>
      <p:sp>
        <p:nvSpPr>
          <p:cNvPr id="17" name="TextBox 16"/>
          <p:cNvSpPr txBox="1"/>
          <p:nvPr/>
        </p:nvSpPr>
        <p:spPr>
          <a:xfrm>
            <a:off x="3276600" y="3505200"/>
            <a:ext cx="1219200" cy="923330"/>
          </a:xfrm>
          <a:prstGeom prst="rect">
            <a:avLst/>
          </a:prstGeom>
          <a:noFill/>
        </p:spPr>
        <p:txBody>
          <a:bodyPr wrap="square" rtlCol="0">
            <a:spAutoFit/>
          </a:bodyPr>
          <a:lstStyle/>
          <a:p>
            <a:r>
              <a:rPr lang="en-US" dirty="0" smtClean="0"/>
              <a:t>~9 drinks for 160 lb male</a:t>
            </a:r>
            <a:endParaRPr lang="en-US" dirty="0"/>
          </a:p>
        </p:txBody>
      </p:sp>
      <p:sp>
        <p:nvSpPr>
          <p:cNvPr id="18" name="TextBox 17"/>
          <p:cNvSpPr txBox="1"/>
          <p:nvPr/>
        </p:nvSpPr>
        <p:spPr>
          <a:xfrm>
            <a:off x="3276600" y="4495800"/>
            <a:ext cx="1219200" cy="923330"/>
          </a:xfrm>
          <a:prstGeom prst="rect">
            <a:avLst/>
          </a:prstGeom>
          <a:noFill/>
        </p:spPr>
        <p:txBody>
          <a:bodyPr wrap="square" rtlCol="0">
            <a:spAutoFit/>
          </a:bodyPr>
          <a:lstStyle/>
          <a:p>
            <a:r>
              <a:rPr lang="en-US" dirty="0" smtClean="0"/>
              <a:t>~5 drinks for 120 lb female</a:t>
            </a:r>
            <a:endParaRPr lang="en-US" dirty="0"/>
          </a:p>
        </p:txBody>
      </p:sp>
      <p:cxnSp>
        <p:nvCxnSpPr>
          <p:cNvPr id="21" name="Straight Arrow Connector 20"/>
          <p:cNvCxnSpPr/>
          <p:nvPr/>
        </p:nvCxnSpPr>
        <p:spPr>
          <a:xfrm>
            <a:off x="4038600" y="4191000"/>
            <a:ext cx="533400" cy="228600"/>
          </a:xfrm>
          <a:prstGeom prst="straightConnector1">
            <a:avLst/>
          </a:prstGeom>
          <a:ln w="444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200400" y="6019800"/>
            <a:ext cx="1295400" cy="1588"/>
          </a:xfrm>
          <a:prstGeom prst="straightConnector1">
            <a:avLst/>
          </a:prstGeom>
          <a:ln w="4445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981200" y="5562600"/>
            <a:ext cx="1219200" cy="1200329"/>
          </a:xfrm>
          <a:prstGeom prst="rect">
            <a:avLst/>
          </a:prstGeom>
          <a:noFill/>
        </p:spPr>
        <p:txBody>
          <a:bodyPr wrap="square" rtlCol="0">
            <a:spAutoFit/>
          </a:bodyPr>
          <a:lstStyle/>
          <a:p>
            <a:r>
              <a:rPr lang="en-US" dirty="0" smtClean="0"/>
              <a:t>~10 drinks for 120 lb female</a:t>
            </a:r>
            <a:endParaRPr lang="en-US" dirty="0"/>
          </a:p>
        </p:txBody>
      </p:sp>
      <p:sp>
        <p:nvSpPr>
          <p:cNvPr id="30" name="Rectangle 29"/>
          <p:cNvSpPr/>
          <p:nvPr/>
        </p:nvSpPr>
        <p:spPr>
          <a:xfrm>
            <a:off x="4495800" y="4419600"/>
            <a:ext cx="4648200" cy="17526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981200" y="6172200"/>
            <a:ext cx="7162800" cy="6857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981200" y="4419601"/>
            <a:ext cx="7315200" cy="2438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828800" y="3124200"/>
            <a:ext cx="7315200" cy="3733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828800" y="2259925"/>
            <a:ext cx="7315200" cy="45980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accel="50000" decel="50000" fill="hold" grpId="0" nodeType="clickEffect">
                                  <p:stCondLst>
                                    <p:cond delay="0"/>
                                  </p:stCondLst>
                                  <p:childTnLst>
                                    <p:anim calcmode="lin" valueType="num">
                                      <p:cBhvr additive="base">
                                        <p:cTn id="6" dur="1000"/>
                                        <p:tgtEl>
                                          <p:spTgt spid="22"/>
                                        </p:tgtEl>
                                        <p:attrNameLst>
                                          <p:attrName>ppt_x</p:attrName>
                                        </p:attrNameLst>
                                      </p:cBhvr>
                                      <p:tavLst>
                                        <p:tav tm="0">
                                          <p:val>
                                            <p:strVal val="ppt_x"/>
                                          </p:val>
                                        </p:tav>
                                        <p:tav tm="100000">
                                          <p:val>
                                            <p:strVal val="ppt_x"/>
                                          </p:val>
                                        </p:tav>
                                      </p:tavLst>
                                    </p:anim>
                                    <p:anim calcmode="lin" valueType="num">
                                      <p:cBhvr additive="base">
                                        <p:cTn id="7" dur="1000"/>
                                        <p:tgtEl>
                                          <p:spTgt spid="22"/>
                                        </p:tgtEl>
                                        <p:attrNameLst>
                                          <p:attrName>ppt_y</p:attrName>
                                        </p:attrNameLst>
                                      </p:cBhvr>
                                      <p:tavLst>
                                        <p:tav tm="0">
                                          <p:val>
                                            <p:strVal val="ppt_y"/>
                                          </p:val>
                                        </p:tav>
                                        <p:tav tm="100000">
                                          <p:val>
                                            <p:strVal val="1+ppt_h/2"/>
                                          </p:val>
                                        </p:tav>
                                      </p:tavLst>
                                    </p:anim>
                                    <p:set>
                                      <p:cBhvr>
                                        <p:cTn id="8" dur="1" fill="hold">
                                          <p:stCondLst>
                                            <p:cond delay="999"/>
                                          </p:stCondLst>
                                        </p:cTn>
                                        <p:tgtEl>
                                          <p:spTgt spid="2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accel="50000" decel="50000" fill="hold" grpId="0" nodeType="clickEffect">
                                  <p:stCondLst>
                                    <p:cond delay="0"/>
                                  </p:stCondLst>
                                  <p:childTnLst>
                                    <p:anim calcmode="lin" valueType="num">
                                      <p:cBhvr additive="base">
                                        <p:cTn id="12" dur="1000"/>
                                        <p:tgtEl>
                                          <p:spTgt spid="19"/>
                                        </p:tgtEl>
                                        <p:attrNameLst>
                                          <p:attrName>ppt_x</p:attrName>
                                        </p:attrNameLst>
                                      </p:cBhvr>
                                      <p:tavLst>
                                        <p:tav tm="0">
                                          <p:val>
                                            <p:strVal val="ppt_x"/>
                                          </p:val>
                                        </p:tav>
                                        <p:tav tm="100000">
                                          <p:val>
                                            <p:strVal val="ppt_x"/>
                                          </p:val>
                                        </p:tav>
                                      </p:tavLst>
                                    </p:anim>
                                    <p:anim calcmode="lin" valueType="num">
                                      <p:cBhvr additive="base">
                                        <p:cTn id="13" dur="1000"/>
                                        <p:tgtEl>
                                          <p:spTgt spid="19"/>
                                        </p:tgtEl>
                                        <p:attrNameLst>
                                          <p:attrName>ppt_y</p:attrName>
                                        </p:attrNameLst>
                                      </p:cBhvr>
                                      <p:tavLst>
                                        <p:tav tm="0">
                                          <p:val>
                                            <p:strVal val="ppt_y"/>
                                          </p:val>
                                        </p:tav>
                                        <p:tav tm="100000">
                                          <p:val>
                                            <p:strVal val="1+ppt_h/2"/>
                                          </p:val>
                                        </p:tav>
                                      </p:tavLst>
                                    </p:anim>
                                    <p:set>
                                      <p:cBhvr>
                                        <p:cTn id="14" dur="1" fill="hold">
                                          <p:stCondLst>
                                            <p:cond delay="999"/>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accel="50000" decel="50000" fill="hold" grpId="0" nodeType="clickEffect">
                                  <p:stCondLst>
                                    <p:cond delay="0"/>
                                  </p:stCondLst>
                                  <p:childTnLst>
                                    <p:anim calcmode="lin" valueType="num">
                                      <p:cBhvr additive="base">
                                        <p:cTn id="18" dur="1000"/>
                                        <p:tgtEl>
                                          <p:spTgt spid="14"/>
                                        </p:tgtEl>
                                        <p:attrNameLst>
                                          <p:attrName>ppt_x</p:attrName>
                                        </p:attrNameLst>
                                      </p:cBhvr>
                                      <p:tavLst>
                                        <p:tav tm="0">
                                          <p:val>
                                            <p:strVal val="ppt_x"/>
                                          </p:val>
                                        </p:tav>
                                        <p:tav tm="100000">
                                          <p:val>
                                            <p:strVal val="ppt_x"/>
                                          </p:val>
                                        </p:tav>
                                      </p:tavLst>
                                    </p:anim>
                                    <p:anim calcmode="lin" valueType="num">
                                      <p:cBhvr additive="base">
                                        <p:cTn id="19" dur="1000"/>
                                        <p:tgtEl>
                                          <p:spTgt spid="14"/>
                                        </p:tgtEl>
                                        <p:attrNameLst>
                                          <p:attrName>ppt_y</p:attrName>
                                        </p:attrNameLst>
                                      </p:cBhvr>
                                      <p:tavLst>
                                        <p:tav tm="0">
                                          <p:val>
                                            <p:strVal val="ppt_y"/>
                                          </p:val>
                                        </p:tav>
                                        <p:tav tm="100000">
                                          <p:val>
                                            <p:strVal val="1+ppt_h/2"/>
                                          </p:val>
                                        </p:tav>
                                      </p:tavLst>
                                    </p:anim>
                                    <p:set>
                                      <p:cBhvr>
                                        <p:cTn id="20"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srcRect/>
          <a:stretch>
            <a:fillRect/>
          </a:stretch>
        </p:blipFill>
        <p:spPr bwMode="auto">
          <a:xfrm>
            <a:off x="-23225" y="228600"/>
            <a:ext cx="9167225" cy="6553200"/>
          </a:xfrm>
          <a:prstGeom prst="rect">
            <a:avLst/>
          </a:prstGeom>
          <a:solidFill>
            <a:schemeClr val="tx1"/>
          </a:solidFill>
          <a:ln w="9525">
            <a:noFill/>
            <a:miter lim="800000"/>
            <a:headEnd/>
            <a:tailEnd/>
          </a:ln>
          <a:effec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normAutofit/>
          </a:bodyPr>
          <a:lstStyle/>
          <a:p>
            <a:r>
              <a:rPr lang="en-US" dirty="0" smtClean="0">
                <a:latin typeface="Arial" charset="0"/>
              </a:rPr>
              <a:t>In absence of normal GABA </a:t>
            </a:r>
            <a:r>
              <a:rPr lang="en-US" dirty="0" err="1" smtClean="0">
                <a:latin typeface="Arial" charset="0"/>
              </a:rPr>
              <a:t>agonism</a:t>
            </a:r>
            <a:r>
              <a:rPr lang="en-US" dirty="0" smtClean="0">
                <a:latin typeface="Arial" charset="0"/>
              </a:rPr>
              <a:t>, glutamate takes over, mimicking the sympathetic nervous system</a:t>
            </a:r>
          </a:p>
          <a:p>
            <a:pPr lvl="1"/>
            <a:r>
              <a:rPr lang="en-US" dirty="0" smtClean="0">
                <a:latin typeface="Arial" charset="0"/>
                <a:cs typeface="Arial"/>
              </a:rPr>
              <a:t>Anxiety</a:t>
            </a:r>
          </a:p>
          <a:p>
            <a:pPr lvl="1"/>
            <a:r>
              <a:rPr lang="en-US" dirty="0" smtClean="0">
                <a:latin typeface="Arial" charset="0"/>
                <a:cs typeface="Arial"/>
              </a:rPr>
              <a:t>Seizures</a:t>
            </a:r>
          </a:p>
          <a:p>
            <a:pPr lvl="1"/>
            <a:r>
              <a:rPr lang="en-US" dirty="0" smtClean="0">
                <a:latin typeface="Arial" charset="0"/>
                <a:cs typeface="Arial"/>
              </a:rPr>
              <a:t>GI upset</a:t>
            </a:r>
          </a:p>
          <a:p>
            <a:pPr lvl="1"/>
            <a:r>
              <a:rPr lang="en-US" dirty="0" smtClean="0">
                <a:latin typeface="Arial" charset="0"/>
                <a:cs typeface="Arial"/>
              </a:rPr>
              <a:t>Violence</a:t>
            </a:r>
          </a:p>
          <a:p>
            <a:pPr lvl="2"/>
            <a:endParaRPr lang="en-US" dirty="0" smtClean="0">
              <a:latin typeface="Arial" charset="0"/>
              <a:cs typeface="Arial"/>
            </a:endParaRPr>
          </a:p>
          <a:p>
            <a:pPr>
              <a:buNone/>
            </a:pPr>
            <a:endParaRPr lang="en-US" dirty="0" smtClean="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Withdrawal</a:t>
            </a:r>
            <a:endParaRPr lang="en-US" sz="4800" b="1" dirty="0">
              <a:solidFill>
                <a:srgbClr val="FFFFFF"/>
              </a:solidFill>
              <a:latin typeface="Arial"/>
              <a:cs typeface="Arial"/>
            </a:endParaRPr>
          </a:p>
        </p:txBody>
      </p:sp>
      <p:pic>
        <p:nvPicPr>
          <p:cNvPr id="6" name="Picture 3" descr="GABA and Glutamate Balance.jpeg"/>
          <p:cNvPicPr>
            <a:picLocks noChangeAspect="1"/>
          </p:cNvPicPr>
          <p:nvPr/>
        </p:nvPicPr>
        <p:blipFill>
          <a:blip r:embed="rId2"/>
          <a:srcRect/>
          <a:stretch>
            <a:fillRect/>
          </a:stretch>
        </p:blipFill>
        <p:spPr bwMode="auto">
          <a:xfrm>
            <a:off x="5410200" y="3678233"/>
            <a:ext cx="3733799" cy="3140079"/>
          </a:xfrm>
          <a:prstGeom prst="rect">
            <a:avLst/>
          </a:prstGeom>
          <a:noFill/>
          <a:ln w="9525">
            <a:noFill/>
            <a:miter lim="800000"/>
            <a:headEnd/>
            <a:tailEnd/>
          </a:ln>
        </p:spPr>
      </p:pic>
      <p:pic>
        <p:nvPicPr>
          <p:cNvPr id="7" name="AAFWBDH0.jpg" descr="AAFWBDH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24000" y="0"/>
            <a:ext cx="6096000" cy="6865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normAutofit/>
          </a:bodyPr>
          <a:lstStyle/>
          <a:p>
            <a:r>
              <a:rPr lang="en-US" dirty="0" smtClean="0">
                <a:latin typeface="Arial" charset="0"/>
              </a:rPr>
              <a:t>Check blood glucose level and look out for </a:t>
            </a:r>
            <a:r>
              <a:rPr lang="en-US" dirty="0" err="1" smtClean="0">
                <a:latin typeface="Arial" charset="0"/>
              </a:rPr>
              <a:t>CVAs</a:t>
            </a:r>
            <a:r>
              <a:rPr lang="en-US" dirty="0" smtClean="0">
                <a:latin typeface="Arial" charset="0"/>
              </a:rPr>
              <a:t>, they can mimic alcohol intoxication</a:t>
            </a:r>
          </a:p>
          <a:p>
            <a:r>
              <a:rPr lang="en-US" dirty="0" smtClean="0">
                <a:latin typeface="Arial" charset="0"/>
                <a:cs typeface="Arial"/>
              </a:rPr>
              <a:t>Check for </a:t>
            </a:r>
            <a:r>
              <a:rPr lang="en-US" dirty="0" err="1" smtClean="0">
                <a:latin typeface="Arial" charset="0"/>
                <a:cs typeface="Arial"/>
              </a:rPr>
              <a:t>coingestions</a:t>
            </a:r>
            <a:r>
              <a:rPr lang="en-US" dirty="0" smtClean="0">
                <a:latin typeface="Arial" charset="0"/>
                <a:cs typeface="Arial"/>
              </a:rPr>
              <a:t> – drugs</a:t>
            </a:r>
          </a:p>
          <a:p>
            <a:r>
              <a:rPr lang="en-US" dirty="0" smtClean="0">
                <a:latin typeface="Arial" charset="0"/>
                <a:cs typeface="Arial"/>
              </a:rPr>
              <a:t>Scene safety!</a:t>
            </a:r>
          </a:p>
          <a:p>
            <a:r>
              <a:rPr lang="en-US" dirty="0" smtClean="0">
                <a:latin typeface="Arial" charset="0"/>
                <a:cs typeface="Arial"/>
              </a:rPr>
              <a:t>Position the patient, </a:t>
            </a:r>
          </a:p>
          <a:p>
            <a:pPr>
              <a:buNone/>
            </a:pPr>
            <a:r>
              <a:rPr lang="en-US" dirty="0" smtClean="0">
                <a:latin typeface="Arial" charset="0"/>
                <a:cs typeface="Arial"/>
              </a:rPr>
              <a:t>	protect airway</a:t>
            </a:r>
          </a:p>
          <a:p>
            <a:pPr lvl="2"/>
            <a:endParaRPr lang="en-US" dirty="0" smtClean="0">
              <a:latin typeface="Arial" charset="0"/>
              <a:cs typeface="Arial"/>
            </a:endParaRPr>
          </a:p>
          <a:p>
            <a:pPr>
              <a:buNone/>
            </a:pPr>
            <a:endParaRPr lang="en-US" dirty="0" smtClean="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Careful!</a:t>
            </a:r>
            <a:endParaRPr lang="en-US" sz="4800" b="1" dirty="0">
              <a:solidFill>
                <a:srgbClr val="FFFFFF"/>
              </a:solidFill>
              <a:latin typeface="Arial"/>
              <a:cs typeface="Arial"/>
            </a:endParaRPr>
          </a:p>
        </p:txBody>
      </p:sp>
      <p:pic>
        <p:nvPicPr>
          <p:cNvPr id="6" name="Picture 3" descr="GABA and Glutamate Balance.jpeg"/>
          <p:cNvPicPr>
            <a:picLocks noChangeAspect="1"/>
          </p:cNvPicPr>
          <p:nvPr/>
        </p:nvPicPr>
        <p:blipFill>
          <a:blip r:embed="rId2"/>
          <a:srcRect/>
          <a:stretch>
            <a:fillRect/>
          </a:stretch>
        </p:blipFill>
        <p:spPr bwMode="auto">
          <a:xfrm>
            <a:off x="5410200" y="3678233"/>
            <a:ext cx="3733799" cy="31400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normAutofit/>
          </a:bodyPr>
          <a:lstStyle/>
          <a:p>
            <a:pPr>
              <a:spcBef>
                <a:spcPts val="400"/>
              </a:spcBef>
            </a:pPr>
            <a:r>
              <a:rPr lang="en-US" dirty="0" smtClean="0">
                <a:latin typeface="Arial" charset="0"/>
              </a:rPr>
              <a:t>Unresponsiveness</a:t>
            </a:r>
          </a:p>
          <a:p>
            <a:pPr>
              <a:spcBef>
                <a:spcPts val="400"/>
              </a:spcBef>
            </a:pPr>
            <a:r>
              <a:rPr lang="en-US" dirty="0" smtClean="0">
                <a:latin typeface="Arial" charset="0"/>
              </a:rPr>
              <a:t>Inadequate breathing</a:t>
            </a:r>
          </a:p>
          <a:p>
            <a:pPr>
              <a:spcBef>
                <a:spcPts val="400"/>
              </a:spcBef>
            </a:pPr>
            <a:r>
              <a:rPr lang="en-US" dirty="0" smtClean="0">
                <a:latin typeface="Arial" charset="0"/>
              </a:rPr>
              <a:t>Fever</a:t>
            </a:r>
          </a:p>
          <a:p>
            <a:pPr>
              <a:spcBef>
                <a:spcPts val="400"/>
              </a:spcBef>
            </a:pPr>
            <a:r>
              <a:rPr lang="en-US" dirty="0" smtClean="0">
                <a:latin typeface="Arial" charset="0"/>
              </a:rPr>
              <a:t>Abnormal heart rate (slow, fast, weak, or irregular)</a:t>
            </a:r>
          </a:p>
          <a:p>
            <a:pPr>
              <a:spcBef>
                <a:spcPts val="400"/>
              </a:spcBef>
            </a:pPr>
            <a:r>
              <a:rPr lang="en-US" dirty="0" smtClean="0">
                <a:latin typeface="Arial" charset="0"/>
              </a:rPr>
              <a:t>Vomiting with an altered mental status</a:t>
            </a:r>
          </a:p>
          <a:p>
            <a:pPr>
              <a:spcBef>
                <a:spcPts val="400"/>
              </a:spcBef>
            </a:pPr>
            <a:r>
              <a:rPr lang="en-US" dirty="0" smtClean="0">
                <a:latin typeface="Arial" charset="0"/>
              </a:rPr>
              <a:t>Seizures</a:t>
            </a:r>
          </a:p>
          <a:p>
            <a:pPr lvl="2"/>
            <a:endParaRPr lang="en-US" dirty="0" smtClean="0">
              <a:latin typeface="Arial" charset="0"/>
              <a:cs typeface="Arial"/>
            </a:endParaRPr>
          </a:p>
          <a:p>
            <a:pPr>
              <a:buNone/>
            </a:pPr>
            <a:endParaRPr lang="en-US" dirty="0" smtClean="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Red flags</a:t>
            </a:r>
            <a:endParaRPr lang="en-US" sz="4800" b="1" dirty="0">
              <a:solidFill>
                <a:srgbClr val="FFFFFF"/>
              </a:solidFill>
              <a:latin typeface="Arial"/>
              <a:cs typeface="Arial"/>
            </a:endParaRPr>
          </a:p>
        </p:txBody>
      </p:sp>
      <p:pic>
        <p:nvPicPr>
          <p:cNvPr id="7" name="Picture 6" descr="download (1).jpeg"/>
          <p:cNvPicPr>
            <a:picLocks noChangeAspect="1"/>
          </p:cNvPicPr>
          <p:nvPr/>
        </p:nvPicPr>
        <p:blipFill>
          <a:blip r:embed="rId2"/>
          <a:stretch>
            <a:fillRect/>
          </a:stretch>
        </p:blipFill>
        <p:spPr>
          <a:xfrm>
            <a:off x="7848600" y="88900"/>
            <a:ext cx="1276350" cy="1587500"/>
          </a:xfrm>
          <a:prstGeom prst="rect">
            <a:avLst/>
          </a:prstGeo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normAutofit fontScale="70000" lnSpcReduction="20000"/>
          </a:bodyPr>
          <a:lstStyle/>
          <a:p>
            <a:pPr>
              <a:buFontTx/>
              <a:buChar char="•"/>
            </a:pPr>
            <a:r>
              <a:rPr lang="en-US" b="1" dirty="0" smtClean="0">
                <a:latin typeface="Arial" charset="0"/>
              </a:rPr>
              <a:t>Life-threatening</a:t>
            </a:r>
            <a:r>
              <a:rPr lang="en-US" dirty="0" smtClean="0">
                <a:latin typeface="Arial" charset="0"/>
              </a:rPr>
              <a:t> condition with a mortality rate of approximately 5 to 15%. </a:t>
            </a:r>
          </a:p>
          <a:p>
            <a:pPr>
              <a:buFontTx/>
              <a:buChar char="•"/>
            </a:pPr>
            <a:r>
              <a:rPr lang="en-US" dirty="0" smtClean="0">
                <a:latin typeface="Arial" charset="0"/>
              </a:rPr>
              <a:t>DTs can occur between one and 14 days after the patient’s last drink and most commonly within </a:t>
            </a:r>
            <a:r>
              <a:rPr lang="en-US" b="1" dirty="0" smtClean="0">
                <a:latin typeface="Arial" charset="0"/>
              </a:rPr>
              <a:t>two to five days</a:t>
            </a:r>
            <a:r>
              <a:rPr lang="en-US" dirty="0" smtClean="0">
                <a:latin typeface="Arial" charset="0"/>
              </a:rPr>
              <a:t>. </a:t>
            </a:r>
          </a:p>
          <a:p>
            <a:pPr>
              <a:buFontTx/>
              <a:buChar char="•"/>
            </a:pPr>
            <a:r>
              <a:rPr lang="en-US" dirty="0" smtClean="0">
                <a:latin typeface="Arial" charset="0"/>
              </a:rPr>
              <a:t>A single episode of DTs lasts </a:t>
            </a:r>
            <a:r>
              <a:rPr lang="en-US" b="1" dirty="0" smtClean="0">
                <a:latin typeface="Arial" charset="0"/>
              </a:rPr>
              <a:t>between one and three days</a:t>
            </a:r>
            <a:r>
              <a:rPr lang="en-US" dirty="0" smtClean="0">
                <a:latin typeface="Arial" charset="0"/>
              </a:rPr>
              <a:t>. Multiple episodes can last </a:t>
            </a:r>
            <a:r>
              <a:rPr lang="en-US" b="1" dirty="0" smtClean="0">
                <a:latin typeface="Arial" charset="0"/>
              </a:rPr>
              <a:t>as long as a month</a:t>
            </a:r>
            <a:r>
              <a:rPr lang="en-US" dirty="0" smtClean="0">
                <a:latin typeface="Arial" charset="0"/>
              </a:rPr>
              <a:t>.</a:t>
            </a:r>
          </a:p>
          <a:p>
            <a:pPr>
              <a:buFontTx/>
              <a:buChar char="•"/>
            </a:pPr>
            <a:r>
              <a:rPr lang="en-US" dirty="0" smtClean="0">
                <a:latin typeface="Arial" charset="0"/>
              </a:rPr>
              <a:t>DTs should be suspected in any patient with delirium of unknown cause. </a:t>
            </a:r>
          </a:p>
          <a:p>
            <a:pPr>
              <a:buFontTx/>
              <a:buChar char="•"/>
            </a:pPr>
            <a:r>
              <a:rPr lang="en-US" b="1" dirty="0" smtClean="0">
                <a:latin typeface="Arial" charset="0"/>
              </a:rPr>
              <a:t>Signs and symptoms</a:t>
            </a:r>
            <a:r>
              <a:rPr lang="en-US" dirty="0" smtClean="0">
                <a:latin typeface="Arial" charset="0"/>
              </a:rPr>
              <a:t> of DTs include severe confusion, memory loss, tremors, high fever, dilated pupils, profuse sweating, insomnia, tachycardia, diarrhea, hallucinations, nausea, and vomiting.</a:t>
            </a:r>
            <a:endParaRPr lang="en-US" dirty="0" smtClean="0">
              <a:latin typeface="Arial" charset="0"/>
              <a:cs typeface="Arial"/>
            </a:endParaRPr>
          </a:p>
          <a:p>
            <a:pPr>
              <a:buNone/>
            </a:pPr>
            <a:endParaRPr lang="en-US" dirty="0" smtClean="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Delirium tremens</a:t>
            </a:r>
            <a:endParaRPr lang="en-US" sz="4800" b="1"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normAutofit/>
          </a:bodyPr>
          <a:lstStyle/>
          <a:p>
            <a:pPr>
              <a:buFontTx/>
              <a:buChar char="•"/>
            </a:pPr>
            <a:r>
              <a:rPr lang="en-US" dirty="0" smtClean="0">
                <a:latin typeface="Arial" charset="0"/>
              </a:rPr>
              <a:t>While ethanol intoxication can cause respiratory arrest, most injury/death is a result of it predisposing the patient to other medical conditions and trauma.</a:t>
            </a:r>
          </a:p>
          <a:p>
            <a:pPr lvl="1">
              <a:buFontTx/>
              <a:buChar char="•"/>
            </a:pPr>
            <a:r>
              <a:rPr lang="en-US" dirty="0" smtClean="0">
                <a:latin typeface="Arial" charset="0"/>
                <a:cs typeface="Arial"/>
              </a:rPr>
              <a:t>Hypoglycemia, medication interactions, diabetic emergencies, trauma from bad decisions</a:t>
            </a:r>
            <a:endParaRPr lang="en-US" dirty="0" smtClean="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Other issues</a:t>
            </a:r>
            <a:endParaRPr lang="en-US" sz="4800" b="1"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normAutofit/>
          </a:bodyPr>
          <a:lstStyle/>
          <a:p>
            <a:pPr>
              <a:buFontTx/>
              <a:buChar char="•"/>
            </a:pPr>
            <a:r>
              <a:rPr lang="en-US" dirty="0" smtClean="0">
                <a:latin typeface="Arial" charset="0"/>
              </a:rPr>
              <a:t>Patient is </a:t>
            </a:r>
            <a:r>
              <a:rPr lang="en-US" strike="sngStrike" dirty="0" smtClean="0">
                <a:latin typeface="Arial" charset="0"/>
              </a:rPr>
              <a:t>drunk</a:t>
            </a:r>
            <a:r>
              <a:rPr lang="en-US" dirty="0" smtClean="0">
                <a:latin typeface="Arial" charset="0"/>
              </a:rPr>
              <a:t>.</a:t>
            </a:r>
          </a:p>
          <a:p>
            <a:pPr lvl="1">
              <a:buFontTx/>
              <a:buChar char="•"/>
            </a:pPr>
            <a:r>
              <a:rPr lang="en-US" dirty="0" smtClean="0">
                <a:latin typeface="Arial" charset="0"/>
              </a:rPr>
              <a:t>“Patient smells of </a:t>
            </a:r>
            <a:r>
              <a:rPr lang="en-US" dirty="0" err="1" smtClean="0">
                <a:latin typeface="Arial" charset="0"/>
              </a:rPr>
              <a:t>EtOH</a:t>
            </a:r>
            <a:r>
              <a:rPr lang="en-US" dirty="0" smtClean="0">
                <a:latin typeface="Arial" charset="0"/>
              </a:rPr>
              <a:t>”</a:t>
            </a:r>
            <a:endParaRPr lang="en-US" dirty="0" smtClean="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Documentation</a:t>
            </a:r>
            <a:endParaRPr lang="en-US" sz="4800" b="1"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81000"/>
            <a:ext cx="8153400" cy="1447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2209800"/>
            <a:ext cx="8229600" cy="4267200"/>
          </a:xfrm>
        </p:spPr>
        <p:txBody>
          <a:bodyPr>
            <a:normAutofit/>
          </a:bodyPr>
          <a:lstStyle/>
          <a:p>
            <a:r>
              <a:rPr lang="en-US" dirty="0" smtClean="0">
                <a:latin typeface="Arial"/>
                <a:cs typeface="Arial"/>
              </a:rPr>
              <a:t>Subjective (symptoms)</a:t>
            </a:r>
          </a:p>
          <a:p>
            <a:pPr lvl="1"/>
            <a:r>
              <a:rPr lang="en-US" dirty="0" smtClean="0">
                <a:latin typeface="Arial"/>
                <a:cs typeface="Arial"/>
              </a:rPr>
              <a:t>Family, friends, nursing staff will know patient best – have they been acting differently?</a:t>
            </a:r>
          </a:p>
          <a:p>
            <a:pPr lvl="1"/>
            <a:r>
              <a:rPr lang="en-US" dirty="0" smtClean="0">
                <a:latin typeface="Arial"/>
                <a:cs typeface="Arial"/>
              </a:rPr>
              <a:t>Does the person have a significant medical history or social history? Has this happened before?</a:t>
            </a:r>
          </a:p>
          <a:p>
            <a:pPr lvl="2"/>
            <a:r>
              <a:rPr lang="en-US" dirty="0" smtClean="0">
                <a:latin typeface="Arial"/>
                <a:cs typeface="Arial"/>
              </a:rPr>
              <a:t>Are there any stressors, substance abuse or medical problems present?</a:t>
            </a:r>
          </a:p>
          <a:p>
            <a:pPr lvl="2"/>
            <a:r>
              <a:rPr lang="en-US" dirty="0" smtClean="0">
                <a:latin typeface="Arial"/>
                <a:cs typeface="Arial"/>
              </a:rPr>
              <a:t>Has the patient been compliant with medications?</a:t>
            </a:r>
          </a:p>
          <a:p>
            <a:pPr lvl="1">
              <a:buNone/>
            </a:pPr>
            <a:endParaRPr lang="en-US" dirty="0" smtClean="0">
              <a:latin typeface="Arial"/>
              <a:cs typeface="Arial"/>
            </a:endParaRPr>
          </a:p>
          <a:p>
            <a:pPr lvl="1"/>
            <a:endParaRPr lang="en-US" dirty="0" smtClean="0">
              <a:latin typeface="Arial"/>
              <a:cs typeface="Arial"/>
            </a:endParaRPr>
          </a:p>
        </p:txBody>
      </p:sp>
      <p:sp>
        <p:nvSpPr>
          <p:cNvPr id="2" name="Title 1"/>
          <p:cNvSpPr>
            <a:spLocks noGrp="1"/>
          </p:cNvSpPr>
          <p:nvPr>
            <p:ph type="title"/>
          </p:nvPr>
        </p:nvSpPr>
        <p:spPr>
          <a:xfrm>
            <a:off x="457200" y="457200"/>
            <a:ext cx="8229600" cy="1143000"/>
          </a:xfrm>
        </p:spPr>
        <p:txBody>
          <a:bodyPr>
            <a:normAutofit fontScale="90000"/>
          </a:bodyPr>
          <a:lstStyle/>
          <a:p>
            <a:pPr algn="l"/>
            <a:r>
              <a:rPr lang="en-US" sz="4800" b="1" dirty="0" smtClean="0">
                <a:solidFill>
                  <a:srgbClr val="FFFFFF"/>
                </a:solidFill>
                <a:latin typeface="Arial"/>
                <a:cs typeface="Arial"/>
              </a:rPr>
              <a:t>Recognizing a behavioral emergency</a:t>
            </a:r>
            <a:endParaRPr lang="en-US" sz="4800" b="1"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normAutofit fontScale="77500" lnSpcReduction="20000"/>
          </a:bodyPr>
          <a:lstStyle/>
          <a:p>
            <a:pPr>
              <a:buFontTx/>
              <a:buChar char="•"/>
            </a:pPr>
            <a:r>
              <a:rPr lang="en-US" dirty="0" smtClean="0">
                <a:latin typeface="Arial" charset="0"/>
              </a:rPr>
              <a:t>PCP (Phencyclidine)</a:t>
            </a:r>
          </a:p>
          <a:p>
            <a:pPr lvl="1">
              <a:buFontTx/>
              <a:buChar char="•"/>
            </a:pPr>
            <a:r>
              <a:rPr lang="en-US" dirty="0" smtClean="0">
                <a:latin typeface="Arial" charset="0"/>
              </a:rPr>
              <a:t>Cheap, easy to make, easy to take, and produces horrible psychological effects</a:t>
            </a:r>
          </a:p>
          <a:p>
            <a:pPr>
              <a:buFontTx/>
              <a:buChar char="•"/>
            </a:pPr>
            <a:r>
              <a:rPr lang="en-US" dirty="0" smtClean="0">
                <a:latin typeface="Arial" charset="0"/>
              </a:rPr>
              <a:t>Cocaine</a:t>
            </a:r>
          </a:p>
          <a:p>
            <a:pPr lvl="1">
              <a:buFontTx/>
              <a:buChar char="•"/>
            </a:pPr>
            <a:r>
              <a:rPr lang="en-US" dirty="0" smtClean="0">
                <a:latin typeface="Arial" charset="0"/>
              </a:rPr>
              <a:t>Inhaled or injected. An almost-pure form of cocaine known as “crack” is smoked. Another special form of cocaine is heated and inhaled (“free based”). Cocaine is highly addictive, and an overdose can be fatal.</a:t>
            </a:r>
          </a:p>
          <a:p>
            <a:pPr>
              <a:buFontTx/>
              <a:buChar char="•"/>
            </a:pPr>
            <a:r>
              <a:rPr lang="en-US" dirty="0" smtClean="0">
                <a:latin typeface="Arial" charset="0"/>
              </a:rPr>
              <a:t>Amphetamines</a:t>
            </a:r>
          </a:p>
          <a:p>
            <a:pPr lvl="1">
              <a:buFontTx/>
              <a:buChar char="•"/>
            </a:pPr>
            <a:r>
              <a:rPr lang="en-US" dirty="0" smtClean="0">
                <a:latin typeface="Arial" charset="0"/>
              </a:rPr>
              <a:t>Hypertension, hyperthermia, and increased muscle tone that may be life threatening. Methamphetamine use is associated with the sensation of ants or bugs crawling under the skin, or “</a:t>
            </a:r>
            <a:r>
              <a:rPr lang="en-US" dirty="0" err="1" smtClean="0">
                <a:latin typeface="Arial" charset="0"/>
              </a:rPr>
              <a:t>formication</a:t>
            </a:r>
            <a:r>
              <a:rPr lang="en-US" dirty="0" smtClean="0">
                <a:latin typeface="Arial" charset="0"/>
              </a:rPr>
              <a:t>.”</a:t>
            </a:r>
          </a:p>
          <a:p>
            <a:pPr>
              <a:buFontTx/>
              <a:buChar char="•"/>
            </a:pPr>
            <a:endParaRPr lang="en-US" dirty="0" smtClean="0">
              <a:latin typeface="Arial" charset="0"/>
            </a:endParaRPr>
          </a:p>
          <a:p>
            <a:pPr>
              <a:buFontTx/>
              <a:buChar char="•"/>
            </a:pPr>
            <a:endParaRPr lang="en-US" dirty="0" smtClean="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Other drugs of abuse</a:t>
            </a:r>
            <a:endParaRPr lang="en-US" sz="4800" b="1"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3" name="Content Placeholder 2"/>
          <p:cNvSpPr>
            <a:spLocks noGrp="1"/>
          </p:cNvSpPr>
          <p:nvPr>
            <p:ph idx="1"/>
          </p:nvPr>
        </p:nvSpPr>
        <p:spPr>
          <a:xfrm>
            <a:off x="457200" y="1981200"/>
            <a:ext cx="8229600" cy="4144963"/>
          </a:xfrm>
        </p:spPr>
        <p:txBody>
          <a:bodyPr>
            <a:normAutofit fontScale="77500" lnSpcReduction="20000"/>
          </a:bodyPr>
          <a:lstStyle/>
          <a:p>
            <a:pPr>
              <a:buFontTx/>
              <a:buChar char="•"/>
            </a:pPr>
            <a:r>
              <a:rPr lang="en-US" dirty="0" smtClean="0">
                <a:solidFill>
                  <a:schemeClr val="tx1">
                    <a:lumMod val="50000"/>
                    <a:lumOff val="50000"/>
                  </a:schemeClr>
                </a:solidFill>
                <a:latin typeface="Arial" charset="0"/>
              </a:rPr>
              <a:t>PCP (Phencyclidine)</a:t>
            </a:r>
          </a:p>
          <a:p>
            <a:pPr lvl="1">
              <a:buFontTx/>
              <a:buChar char="•"/>
            </a:pPr>
            <a:r>
              <a:rPr lang="en-US" dirty="0" smtClean="0">
                <a:solidFill>
                  <a:schemeClr val="tx1">
                    <a:lumMod val="50000"/>
                    <a:lumOff val="50000"/>
                  </a:schemeClr>
                </a:solidFill>
                <a:latin typeface="Arial" charset="0"/>
              </a:rPr>
              <a:t>Cheap, easy to make, easy to take, and produces horrible psychological effects</a:t>
            </a:r>
          </a:p>
          <a:p>
            <a:pPr>
              <a:buFontTx/>
              <a:buChar char="•"/>
            </a:pPr>
            <a:r>
              <a:rPr lang="en-US" dirty="0" smtClean="0">
                <a:solidFill>
                  <a:schemeClr val="tx1">
                    <a:lumMod val="50000"/>
                    <a:lumOff val="50000"/>
                  </a:schemeClr>
                </a:solidFill>
                <a:latin typeface="Arial" charset="0"/>
              </a:rPr>
              <a:t>Cocaine</a:t>
            </a:r>
          </a:p>
          <a:p>
            <a:pPr lvl="1">
              <a:buFontTx/>
              <a:buChar char="•"/>
            </a:pPr>
            <a:r>
              <a:rPr lang="en-US" dirty="0" smtClean="0">
                <a:solidFill>
                  <a:schemeClr val="tx1">
                    <a:lumMod val="50000"/>
                    <a:lumOff val="50000"/>
                  </a:schemeClr>
                </a:solidFill>
                <a:latin typeface="Arial" charset="0"/>
              </a:rPr>
              <a:t>Inhaled or injected. An almost-pure form of cocaine known as “crack” is smoked. Another special form of cocaine is heated and inhaled (“free based”). Cocaine is highly addictive, and an overdose can be fatal.</a:t>
            </a:r>
          </a:p>
          <a:p>
            <a:pPr>
              <a:buFontTx/>
              <a:buChar char="•"/>
            </a:pPr>
            <a:r>
              <a:rPr lang="en-US" dirty="0" smtClean="0">
                <a:solidFill>
                  <a:schemeClr val="tx1">
                    <a:lumMod val="50000"/>
                    <a:lumOff val="50000"/>
                  </a:schemeClr>
                </a:solidFill>
                <a:latin typeface="Arial" charset="0"/>
              </a:rPr>
              <a:t>Amphetamines</a:t>
            </a:r>
          </a:p>
          <a:p>
            <a:pPr lvl="1">
              <a:buFontTx/>
              <a:buChar char="•"/>
            </a:pPr>
            <a:r>
              <a:rPr lang="en-US" dirty="0" smtClean="0">
                <a:solidFill>
                  <a:schemeClr val="tx1">
                    <a:lumMod val="50000"/>
                    <a:lumOff val="50000"/>
                  </a:schemeClr>
                </a:solidFill>
                <a:latin typeface="Arial" charset="0"/>
              </a:rPr>
              <a:t>Hypertension, hyperthermia, and increased muscle tone that may be life threatening. Methamphetamine use is associated with the sensation of ants or bugs crawling under the skin, or “</a:t>
            </a:r>
            <a:r>
              <a:rPr lang="en-US" dirty="0" err="1" smtClean="0">
                <a:solidFill>
                  <a:schemeClr val="tx1">
                    <a:lumMod val="50000"/>
                    <a:lumOff val="50000"/>
                  </a:schemeClr>
                </a:solidFill>
                <a:latin typeface="Arial" charset="0"/>
              </a:rPr>
              <a:t>formication</a:t>
            </a:r>
            <a:r>
              <a:rPr lang="en-US" dirty="0" smtClean="0">
                <a:solidFill>
                  <a:schemeClr val="tx1">
                    <a:lumMod val="50000"/>
                    <a:lumOff val="50000"/>
                  </a:schemeClr>
                </a:solidFill>
                <a:latin typeface="Arial" charset="0"/>
              </a:rPr>
              <a:t>.”</a:t>
            </a:r>
          </a:p>
          <a:p>
            <a:pPr>
              <a:buFontTx/>
              <a:buChar char="•"/>
            </a:pPr>
            <a:endParaRPr lang="en-US" dirty="0" smtClean="0">
              <a:solidFill>
                <a:schemeClr val="tx1">
                  <a:lumMod val="50000"/>
                  <a:lumOff val="50000"/>
                </a:schemeClr>
              </a:solidFill>
              <a:latin typeface="Arial" charset="0"/>
            </a:endParaRPr>
          </a:p>
          <a:p>
            <a:pPr>
              <a:buFontTx/>
              <a:buChar char="•"/>
            </a:pPr>
            <a:endParaRPr lang="en-US" dirty="0" smtClean="0">
              <a:solidFill>
                <a:schemeClr val="tx1">
                  <a:lumMod val="50000"/>
                  <a:lumOff val="50000"/>
                </a:schemeClr>
              </a:solidFill>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Other drugs of abuse</a:t>
            </a:r>
            <a:endParaRPr lang="en-US" sz="4800" b="1" dirty="0">
              <a:solidFill>
                <a:srgbClr val="FFFFFF"/>
              </a:solidFill>
              <a:latin typeface="Arial"/>
              <a:cs typeface="Arial"/>
            </a:endParaRPr>
          </a:p>
        </p:txBody>
      </p:sp>
      <p:sp>
        <p:nvSpPr>
          <p:cNvPr id="6" name="TextBox 5"/>
          <p:cNvSpPr txBox="1"/>
          <p:nvPr/>
        </p:nvSpPr>
        <p:spPr>
          <a:xfrm rot="20232920">
            <a:off x="644287" y="3356389"/>
            <a:ext cx="7632020" cy="707886"/>
          </a:xfrm>
          <a:prstGeom prst="rect">
            <a:avLst/>
          </a:prstGeom>
          <a:noFill/>
        </p:spPr>
        <p:txBody>
          <a:bodyPr wrap="square" rtlCol="0">
            <a:spAutoFit/>
          </a:bodyPr>
          <a:lstStyle/>
          <a:p>
            <a:r>
              <a:rPr lang="en-US" sz="4000" b="1" dirty="0" smtClean="0">
                <a:solidFill>
                  <a:srgbClr val="FF0000"/>
                </a:solidFill>
                <a:latin typeface="Marker Felt"/>
                <a:cs typeface="Marker Felt"/>
              </a:rPr>
              <a:t>All </a:t>
            </a:r>
            <a:r>
              <a:rPr lang="en-US" sz="4000" b="1" dirty="0" err="1" smtClean="0">
                <a:solidFill>
                  <a:srgbClr val="FF0000"/>
                </a:solidFill>
                <a:latin typeface="Marker Felt"/>
                <a:cs typeface="Marker Felt"/>
              </a:rPr>
              <a:t>sympathomimetics</a:t>
            </a:r>
            <a:r>
              <a:rPr lang="en-US" sz="4000" b="1" dirty="0" smtClean="0">
                <a:solidFill>
                  <a:srgbClr val="FF0000"/>
                </a:solidFill>
                <a:latin typeface="Marker Felt"/>
                <a:cs typeface="Marker Felt"/>
              </a:rPr>
              <a:t>!</a:t>
            </a:r>
            <a:endParaRPr lang="en-US" sz="4000" b="1" dirty="0">
              <a:solidFill>
                <a:srgbClr val="FF0000"/>
              </a:solidFill>
              <a:latin typeface="Marker Felt"/>
              <a:cs typeface="Marker Felt"/>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2" name="Title 1"/>
          <p:cNvSpPr>
            <a:spLocks noGrp="1"/>
          </p:cNvSpPr>
          <p:nvPr>
            <p:ph type="title"/>
          </p:nvPr>
        </p:nvSpPr>
        <p:spPr>
          <a:xfrm>
            <a:off x="457200" y="457200"/>
            <a:ext cx="8229600" cy="1143000"/>
          </a:xfrm>
        </p:spPr>
        <p:txBody>
          <a:bodyPr>
            <a:normAutofit/>
          </a:bodyPr>
          <a:lstStyle/>
          <a:p>
            <a:pPr algn="l"/>
            <a:r>
              <a:rPr lang="en-US" sz="4800" b="1" dirty="0" smtClean="0">
                <a:solidFill>
                  <a:srgbClr val="FFFFFF"/>
                </a:solidFill>
                <a:latin typeface="Arial"/>
                <a:cs typeface="Arial"/>
              </a:rPr>
              <a:t>Signs &amp; Symptoms</a:t>
            </a:r>
            <a:endParaRPr lang="en-US" sz="4800" b="1" dirty="0">
              <a:solidFill>
                <a:srgbClr val="FFFFFF"/>
              </a:solidFill>
              <a:latin typeface="Arial"/>
              <a:cs typeface="Arial"/>
            </a:endParaRPr>
          </a:p>
        </p:txBody>
      </p:sp>
      <p:sp>
        <p:nvSpPr>
          <p:cNvPr id="7" name="Content Placeholder 6"/>
          <p:cNvSpPr>
            <a:spLocks noGrp="1"/>
          </p:cNvSpPr>
          <p:nvPr>
            <p:ph idx="1"/>
          </p:nvPr>
        </p:nvSpPr>
        <p:spPr>
          <a:xfrm>
            <a:off x="457200" y="1905000"/>
            <a:ext cx="8229600" cy="4525963"/>
          </a:xfrm>
        </p:spPr>
        <p:txBody>
          <a:bodyPr>
            <a:normAutofit fontScale="70000" lnSpcReduction="20000"/>
          </a:bodyPr>
          <a:lstStyle/>
          <a:p>
            <a:pPr>
              <a:spcBef>
                <a:spcPts val="400"/>
              </a:spcBef>
              <a:buFontTx/>
              <a:buChar char="•"/>
            </a:pPr>
            <a:r>
              <a:rPr lang="en-US" dirty="0" smtClean="0">
                <a:latin typeface="Arial" charset="0"/>
              </a:rPr>
              <a:t>Extreme </a:t>
            </a:r>
            <a:r>
              <a:rPr lang="en-US" b="1" dirty="0" smtClean="0">
                <a:latin typeface="Arial" charset="0"/>
              </a:rPr>
              <a:t>agitation</a:t>
            </a:r>
            <a:r>
              <a:rPr lang="en-US" dirty="0" smtClean="0">
                <a:latin typeface="Arial" charset="0"/>
              </a:rPr>
              <a:t> or excitation</a:t>
            </a:r>
          </a:p>
          <a:p>
            <a:pPr>
              <a:spcBef>
                <a:spcPts val="400"/>
              </a:spcBef>
              <a:buFontTx/>
              <a:buChar char="•"/>
            </a:pPr>
            <a:r>
              <a:rPr lang="en-US" b="1" dirty="0" smtClean="0">
                <a:latin typeface="Arial" charset="0"/>
              </a:rPr>
              <a:t>Unresponsiveness</a:t>
            </a:r>
            <a:r>
              <a:rPr lang="en-US" dirty="0" smtClean="0">
                <a:latin typeface="Arial" charset="0"/>
              </a:rPr>
              <a:t> </a:t>
            </a:r>
            <a:r>
              <a:rPr lang="en-US" b="1" dirty="0" smtClean="0">
                <a:latin typeface="Arial" charset="0"/>
              </a:rPr>
              <a:t>to pain</a:t>
            </a:r>
          </a:p>
          <a:p>
            <a:pPr>
              <a:spcBef>
                <a:spcPts val="400"/>
              </a:spcBef>
              <a:buFontTx/>
              <a:buChar char="•"/>
            </a:pPr>
            <a:r>
              <a:rPr lang="en-US" dirty="0" smtClean="0">
                <a:latin typeface="Arial" charset="0"/>
              </a:rPr>
              <a:t>Severe muscular rigidity</a:t>
            </a:r>
          </a:p>
          <a:p>
            <a:pPr>
              <a:spcBef>
                <a:spcPts val="400"/>
              </a:spcBef>
              <a:buFontTx/>
              <a:buChar char="•"/>
            </a:pPr>
            <a:r>
              <a:rPr lang="en-US" b="1" dirty="0" smtClean="0">
                <a:latin typeface="Arial" charset="0"/>
              </a:rPr>
              <a:t>Seizures</a:t>
            </a:r>
            <a:r>
              <a:rPr lang="en-US" dirty="0" smtClean="0">
                <a:latin typeface="Arial" charset="0"/>
              </a:rPr>
              <a:t> </a:t>
            </a:r>
          </a:p>
          <a:p>
            <a:pPr>
              <a:spcBef>
                <a:spcPts val="400"/>
              </a:spcBef>
              <a:buFontTx/>
              <a:buChar char="•"/>
            </a:pPr>
            <a:r>
              <a:rPr lang="en-US" dirty="0" smtClean="0">
                <a:latin typeface="Arial" charset="0"/>
              </a:rPr>
              <a:t>Excessive bronchial and oral secretions </a:t>
            </a:r>
          </a:p>
          <a:p>
            <a:pPr>
              <a:spcBef>
                <a:spcPts val="400"/>
              </a:spcBef>
              <a:buFontTx/>
              <a:buChar char="•"/>
            </a:pPr>
            <a:r>
              <a:rPr lang="en-US" dirty="0" smtClean="0">
                <a:latin typeface="Arial" charset="0"/>
              </a:rPr>
              <a:t>Hyperthermia</a:t>
            </a:r>
          </a:p>
          <a:p>
            <a:pPr>
              <a:spcBef>
                <a:spcPts val="400"/>
              </a:spcBef>
              <a:buFontTx/>
              <a:buChar char="•"/>
            </a:pPr>
            <a:r>
              <a:rPr lang="en-US" dirty="0" smtClean="0">
                <a:latin typeface="Arial" charset="0"/>
              </a:rPr>
              <a:t>Respiratory problems, depression, or arrest</a:t>
            </a:r>
          </a:p>
          <a:p>
            <a:pPr>
              <a:spcBef>
                <a:spcPts val="400"/>
              </a:spcBef>
              <a:buFontTx/>
              <a:buChar char="•"/>
            </a:pPr>
            <a:r>
              <a:rPr lang="en-US" dirty="0" smtClean="0">
                <a:latin typeface="Arial" charset="0"/>
              </a:rPr>
              <a:t>Vivid visual or auditory hallucinations</a:t>
            </a:r>
          </a:p>
          <a:p>
            <a:pPr>
              <a:spcBef>
                <a:spcPts val="400"/>
              </a:spcBef>
              <a:buFontTx/>
              <a:buChar char="•"/>
            </a:pPr>
            <a:r>
              <a:rPr lang="en-US" dirty="0" smtClean="0">
                <a:latin typeface="Arial" charset="0"/>
              </a:rPr>
              <a:t>Sensation of bugs or ants crawling under the skin </a:t>
            </a:r>
          </a:p>
          <a:p>
            <a:pPr>
              <a:spcBef>
                <a:spcPts val="400"/>
              </a:spcBef>
              <a:buFontTx/>
              <a:buChar char="•"/>
            </a:pPr>
            <a:r>
              <a:rPr lang="en-US" b="1" dirty="0" smtClean="0">
                <a:latin typeface="Arial" charset="0"/>
              </a:rPr>
              <a:t>Myocardial infarction</a:t>
            </a:r>
            <a:r>
              <a:rPr lang="en-US" dirty="0" smtClean="0">
                <a:latin typeface="Arial" charset="0"/>
              </a:rPr>
              <a:t>, cardiac </a:t>
            </a:r>
            <a:r>
              <a:rPr lang="en-US" dirty="0" err="1" smtClean="0">
                <a:latin typeface="Arial" charset="0"/>
              </a:rPr>
              <a:t>dysrhythmias</a:t>
            </a:r>
            <a:r>
              <a:rPr lang="en-US" dirty="0" smtClean="0">
                <a:latin typeface="Arial" charset="0"/>
              </a:rPr>
              <a:t>, or sudden death </a:t>
            </a:r>
          </a:p>
          <a:p>
            <a:pPr>
              <a:spcBef>
                <a:spcPts val="400"/>
              </a:spcBef>
              <a:buFontTx/>
              <a:buChar char="•"/>
            </a:pPr>
            <a:r>
              <a:rPr lang="en-US" b="1" dirty="0" smtClean="0">
                <a:latin typeface="Arial" charset="0"/>
              </a:rPr>
              <a:t>Aortic dissection</a:t>
            </a:r>
            <a:r>
              <a:rPr lang="en-US" dirty="0" smtClean="0">
                <a:latin typeface="Arial" charset="0"/>
              </a:rPr>
              <a:t> </a:t>
            </a:r>
          </a:p>
          <a:p>
            <a:pPr>
              <a:spcBef>
                <a:spcPts val="400"/>
              </a:spcBef>
              <a:buFontTx/>
              <a:buChar char="•"/>
            </a:pPr>
            <a:r>
              <a:rPr lang="en-US" b="1" dirty="0" smtClean="0">
                <a:latin typeface="Arial" charset="0"/>
              </a:rPr>
              <a:t>Severe headache</a:t>
            </a:r>
            <a:r>
              <a:rPr lang="en-US" dirty="0" smtClean="0">
                <a:latin typeface="Arial" charset="0"/>
              </a:rPr>
              <a:t>, stroke, or intracranial hemorrhage</a:t>
            </a:r>
          </a:p>
          <a:p>
            <a:pPr>
              <a:spcBef>
                <a:spcPts val="400"/>
              </a:spcBef>
              <a:buFontTx/>
              <a:buChar char="•"/>
            </a:pPr>
            <a:r>
              <a:rPr lang="en-US" dirty="0" smtClean="0">
                <a:latin typeface="Arial" charset="0"/>
              </a:rPr>
              <a:t>Neurological or psychiatric problems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Reminders</a:t>
            </a:r>
            <a:endParaRPr lang="en-US" dirty="0"/>
          </a:p>
        </p:txBody>
      </p:sp>
      <p:sp>
        <p:nvSpPr>
          <p:cNvPr id="3" name="Content Placeholder 2"/>
          <p:cNvSpPr>
            <a:spLocks noGrp="1"/>
          </p:cNvSpPr>
          <p:nvPr>
            <p:ph idx="1"/>
          </p:nvPr>
        </p:nvSpPr>
        <p:spPr>
          <a:xfrm>
            <a:off x="457200" y="1874837"/>
            <a:ext cx="8229600" cy="4525963"/>
          </a:xfrm>
        </p:spPr>
        <p:txBody>
          <a:bodyPr/>
          <a:lstStyle/>
          <a:p>
            <a:r>
              <a:rPr lang="en-US" dirty="0" smtClean="0"/>
              <a:t>Addiction is considered a medical problem, not a crime.</a:t>
            </a:r>
          </a:p>
          <a:p>
            <a:r>
              <a:rPr lang="en-US" dirty="0" smtClean="0"/>
              <a:t>Don’t get tunnel vision or assume things</a:t>
            </a:r>
          </a:p>
          <a:p>
            <a:r>
              <a:rPr lang="en-US" dirty="0" smtClean="0"/>
              <a:t>Don’t become complacent </a:t>
            </a:r>
          </a:p>
          <a:p>
            <a:r>
              <a:rPr lang="en-US" dirty="0" smtClean="0"/>
              <a:t>Don’t be afraid to ask for police assistance</a:t>
            </a:r>
          </a:p>
          <a:p>
            <a:pPr>
              <a:buNone/>
            </a:pPr>
            <a:endParaRPr lang="en-US" dirty="0"/>
          </a:p>
        </p:txBody>
      </p:sp>
      <p:sp>
        <p:nvSpPr>
          <p:cNvPr id="4" name="Rectangle 3"/>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5" name="Title 1"/>
          <p:cNvSpPr txBox="1">
            <a:spLocks/>
          </p:cNvSpPr>
          <p:nvPr/>
        </p:nvSpPr>
        <p:spPr>
          <a:xfrm>
            <a:off x="457200" y="457200"/>
            <a:ext cx="8229600"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rgbClr val="FFFFFF"/>
                </a:solidFill>
                <a:effectLst/>
                <a:uLnTx/>
                <a:uFillTx/>
                <a:latin typeface="Arial"/>
                <a:ea typeface="+mj-ea"/>
                <a:cs typeface="Arial"/>
              </a:rPr>
              <a:t>Reminders</a:t>
            </a:r>
            <a:endParaRPr kumimoji="0" lang="en-US" sz="4800" b="1" i="0" u="none" strike="noStrike" kern="1200" cap="none" spc="0" normalizeH="0" baseline="0" noProof="0" dirty="0">
              <a:ln>
                <a:noFill/>
              </a:ln>
              <a:solidFill>
                <a:srgbClr val="FFFFFF"/>
              </a:solidFill>
              <a:effectLst/>
              <a:uLnTx/>
              <a:uFillTx/>
              <a:latin typeface="Arial"/>
              <a:ea typeface="+mj-ea"/>
              <a:cs typeface="Aria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Reminders</a:t>
            </a:r>
            <a:endParaRPr lang="en-US" dirty="0"/>
          </a:p>
        </p:txBody>
      </p:sp>
      <p:sp>
        <p:nvSpPr>
          <p:cNvPr id="3" name="Content Placeholder 2"/>
          <p:cNvSpPr>
            <a:spLocks noGrp="1"/>
          </p:cNvSpPr>
          <p:nvPr>
            <p:ph idx="1"/>
          </p:nvPr>
        </p:nvSpPr>
        <p:spPr>
          <a:xfrm>
            <a:off x="457200" y="1874837"/>
            <a:ext cx="8229600" cy="4525963"/>
          </a:xfrm>
        </p:spPr>
        <p:txBody>
          <a:bodyPr/>
          <a:lstStyle/>
          <a:p>
            <a:r>
              <a:rPr lang="en-US" dirty="0" smtClean="0"/>
              <a:t>Be sure to take patient to hospital or go through proper procedure for refusing</a:t>
            </a:r>
          </a:p>
          <a:p>
            <a:pPr lvl="1"/>
            <a:r>
              <a:rPr lang="en-US" dirty="0" smtClean="0"/>
              <a:t>Patients under the influence of drugs are not competent to make decisions for themselves</a:t>
            </a:r>
          </a:p>
          <a:p>
            <a:pPr lvl="2"/>
            <a:r>
              <a:rPr lang="en-US" dirty="0" smtClean="0"/>
              <a:t>Must be released to ED, police, or to safe, sober company after consulting with medical direction</a:t>
            </a:r>
            <a:endParaRPr lang="en-US" dirty="0"/>
          </a:p>
        </p:txBody>
      </p:sp>
      <p:sp>
        <p:nvSpPr>
          <p:cNvPr id="4" name="Rectangle 3"/>
          <p:cNvSpPr/>
          <p:nvPr/>
        </p:nvSpPr>
        <p:spPr>
          <a:xfrm>
            <a:off x="0" y="533400"/>
            <a:ext cx="81534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5" name="Title 1"/>
          <p:cNvSpPr txBox="1">
            <a:spLocks/>
          </p:cNvSpPr>
          <p:nvPr/>
        </p:nvSpPr>
        <p:spPr>
          <a:xfrm>
            <a:off x="457200" y="457200"/>
            <a:ext cx="8229600"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rgbClr val="FFFFFF"/>
                </a:solidFill>
                <a:effectLst/>
                <a:uLnTx/>
                <a:uFillTx/>
                <a:latin typeface="Arial"/>
                <a:ea typeface="+mj-ea"/>
                <a:cs typeface="Arial"/>
              </a:rPr>
              <a:t>Reminders</a:t>
            </a:r>
            <a:endParaRPr kumimoji="0" lang="en-US" sz="4800" b="1" i="0" u="none" strike="noStrike" kern="1200" cap="none" spc="0" normalizeH="0" baseline="0" noProof="0" dirty="0">
              <a:ln>
                <a:noFill/>
              </a:ln>
              <a:solidFill>
                <a:srgbClr val="FFFFFF"/>
              </a:solidFill>
              <a:effectLst/>
              <a:uLnTx/>
              <a:uFillTx/>
              <a:latin typeface="Arial"/>
              <a:ea typeface="+mj-ea"/>
              <a:cs typeface="Aria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457200"/>
            <a:ext cx="8229600"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rgbClr val="FFFFFF"/>
                </a:solidFill>
                <a:effectLst/>
                <a:uLnTx/>
                <a:uFillTx/>
                <a:latin typeface="Arial"/>
                <a:ea typeface="+mj-ea"/>
                <a:cs typeface="Arial"/>
              </a:rPr>
              <a:t>Reminder</a:t>
            </a:r>
            <a:endParaRPr kumimoji="0" lang="en-US" sz="4800" b="1" i="0" u="none" strike="noStrike" kern="1200" cap="none" spc="0" normalizeH="0" baseline="0" noProof="0" dirty="0">
              <a:ln>
                <a:noFill/>
              </a:ln>
              <a:solidFill>
                <a:srgbClr val="FFFFFF"/>
              </a:solidFill>
              <a:effectLst/>
              <a:uLnTx/>
              <a:uFillTx/>
              <a:latin typeface="Arial"/>
              <a:ea typeface="+mj-ea"/>
              <a:cs typeface="Arial"/>
            </a:endParaRPr>
          </a:p>
        </p:txBody>
      </p:sp>
      <p:pic>
        <p:nvPicPr>
          <p:cNvPr id="8" name="Picture 7" descr="img001.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304800" y="0"/>
            <a:ext cx="8622459" cy="6858000"/>
          </a:xfrm>
          <a:prstGeom prst="rect">
            <a:avLst/>
          </a:prstGeom>
        </p:spPr>
      </p:pic>
      <p:cxnSp>
        <p:nvCxnSpPr>
          <p:cNvPr id="9" name="Straight Arrow Connector 8"/>
          <p:cNvCxnSpPr/>
          <p:nvPr/>
        </p:nvCxnSpPr>
        <p:spPr>
          <a:xfrm>
            <a:off x="685800" y="2741612"/>
            <a:ext cx="914400"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81000" y="4341812"/>
            <a:ext cx="6096000"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457200"/>
            <a:ext cx="8229600"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rgbClr val="FFFFFF"/>
                </a:solidFill>
                <a:effectLst/>
                <a:uLnTx/>
                <a:uFillTx/>
                <a:latin typeface="Arial"/>
                <a:ea typeface="+mj-ea"/>
                <a:cs typeface="Arial"/>
              </a:rPr>
              <a:t>Reminder</a:t>
            </a:r>
            <a:endParaRPr kumimoji="0" lang="en-US" sz="4800" b="1" i="0" u="none" strike="noStrike" kern="1200" cap="none" spc="0" normalizeH="0" baseline="0" noProof="0" dirty="0">
              <a:ln>
                <a:noFill/>
              </a:ln>
              <a:solidFill>
                <a:srgbClr val="FFFFFF"/>
              </a:solidFill>
              <a:effectLst/>
              <a:uLnTx/>
              <a:uFillTx/>
              <a:latin typeface="Arial"/>
              <a:ea typeface="+mj-ea"/>
              <a:cs typeface="Arial"/>
            </a:endParaRPr>
          </a:p>
        </p:txBody>
      </p:sp>
      <p:pic>
        <p:nvPicPr>
          <p:cNvPr id="4" name="Picture 3" descr="img001.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228600" y="0"/>
            <a:ext cx="8622462" cy="6858000"/>
          </a:xfrm>
          <a:prstGeom prst="rect">
            <a:avLst/>
          </a:prstGeom>
        </p:spPr>
      </p:pic>
      <p:cxnSp>
        <p:nvCxnSpPr>
          <p:cNvPr id="6" name="Straight Arrow Connector 5"/>
          <p:cNvCxnSpPr/>
          <p:nvPr/>
        </p:nvCxnSpPr>
        <p:spPr>
          <a:xfrm rot="10800000" flipV="1">
            <a:off x="1524000" y="3581400"/>
            <a:ext cx="99060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81200"/>
            <a:ext cx="9144000" cy="1066800"/>
          </a:xfrm>
          <a:prstGeom prst="rect">
            <a:avLst/>
          </a:prstGeom>
          <a:solidFill>
            <a:srgbClr val="19191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3000" b="1" dirty="0">
              <a:latin typeface="Arial"/>
              <a:cs typeface="Arial"/>
            </a:endParaRPr>
          </a:p>
        </p:txBody>
      </p:sp>
      <p:sp>
        <p:nvSpPr>
          <p:cNvPr id="5" name="Title 1"/>
          <p:cNvSpPr txBox="1">
            <a:spLocks/>
          </p:cNvSpPr>
          <p:nvPr/>
        </p:nvSpPr>
        <p:spPr>
          <a:xfrm>
            <a:off x="457200" y="1905000"/>
            <a:ext cx="8229600"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rgbClr val="FFFFFF"/>
                </a:solidFill>
                <a:effectLst/>
                <a:uLnTx/>
                <a:uFillTx/>
                <a:latin typeface="Arial"/>
                <a:ea typeface="+mj-ea"/>
                <a:cs typeface="Arial"/>
              </a:rPr>
              <a:t>Scenario 1:</a:t>
            </a:r>
            <a:endParaRPr kumimoji="0" lang="en-US" sz="4800" b="1" i="0" u="none" strike="noStrike" kern="1200" cap="none" spc="0" normalizeH="0" baseline="0" noProof="0" dirty="0">
              <a:ln>
                <a:noFill/>
              </a:ln>
              <a:solidFill>
                <a:srgbClr val="FFFFFF"/>
              </a:solidFill>
              <a:effectLst/>
              <a:uLnTx/>
              <a:uFillTx/>
              <a:latin typeface="Arial"/>
              <a:ea typeface="+mj-ea"/>
              <a:cs typeface="Arial"/>
            </a:endParaRPr>
          </a:p>
        </p:txBody>
      </p:sp>
      <p:sp>
        <p:nvSpPr>
          <p:cNvPr id="6" name="Rectangular Callout 5"/>
          <p:cNvSpPr/>
          <p:nvPr/>
        </p:nvSpPr>
        <p:spPr>
          <a:xfrm rot="10800000" flipH="1">
            <a:off x="304800" y="4419598"/>
            <a:ext cx="7696200" cy="1066801"/>
          </a:xfrm>
          <a:prstGeom prst="wedgeRectCallout">
            <a:avLst>
              <a:gd name="adj1" fmla="val 61310"/>
              <a:gd name="adj2" fmla="val 41061"/>
            </a:avLst>
          </a:prstGeom>
          <a:solidFill>
            <a:schemeClr val="bg1"/>
          </a:solidFill>
          <a:ln w="38100" cap="flat" cmpd="sng">
            <a:solidFill>
              <a:schemeClr val="tx1"/>
            </a:solidFill>
            <a:prstDash val="dash"/>
            <a:bevel/>
          </a:ln>
        </p:spPr>
        <p:style>
          <a:lnRef idx="1">
            <a:schemeClr val="accent1"/>
          </a:lnRef>
          <a:fillRef idx="3">
            <a:schemeClr val="accent1"/>
          </a:fillRef>
          <a:effectRef idx="2">
            <a:schemeClr val="accent1"/>
          </a:effectRef>
          <a:fontRef idx="minor">
            <a:schemeClr val="lt1"/>
          </a:fontRef>
        </p:style>
      </p:sp>
      <p:sp>
        <p:nvSpPr>
          <p:cNvPr id="7" name="TextBox 6"/>
          <p:cNvSpPr txBox="1"/>
          <p:nvPr/>
        </p:nvSpPr>
        <p:spPr>
          <a:xfrm>
            <a:off x="457200" y="4572000"/>
            <a:ext cx="7237678" cy="646331"/>
          </a:xfrm>
          <a:prstGeom prst="rect">
            <a:avLst/>
          </a:prstGeom>
          <a:noFill/>
        </p:spPr>
        <p:txBody>
          <a:bodyPr wrap="none" rtlCol="0">
            <a:spAutoFit/>
          </a:bodyPr>
          <a:lstStyle/>
          <a:p>
            <a:r>
              <a:rPr lang="en-US" dirty="0" smtClean="0"/>
              <a:t>EMS, please respond to 6429 N Magnolia Ave for a sick child, </a:t>
            </a:r>
          </a:p>
          <a:p>
            <a:r>
              <a:rPr lang="en-US" dirty="0" smtClean="0"/>
              <a:t>called in by mom. Patient is conscious and breathing. Time out 1835.</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ntr" presetSubtype="0" fill="hold" grpId="0" nodeType="withEffect">
                                  <p:stCondLst>
                                    <p:cond delay="150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ouse-in-winter-1.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30998" y="0"/>
            <a:ext cx="9251216" cy="6858000"/>
          </a:xfrm>
          <a:prstGeom prst="rect">
            <a:avLst/>
          </a:prstGeom>
        </p:spPr>
      </p:pic>
      <p:pic>
        <p:nvPicPr>
          <p:cNvPr id="8" name="Picture 7" descr="ambulance.jpg"/>
          <p:cNvPicPr>
            <a:picLocks noChangeAspect="1"/>
          </p:cNvPicPr>
          <p:nvPr/>
        </p:nvPicPr>
        <p:blipFill>
          <a:blip r:embed="rId3"/>
          <a:stretch>
            <a:fillRect/>
          </a:stretch>
        </p:blipFill>
        <p:spPr>
          <a:xfrm>
            <a:off x="0" y="5581650"/>
            <a:ext cx="4165600" cy="2552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nodeType="with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skdjf.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37"/>
            <a:ext cx="9144000" cy="684319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10547</TotalTime>
  <Words>5098</Words>
  <Application>Microsoft Macintosh PowerPoint</Application>
  <PresentationFormat>On-screen Show (4:3)</PresentationFormat>
  <Paragraphs>698</Paragraphs>
  <Slides>138</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138</vt:i4>
      </vt:variant>
    </vt:vector>
  </HeadingPairs>
  <TitlesOfParts>
    <vt:vector size="145" baseType="lpstr">
      <vt:lpstr>Calibri</vt:lpstr>
      <vt:lpstr>Calibri (Body)</vt:lpstr>
      <vt:lpstr>Jeremy's Handwriting</vt:lpstr>
      <vt:lpstr>Marker Felt</vt:lpstr>
      <vt:lpstr>Wingdings</vt:lpstr>
      <vt:lpstr>Arial</vt:lpstr>
      <vt:lpstr>Office Theme</vt:lpstr>
      <vt:lpstr>Psychiatric &amp; Toxicological Emergencies</vt:lpstr>
      <vt:lpstr>Lecture outline</vt:lpstr>
      <vt:lpstr>Definitions</vt:lpstr>
      <vt:lpstr>Definitions</vt:lpstr>
      <vt:lpstr>Definitions</vt:lpstr>
      <vt:lpstr>Bottom line...</vt:lpstr>
      <vt:lpstr>Behavioral Emergencies</vt:lpstr>
      <vt:lpstr>Behavioral Emergencies</vt:lpstr>
      <vt:lpstr>Recognizing a behavioral emergency</vt:lpstr>
      <vt:lpstr>Recognizing a behavioral emergency</vt:lpstr>
      <vt:lpstr>Psychiatric Emergencies</vt:lpstr>
      <vt:lpstr>Psychiatric conditions</vt:lpstr>
      <vt:lpstr>Psychiatric conditions</vt:lpstr>
      <vt:lpstr>Psychiatric conditions</vt:lpstr>
      <vt:lpstr>Psychiatric conditions</vt:lpstr>
      <vt:lpstr>PowerPoint Presentation</vt:lpstr>
      <vt:lpstr>Psychiatric conditions</vt:lpstr>
      <vt:lpstr>Psychiatric conditions</vt:lpstr>
      <vt:lpstr>Psychiatric conditions</vt:lpstr>
      <vt:lpstr>Psychiatric conditions</vt:lpstr>
      <vt:lpstr>Psychiatric conditions</vt:lpstr>
      <vt:lpstr>Psychiatric conditions</vt:lpstr>
      <vt:lpstr>Psychiatric conditions</vt:lpstr>
      <vt:lpstr>Psychiatric conditions</vt:lpstr>
      <vt:lpstr>Medications can be a clue</vt:lpstr>
      <vt:lpstr>PowerPoint Presentation</vt:lpstr>
      <vt:lpstr>Social aspects of mental illness</vt:lpstr>
      <vt:lpstr>Social aspects of mental illness</vt:lpstr>
      <vt:lpstr>Social aspects of mental illness</vt:lpstr>
      <vt:lpstr>Treatment</vt:lpstr>
      <vt:lpstr>Consent</vt:lpstr>
      <vt:lpstr>Consent</vt:lpstr>
      <vt:lpstr>Danger to self or others?</vt:lpstr>
      <vt:lpstr>Communication</vt:lpstr>
      <vt:lpstr>Communication</vt:lpstr>
      <vt:lpstr>Communication</vt:lpstr>
      <vt:lpstr>What happens to them?</vt:lpstr>
      <vt:lpstr>What happens to them?</vt:lpstr>
      <vt:lpstr>Common causes</vt:lpstr>
      <vt:lpstr>PowerPoint Presentation</vt:lpstr>
      <vt:lpstr>What is a toxin?</vt:lpstr>
      <vt:lpstr>Considerations</vt:lpstr>
      <vt:lpstr>Routes of exposure</vt:lpstr>
      <vt:lpstr>Ingestion</vt:lpstr>
      <vt:lpstr>Inhalation</vt:lpstr>
      <vt:lpstr>Inhalation</vt:lpstr>
      <vt:lpstr>Injection</vt:lpstr>
      <vt:lpstr>Injection</vt:lpstr>
      <vt:lpstr>PowerPoint Presentation</vt:lpstr>
      <vt:lpstr>PowerPoint Presentation</vt:lpstr>
      <vt:lpstr>Absorption</vt:lpstr>
      <vt:lpstr>Absorption</vt:lpstr>
      <vt:lpstr>Treatment considerations</vt:lpstr>
      <vt:lpstr>Treatment considerations</vt:lpstr>
      <vt:lpstr>Treatment</vt:lpstr>
      <vt:lpstr>Specific toxins &amp; poisons</vt:lpstr>
      <vt:lpstr>Food poisoning</vt:lpstr>
      <vt:lpstr>Carbon monoxide (CO)</vt:lpstr>
      <vt:lpstr>Carbon monoxide (CO)</vt:lpstr>
      <vt:lpstr>Carbon monoxide</vt:lpstr>
      <vt:lpstr>Cyanide poisoning (CN-)</vt:lpstr>
      <vt:lpstr>Cyanide poisoning (CN-)</vt:lpstr>
      <vt:lpstr>Acids and bases</vt:lpstr>
      <vt:lpstr>Acids and bases</vt:lpstr>
      <vt:lpstr>Considerations</vt:lpstr>
      <vt:lpstr>Hydrocarbons</vt:lpstr>
      <vt:lpstr>Treatment?</vt:lpstr>
      <vt:lpstr>Alcohols</vt:lpstr>
      <vt:lpstr>Methanol</vt:lpstr>
      <vt:lpstr>Methanol</vt:lpstr>
      <vt:lpstr>Isopropyl alcohol</vt:lpstr>
      <vt:lpstr>Ethylene glycol</vt:lpstr>
      <vt:lpstr>Treatment?</vt:lpstr>
      <vt:lpstr>What about antidotes?</vt:lpstr>
      <vt:lpstr>Activated charcoal</vt:lpstr>
      <vt:lpstr>Don’t forget your A B C’s</vt:lpstr>
      <vt:lpstr>Secondary assessment:</vt:lpstr>
      <vt:lpstr>Drugs of abuse</vt:lpstr>
      <vt:lpstr>Physiology</vt:lpstr>
      <vt:lpstr>Ethyl alcohol (EtOH)</vt:lpstr>
      <vt:lpstr>Ethyl alcohol (EtOH)</vt:lpstr>
      <vt:lpstr>PowerPoint Presentation</vt:lpstr>
      <vt:lpstr>PowerPoint Presentation</vt:lpstr>
      <vt:lpstr>Withdrawal</vt:lpstr>
      <vt:lpstr>Careful!</vt:lpstr>
      <vt:lpstr>Red flags</vt:lpstr>
      <vt:lpstr>Delirium tremens</vt:lpstr>
      <vt:lpstr>Other issues</vt:lpstr>
      <vt:lpstr>Documentation</vt:lpstr>
      <vt:lpstr>Other drugs of abuse</vt:lpstr>
      <vt:lpstr>Other drugs of abuse</vt:lpstr>
      <vt:lpstr>Signs &amp; Symptoms</vt:lpstr>
      <vt:lpstr>Reminders</vt:lpstr>
      <vt:lpstr>Reminders</vt:lpstr>
      <vt:lpstr>PowerPoint Presentation</vt:lpstr>
      <vt:lpstr>PowerPoint Presentation</vt:lpstr>
      <vt:lpstr>PowerPoint Presentation</vt:lpstr>
      <vt:lpstr>PowerPoint Presentation</vt:lpstr>
      <vt:lpstr>PowerPoint Presentation</vt:lpstr>
      <vt:lpstr>PowerPoint Presentation</vt:lpstr>
      <vt:lpstr>What should you do?</vt:lpstr>
      <vt:lpstr>PowerPoint Presentation</vt:lpstr>
      <vt:lpstr>PowerPoint Presentation</vt:lpstr>
      <vt:lpstr>PowerPoint Presentation</vt:lpstr>
      <vt:lpstr>PowerPoint Presentation</vt:lpstr>
      <vt:lpstr>Scenario:</vt:lpstr>
      <vt:lpstr>Scenario:</vt:lpstr>
      <vt:lpstr>PowerPoint Presentation</vt:lpstr>
      <vt:lpstr>Your options:</vt:lpstr>
      <vt:lpstr>PowerPoint Presentation</vt:lpstr>
      <vt:lpstr>Call in resources!</vt:lpstr>
      <vt:lpstr>Call in resources!</vt:lpstr>
      <vt:lpstr>Safety</vt:lpstr>
      <vt:lpstr>Self defense</vt:lpstr>
      <vt:lpstr>Relevant law:</vt:lpstr>
      <vt:lpstr>PowerPoint Presentation</vt:lpstr>
      <vt:lpstr>PowerPoint Presentation</vt:lpstr>
      <vt:lpstr>PowerPoint Presentation</vt:lpstr>
      <vt:lpstr>What’s your plan?</vt:lpstr>
      <vt:lpstr>PowerPoint Presentation</vt:lpstr>
      <vt:lpstr>PowerPoint Presentation</vt:lpstr>
      <vt:lpstr>PowerPoint Presentation</vt:lpstr>
      <vt:lpstr>PowerPoint Presentation</vt:lpstr>
      <vt:lpstr>PowerPoint Presentation</vt:lpstr>
      <vt:lpstr>Now what?</vt:lpstr>
      <vt:lpstr>PowerPoint Presentation</vt:lpstr>
      <vt:lpstr>PowerPoint Presentation</vt:lpstr>
      <vt:lpstr>What do you do?</vt:lpstr>
      <vt:lpstr>What do you do?</vt:lpstr>
      <vt:lpstr>PowerPoint Presentation</vt:lpstr>
      <vt:lpstr>The big picture:</vt:lpstr>
      <vt:lpstr>It can be frustrating...</vt:lpstr>
      <vt:lpstr>Unlike any other.</vt:lpstr>
      <vt:lpstr>PowerPoint Presentation</vt:lpstr>
      <vt:lpstr>Additional information:</vt:lpstr>
      <vt:lpstr>LAB        &gt;&gt;&gt; Dealing with difficult patients</vt:lpstr>
      <vt:lpstr>The End</vt:lpstr>
      <vt:lpstr>References:</vt:lpstr>
    </vt:vector>
  </TitlesOfParts>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text here</dc:title>
  <dc:creator>Jeremy Lacocque</dc:creator>
  <cp:lastModifiedBy>Alan Masters</cp:lastModifiedBy>
  <cp:revision>76</cp:revision>
  <dcterms:created xsi:type="dcterms:W3CDTF">2017-04-27T19:02:49Z</dcterms:created>
  <dcterms:modified xsi:type="dcterms:W3CDTF">2018-09-25T14:39:25Z</dcterms:modified>
</cp:coreProperties>
</file>