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anklin Gothic Medium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anklin Gothic Medium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anklin Gothic Medium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anklin Gothic Medium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anklin Gothic Medium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anklin Gothic Medium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anklin Gothic Medium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anklin Gothic Medium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Franklin Gothic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D3CF"/>
          </a:solidFill>
        </a:fill>
      </a:tcStyle>
    </a:wholeTbl>
    <a:band2H>
      <a:tcTxStyle/>
      <a:tcStyle>
        <a:tcBdr/>
        <a:fill>
          <a:solidFill>
            <a:srgbClr val="F5EA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AD4"/>
          </a:solidFill>
        </a:fill>
      </a:tcStyle>
    </a:wholeTbl>
    <a:band2H>
      <a:tcTxStyle/>
      <a:tcStyle>
        <a:tcBdr/>
        <a:fill>
          <a:solidFill>
            <a:srgbClr val="EEED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5D6"/>
          </a:solidFill>
        </a:fill>
      </a:tcStyle>
    </a:wholeTbl>
    <a:band2H>
      <a:tcTxStyle/>
      <a:tcStyle>
        <a:tcBdr/>
        <a:fill>
          <a:solidFill>
            <a:srgbClr val="EBEB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651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1">
        <a:latin typeface="+mn-lt"/>
        <a:ea typeface="+mn-ea"/>
        <a:cs typeface="+mn-cs"/>
        <a:sym typeface="Franklin Gothic Medium"/>
      </a:defRPr>
    </a:lvl1pPr>
    <a:lvl2pPr indent="228600" latinLnBrk="0">
      <a:defRPr sz="1200" b="1">
        <a:latin typeface="+mn-lt"/>
        <a:ea typeface="+mn-ea"/>
        <a:cs typeface="+mn-cs"/>
        <a:sym typeface="Franklin Gothic Medium"/>
      </a:defRPr>
    </a:lvl2pPr>
    <a:lvl3pPr indent="457200" latinLnBrk="0">
      <a:defRPr sz="1200" b="1">
        <a:latin typeface="+mn-lt"/>
        <a:ea typeface="+mn-ea"/>
        <a:cs typeface="+mn-cs"/>
        <a:sym typeface="Franklin Gothic Medium"/>
      </a:defRPr>
    </a:lvl3pPr>
    <a:lvl4pPr indent="685800" latinLnBrk="0">
      <a:defRPr sz="1200" b="1">
        <a:latin typeface="+mn-lt"/>
        <a:ea typeface="+mn-ea"/>
        <a:cs typeface="+mn-cs"/>
        <a:sym typeface="Franklin Gothic Medium"/>
      </a:defRPr>
    </a:lvl4pPr>
    <a:lvl5pPr indent="914400" latinLnBrk="0">
      <a:defRPr sz="1200" b="1">
        <a:latin typeface="+mn-lt"/>
        <a:ea typeface="+mn-ea"/>
        <a:cs typeface="+mn-cs"/>
        <a:sym typeface="Franklin Gothic Medium"/>
      </a:defRPr>
    </a:lvl5pPr>
    <a:lvl6pPr indent="1143000" latinLnBrk="0">
      <a:defRPr sz="1200" b="1">
        <a:latin typeface="+mn-lt"/>
        <a:ea typeface="+mn-ea"/>
        <a:cs typeface="+mn-cs"/>
        <a:sym typeface="Franklin Gothic Medium"/>
      </a:defRPr>
    </a:lvl6pPr>
    <a:lvl7pPr indent="1371600" latinLnBrk="0">
      <a:defRPr sz="1200" b="1">
        <a:latin typeface="+mn-lt"/>
        <a:ea typeface="+mn-ea"/>
        <a:cs typeface="+mn-cs"/>
        <a:sym typeface="Franklin Gothic Medium"/>
      </a:defRPr>
    </a:lvl7pPr>
    <a:lvl8pPr indent="1600200" latinLnBrk="0">
      <a:defRPr sz="1200" b="1">
        <a:latin typeface="+mn-lt"/>
        <a:ea typeface="+mn-ea"/>
        <a:cs typeface="+mn-cs"/>
        <a:sym typeface="Franklin Gothic Medium"/>
      </a:defRPr>
    </a:lvl8pPr>
    <a:lvl9pPr indent="1828800" latinLnBrk="0">
      <a:defRPr sz="1200" b="1">
        <a:latin typeface="+mn-lt"/>
        <a:ea typeface="+mn-ea"/>
        <a:cs typeface="+mn-cs"/>
        <a:sym typeface="Franklin Gothic Medium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angle 7"/>
          <p:cNvSpPr/>
          <p:nvPr/>
        </p:nvSpPr>
        <p:spPr>
          <a:xfrm>
            <a:off x="152400" y="153923"/>
            <a:ext cx="6705600" cy="6553201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010400" y="2052959"/>
            <a:ext cx="1981200" cy="182880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9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19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19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19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19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Title Text"/>
          <p:cNvSpPr>
            <a:spLocks noGrp="1"/>
          </p:cNvSpPr>
          <p:nvPr>
            <p:ph type="title"/>
          </p:nvPr>
        </p:nvSpPr>
        <p:spPr>
          <a:xfrm>
            <a:off x="457200" y="2052959"/>
            <a:ext cx="6324600" cy="1828801"/>
          </a:xfrm>
          <a:prstGeom prst="rect">
            <a:avLst/>
          </a:prstGeom>
        </p:spPr>
        <p:txBody>
          <a:bodyPr/>
          <a:lstStyle>
            <a:lvl1pPr algn="r">
              <a:defRPr sz="4200" spc="150"/>
            </a:lvl1pPr>
          </a:lstStyle>
          <a:p>
            <a:r>
              <a:t>Title Text</a:t>
            </a:r>
          </a:p>
        </p:txBody>
      </p:sp>
      <p:sp>
        <p:nvSpPr>
          <p:cNvPr id="1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Rectangle 7"/>
          <p:cNvSpPr/>
          <p:nvPr/>
        </p:nvSpPr>
        <p:spPr>
          <a:xfrm>
            <a:off x="7010400" y="147319"/>
            <a:ext cx="1956045" cy="6556248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Title Text"/>
          <p:cNvSpPr>
            <a:spLocks noGrp="1"/>
          </p:cNvSpPr>
          <p:nvPr>
            <p:ph type="title"/>
          </p:nvPr>
        </p:nvSpPr>
        <p:spPr>
          <a:xfrm>
            <a:off x="7162800" y="274638"/>
            <a:ext cx="1676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6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D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Rectangle 7"/>
          <p:cNvSpPr/>
          <p:nvPr/>
        </p:nvSpPr>
        <p:spPr>
          <a:xfrm>
            <a:off x="152400" y="153923"/>
            <a:ext cx="6705600" cy="65532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162799" y="2892276"/>
            <a:ext cx="1600202" cy="164592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>
                <a:solidFill>
                  <a:srgbClr val="CCD1B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CCD1B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CCD1B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CCD1B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CCD1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Title Text"/>
          <p:cNvSpPr>
            <a:spLocks noGrp="1"/>
          </p:cNvSpPr>
          <p:nvPr>
            <p:ph type="title"/>
          </p:nvPr>
        </p:nvSpPr>
        <p:spPr>
          <a:xfrm>
            <a:off x="381000" y="2892276"/>
            <a:ext cx="6324600" cy="1645922"/>
          </a:xfrm>
          <a:prstGeom prst="rect">
            <a:avLst/>
          </a:prstGeom>
        </p:spPr>
        <p:txBody>
          <a:bodyPr/>
          <a:lstStyle>
            <a:lvl1pPr algn="r">
              <a:defRPr sz="4200" spc="150"/>
            </a:lvl1pPr>
          </a:lstStyle>
          <a:p>
            <a:r>
              <a:t>Title Text</a:t>
            </a:r>
          </a:p>
        </p:txBody>
      </p:sp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D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719072"/>
            <a:ext cx="4038600" cy="440740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579119" indent="-213359">
              <a:spcBef>
                <a:spcPts val="600"/>
              </a:spcBef>
              <a:defRPr sz="2800"/>
            </a:lvl2pPr>
            <a:lvl3pPr marL="896112" indent="-256032">
              <a:spcBef>
                <a:spcPts val="600"/>
              </a:spcBef>
              <a:defRPr sz="2800"/>
            </a:lvl3pPr>
            <a:lvl4pPr marL="1198880" indent="-284480">
              <a:spcBef>
                <a:spcPts val="600"/>
              </a:spcBef>
              <a:defRPr sz="2800"/>
            </a:lvl4pPr>
            <a:lvl5pPr marL="1381760" indent="-28448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722438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00"/>
              </a:spcBef>
              <a:buClrTx/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ClrTx/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ClrTx/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ClrTx/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ClrTx/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722438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500"/>
              </a:spcBef>
              <a:buClrTx/>
              <a:buSzTx/>
              <a:buNone/>
              <a:defRPr sz="2400" spc="100"/>
            </a:pPr>
            <a:endParaRPr/>
          </a:p>
        </p:txBody>
      </p:sp>
      <p:sp>
        <p:nvSpPr>
          <p:cNvPr id="5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4"/>
          <p:cNvSpPr/>
          <p:nvPr/>
        </p:nvSpPr>
        <p:spPr>
          <a:xfrm>
            <a:off x="152400" y="150919"/>
            <a:ext cx="8831803" cy="655624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CCD1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Body Level One…"/>
          <p:cNvSpPr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574765" indent="-209005">
              <a:spcBef>
                <a:spcPts val="700"/>
              </a:spcBef>
              <a:defRPr sz="3200"/>
            </a:lvl2pPr>
            <a:lvl3pPr marL="883920" indent="-243840">
              <a:spcBef>
                <a:spcPts val="700"/>
              </a:spcBef>
              <a:defRPr sz="3200"/>
            </a:lvl3pPr>
            <a:lvl4pPr marL="1207008" indent="-292608">
              <a:spcBef>
                <a:spcPts val="700"/>
              </a:spcBef>
              <a:defRPr sz="3200"/>
            </a:lvl4pPr>
            <a:lvl5pPr marL="1389888" indent="-292608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59752" y="2130551"/>
            <a:ext cx="1673352" cy="281635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 spc="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Title Text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1" cy="1673352"/>
          </a:xfrm>
          <a:prstGeom prst="rect">
            <a:avLst/>
          </a:prstGeom>
        </p:spPr>
        <p:txBody>
          <a:bodyPr anchor="b"/>
          <a:lstStyle>
            <a:lvl1pPr algn="l">
              <a:defRPr sz="2000" spc="150"/>
            </a:lvl1pPr>
          </a:lstStyle>
          <a:p>
            <a:r>
              <a:t>Title Text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53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Picture Placeholder 2"/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itle Text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</p:spPr>
        <p:txBody>
          <a:bodyPr anchor="b"/>
          <a:lstStyle>
            <a:lvl1pPr algn="l">
              <a:defRPr sz="2000" spc="150">
                <a:solidFill>
                  <a:srgbClr val="CCD1B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D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152400" y="1634970"/>
            <a:ext cx="8831803" cy="504547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152398" y="152400"/>
            <a:ext cx="8814049" cy="1346447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4" cy="440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8558117" y="6363969"/>
            <a:ext cx="259530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100">
                <a:solidFill>
                  <a:srgbClr val="53494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Franklin Gothic Medium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Franklin Gothic Medium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Franklin Gothic Medium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Franklin Gothic Medium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Franklin Gothic Medium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Franklin Gothic Medium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Franklin Gothic Medium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Franklin Gothic Medium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20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Franklin Gothic Medium"/>
        </a:defRPr>
      </a:lvl9pPr>
    </p:titleStyle>
    <p:bodyStyle>
      <a:lvl1pPr marL="27432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+mn-lt"/>
          <a:ea typeface="+mn-ea"/>
          <a:cs typeface="+mn-cs"/>
          <a:sym typeface="Franklin Gothic Medium"/>
        </a:defRPr>
      </a:lvl1pPr>
      <a:lvl2pPr marL="568959" marR="0" indent="-2031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+mn-lt"/>
          <a:ea typeface="+mn-ea"/>
          <a:cs typeface="+mn-cs"/>
          <a:sym typeface="Franklin Gothic Medium"/>
        </a:defRPr>
      </a:lvl2pPr>
      <a:lvl3pPr marL="86868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+mn-lt"/>
          <a:ea typeface="+mn-ea"/>
          <a:cs typeface="+mn-cs"/>
          <a:sym typeface="Franklin Gothic Medium"/>
        </a:defRPr>
      </a:lvl3pPr>
      <a:lvl4pPr marL="1175657" marR="0" indent="-26125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+mn-lt"/>
          <a:ea typeface="+mn-ea"/>
          <a:cs typeface="+mn-cs"/>
          <a:sym typeface="Franklin Gothic Medium"/>
        </a:defRPr>
      </a:lvl4pPr>
      <a:lvl5pPr marL="1378633" marR="0" indent="-28135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+mn-lt"/>
          <a:ea typeface="+mn-ea"/>
          <a:cs typeface="+mn-cs"/>
          <a:sym typeface="Franklin Gothic Medium"/>
        </a:defRPr>
      </a:lvl5pPr>
      <a:lvl6pPr marL="1676400" marR="0" indent="-3048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+mn-lt"/>
          <a:ea typeface="+mn-ea"/>
          <a:cs typeface="+mn-cs"/>
          <a:sym typeface="Franklin Gothic Medium"/>
        </a:defRPr>
      </a:lvl6pPr>
      <a:lvl7pPr marL="1950719" marR="0" indent="-3047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+mn-lt"/>
          <a:ea typeface="+mn-ea"/>
          <a:cs typeface="+mn-cs"/>
          <a:sym typeface="Franklin Gothic Medium"/>
        </a:defRPr>
      </a:lvl7pPr>
      <a:lvl8pPr marL="2225039" marR="0" indent="-3047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+mn-lt"/>
          <a:ea typeface="+mn-ea"/>
          <a:cs typeface="+mn-cs"/>
          <a:sym typeface="Franklin Gothic Medium"/>
        </a:defRPr>
      </a:lvl8pPr>
      <a:lvl9pPr marL="2499359" marR="0" indent="-3047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1" i="0" u="none" strike="noStrike" cap="none" spc="150" baseline="0">
          <a:ln>
            <a:noFill/>
          </a:ln>
          <a:solidFill>
            <a:srgbClr val="534949"/>
          </a:solidFill>
          <a:uFillTx/>
          <a:latin typeface="+mn-lt"/>
          <a:ea typeface="+mn-ea"/>
          <a:cs typeface="+mn-cs"/>
          <a:sym typeface="Franklin Gothic Medium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ubtitle 1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t>Patrick Sinclair, DO</a:t>
            </a:r>
          </a:p>
        </p:txBody>
      </p:sp>
      <p:sp>
        <p:nvSpPr>
          <p:cNvPr id="127" name="Title 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 defTabSz="859536">
              <a:defRPr sz="3948" spc="94"/>
            </a:lvl1pPr>
          </a:lstStyle>
          <a:p>
            <a:r>
              <a:t>Resuscitation Of The Pregnant Patient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nten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100"/>
            </a:pPr>
            <a:r>
              <a:t>Chest compressions should be targeted above the center of the sternum</a:t>
            </a:r>
          </a:p>
          <a:p>
            <a:endParaRPr/>
          </a:p>
          <a:p>
            <a:pPr>
              <a:defRPr spc="100"/>
            </a:pPr>
            <a:r>
              <a:t>IV access: bilateral 14 gauge antecubitals or IO access, or central lines</a:t>
            </a:r>
          </a:p>
          <a:p>
            <a:endParaRPr/>
          </a:p>
          <a:p>
            <a:pPr>
              <a:defRPr spc="100"/>
            </a:pPr>
            <a:r>
              <a:t>When  defibrillating, make sure all FHM and TOCO devices are disconnected from that patient to avoid electrocution (thus FHM is contraindicated in resuscitation of the pregnant patient)</a:t>
            </a:r>
          </a:p>
          <a:p>
            <a:endParaRPr/>
          </a:p>
          <a:p>
            <a:pPr>
              <a:defRPr spc="100"/>
            </a:pPr>
            <a:r>
              <a:t>Avoid aortocaval compression!</a:t>
            </a:r>
          </a:p>
        </p:txBody>
      </p:sp>
      <p:sp>
        <p:nvSpPr>
          <p:cNvPr id="158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Cardiovascular Support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378" r="377"/>
          <a:stretch>
            <a:fillRect/>
          </a:stretch>
        </p:blipFill>
        <p:spPr>
          <a:xfrm>
            <a:off x="3021021" y="1719071"/>
            <a:ext cx="3415410" cy="179035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Aortocaval Compression</a:t>
            </a:r>
          </a:p>
        </p:txBody>
      </p:sp>
      <p:sp>
        <p:nvSpPr>
          <p:cNvPr id="162" name="TextBox 4"/>
          <p:cNvSpPr/>
          <p:nvPr/>
        </p:nvSpPr>
        <p:spPr>
          <a:xfrm>
            <a:off x="381000" y="3893789"/>
            <a:ext cx="8381259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</a:pPr>
            <a:r>
              <a:t>Critical for perfusion and venous return!</a:t>
            </a:r>
          </a:p>
          <a:p>
            <a:pPr marL="285750" indent="-285750">
              <a:buSzPct val="100000"/>
              <a:buChar char="-"/>
            </a:pPr>
            <a:endParaRPr/>
          </a:p>
          <a:p>
            <a:pPr marL="285750" indent="-285750">
              <a:buSzPct val="100000"/>
              <a:buChar char="-"/>
            </a:pPr>
            <a:r>
              <a:t>Studies favor the use of manual uterine displacement over table tilt (less episodes of hypotension and lower ephedrine requirement)</a:t>
            </a:r>
          </a:p>
          <a:p>
            <a:pPr marL="285750" indent="-285750">
              <a:buSzPct val="100000"/>
              <a:buChar char="-"/>
            </a:pPr>
            <a:endParaRPr/>
          </a:p>
          <a:p>
            <a:pPr marL="285750" indent="-285750">
              <a:buSzPct val="100000"/>
              <a:buChar char="-"/>
            </a:pPr>
            <a:r>
              <a:t>Manual displacement also allows for the patient to remain supine allowing for maximum resuscitative force during chest compressions</a:t>
            </a:r>
          </a:p>
          <a:p>
            <a:pPr marL="285750" indent="-285750">
              <a:buSzPct val="100000"/>
              <a:buChar char="-"/>
            </a:pPr>
            <a:endParaRPr/>
          </a:p>
          <a:p>
            <a:pPr marL="285750" indent="-285750">
              <a:buSzPct val="100000"/>
              <a:buChar char="-"/>
            </a:pPr>
            <a:r>
              <a:t>If a tilt is used, optimal angle=27, which allows for 80% of maximal force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nten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100"/>
            </a:pPr>
            <a:r>
              <a:t>“The </a:t>
            </a:r>
            <a:r>
              <a:rPr>
                <a:solidFill>
                  <a:srgbClr val="FF6600"/>
                </a:solidFill>
              </a:rPr>
              <a:t>4</a:t>
            </a:r>
            <a:r>
              <a:t>-Minute Rule” states that C-section should be initiated if ROSC has not occurred within </a:t>
            </a:r>
            <a:r>
              <a:rPr>
                <a:solidFill>
                  <a:srgbClr val="FF6600"/>
                </a:solidFill>
              </a:rPr>
              <a:t>4</a:t>
            </a:r>
            <a:r>
              <a:t> minutes of maternal cardiorespiratory collapse and delivery of the newborn should occur within 5 minutes</a:t>
            </a:r>
          </a:p>
          <a:p>
            <a:endParaRPr/>
          </a:p>
          <a:p>
            <a:pPr>
              <a:defRPr spc="100"/>
            </a:pPr>
            <a:r>
              <a:t>This also requires a minimum gestational age of 2</a:t>
            </a:r>
            <a:r>
              <a:rPr>
                <a:solidFill>
                  <a:srgbClr val="FF6600"/>
                </a:solidFill>
              </a:rPr>
              <a:t>4</a:t>
            </a:r>
            <a:r>
              <a:t> weeks; necessitating that estimation of gestational age be part of the ABC assessment of the pregnant patient</a:t>
            </a:r>
          </a:p>
          <a:p>
            <a:endParaRPr/>
          </a:p>
          <a:p>
            <a:pPr>
              <a:defRPr spc="100"/>
            </a:pPr>
            <a:r>
              <a:t>2</a:t>
            </a:r>
            <a:r>
              <a:rPr>
                <a:solidFill>
                  <a:srgbClr val="FF6600"/>
                </a:solidFill>
              </a:rPr>
              <a:t>4</a:t>
            </a:r>
            <a:r>
              <a:t> wga = </a:t>
            </a:r>
            <a:r>
              <a:rPr>
                <a:solidFill>
                  <a:srgbClr val="FF6600"/>
                </a:solidFill>
              </a:rPr>
              <a:t>4</a:t>
            </a:r>
            <a:r>
              <a:t> finger breadths above the umbilicus</a:t>
            </a:r>
          </a:p>
        </p:txBody>
      </p:sp>
      <p:sp>
        <p:nvSpPr>
          <p:cNvPr id="16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The Decision to Deliver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onten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100"/>
            </a:pPr>
            <a:r>
              <a:t>Studies have reported a return of maternal circulation in as many as 60% of cases</a:t>
            </a:r>
          </a:p>
          <a:p>
            <a:endParaRPr/>
          </a:p>
          <a:p>
            <a:pPr>
              <a:defRPr spc="100"/>
            </a:pPr>
            <a:r>
              <a:t>Relieving aortocaval compression results in a 60-80% increase in CO</a:t>
            </a:r>
          </a:p>
          <a:p>
            <a:endParaRPr/>
          </a:p>
          <a:p>
            <a:pPr>
              <a:defRPr spc="100"/>
            </a:pPr>
            <a:r>
              <a:t>Delivery within 5 minutes of collapse remains extremely elusive</a:t>
            </a:r>
          </a:p>
          <a:p>
            <a:endParaRPr/>
          </a:p>
          <a:p>
            <a:pPr>
              <a:defRPr spc="100"/>
            </a:pPr>
            <a:r>
              <a:t>Mortality: Maternal = 40%-83%, Neonate = 11%-58%</a:t>
            </a:r>
          </a:p>
        </p:txBody>
      </p:sp>
      <p:sp>
        <p:nvSpPr>
          <p:cNvPr id="168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Delivery as A TX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nten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00"/>
              </a:spcBef>
              <a:defRPr sz="1200" i="1" spc="100"/>
            </a:pPr>
            <a:r>
              <a:t>Uptodate.com – “Resuscitation in Pregnancy”</a:t>
            </a:r>
          </a:p>
          <a:p>
            <a:pPr>
              <a:defRPr sz="1200" i="1"/>
            </a:pPr>
            <a:endParaRPr/>
          </a:p>
          <a:p>
            <a:pPr>
              <a:spcBef>
                <a:spcPts val="200"/>
              </a:spcBef>
              <a:defRPr sz="1200" i="1" spc="100"/>
            </a:pPr>
            <a:r>
              <a:t>Kundra P, et al Manual displacement of the uterus during Caesarean section. Anaesthesia 2007; 62:460</a:t>
            </a:r>
          </a:p>
          <a:p>
            <a:pPr>
              <a:defRPr sz="1200" i="1"/>
            </a:pPr>
            <a:endParaRPr/>
          </a:p>
          <a:p>
            <a:pPr>
              <a:spcBef>
                <a:spcPts val="200"/>
              </a:spcBef>
              <a:defRPr sz="1200" i="1" spc="100"/>
            </a:pPr>
            <a:r>
              <a:t>Rees GA, Willis BA. Resuscitation in late pregnancy. Anaesthesia 1988; 43:347</a:t>
            </a:r>
          </a:p>
          <a:p>
            <a:pPr>
              <a:defRPr sz="1200" i="1"/>
            </a:pPr>
            <a:endParaRPr/>
          </a:p>
          <a:p>
            <a:pPr>
              <a:spcBef>
                <a:spcPts val="200"/>
              </a:spcBef>
              <a:defRPr sz="1200" i="1" spc="100"/>
            </a:pPr>
            <a:r>
              <a:t>Uptodate.com – “DIC During Pregnancy”</a:t>
            </a:r>
          </a:p>
          <a:p>
            <a:pPr>
              <a:defRPr sz="1200" i="1"/>
            </a:pPr>
            <a:endParaRPr/>
          </a:p>
          <a:p>
            <a:pPr>
              <a:spcBef>
                <a:spcPts val="200"/>
              </a:spcBef>
              <a:defRPr sz="1200" i="1" spc="100"/>
            </a:pPr>
            <a:r>
              <a:t>Uptodate.com – “Amniotic Fluid Embolism Syndrome”</a:t>
            </a:r>
          </a:p>
        </p:txBody>
      </p:sp>
      <p:sp>
        <p:nvSpPr>
          <p:cNvPr id="171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nten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45719">
              <a:buSzTx/>
              <a:buFont typeface="Wingdings 2"/>
              <a:buNone/>
              <a:defRPr spc="100"/>
            </a:pPr>
            <a:r>
              <a:t>Prevelance: 1/20,000 to 1/50,000 ongoing pregnancies</a:t>
            </a:r>
          </a:p>
          <a:p>
            <a:pPr marL="0" indent="45719">
              <a:buSzTx/>
              <a:buFont typeface="Wingdings 2"/>
              <a:buNone/>
            </a:pPr>
            <a:endParaRPr/>
          </a:p>
          <a:p>
            <a:pPr>
              <a:buChar char="-"/>
              <a:defRPr spc="100"/>
            </a:pPr>
            <a:r>
              <a:t>Complicates 1/12,000 US hospitalizations related to delivery</a:t>
            </a:r>
          </a:p>
          <a:p>
            <a:pPr>
              <a:buChar char="-"/>
              <a:defRPr spc="100"/>
            </a:pPr>
            <a:r>
              <a:t>Its frequency has remained stable over the past 15yrs.</a:t>
            </a:r>
          </a:p>
        </p:txBody>
      </p:sp>
      <p:sp>
        <p:nvSpPr>
          <p:cNvPr id="130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Risk By the Numbers</a:t>
            </a:r>
          </a:p>
        </p:txBody>
      </p:sp>
      <p:pic>
        <p:nvPicPr>
          <p:cNvPr id="13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4055" y="3459936"/>
            <a:ext cx="3074114" cy="2957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nten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100"/>
            </a:pPr>
            <a:r>
              <a:t>The BEAU-CHOPS mnemonic:</a:t>
            </a:r>
          </a:p>
          <a:p>
            <a:pPr marL="548640" lvl="1" indent="-182879">
              <a:buClr>
                <a:schemeClr val="accent2"/>
              </a:buClr>
              <a:defRPr sz="1800" spc="100"/>
            </a:pPr>
            <a:r>
              <a:t>Bleeding/DIC (17%)</a:t>
            </a:r>
          </a:p>
          <a:p>
            <a:pPr marL="548640" lvl="1" indent="-182879">
              <a:buClr>
                <a:schemeClr val="accent2"/>
              </a:buClr>
              <a:defRPr sz="1800" spc="100"/>
            </a:pPr>
            <a:r>
              <a:t>Embolism (29%)</a:t>
            </a:r>
          </a:p>
          <a:p>
            <a:pPr marL="548640" lvl="1" indent="-182879">
              <a:buClr>
                <a:schemeClr val="accent2"/>
              </a:buClr>
              <a:defRPr sz="1800" spc="100"/>
            </a:pPr>
            <a:r>
              <a:t>Anesthesia (2%)</a:t>
            </a:r>
          </a:p>
          <a:p>
            <a:pPr marL="548640" lvl="1" indent="-182879">
              <a:buClr>
                <a:schemeClr val="accent2"/>
              </a:buClr>
              <a:defRPr sz="1800" spc="100"/>
            </a:pPr>
            <a:r>
              <a:t>Uterine Atony</a:t>
            </a:r>
          </a:p>
          <a:p>
            <a:pPr marL="548640" lvl="1" indent="-182879">
              <a:buClr>
                <a:schemeClr val="accent2"/>
              </a:buClr>
              <a:defRPr sz="1800" spc="100"/>
            </a:pPr>
            <a:r>
              <a:t>Cardiac Disease (peripartum cardiomyopathy) (8%)</a:t>
            </a:r>
          </a:p>
          <a:p>
            <a:pPr marL="548640" lvl="1" indent="-182879">
              <a:buClr>
                <a:schemeClr val="accent2"/>
              </a:buClr>
              <a:defRPr sz="1800" spc="100"/>
            </a:pPr>
            <a:r>
              <a:t>Hypertensive Disease (2.8%)</a:t>
            </a:r>
          </a:p>
          <a:p>
            <a:pPr marL="548640" lvl="1" indent="-182879">
              <a:buClr>
                <a:schemeClr val="accent2"/>
              </a:buClr>
              <a:defRPr sz="1800" spc="100"/>
            </a:pPr>
            <a:r>
              <a:t>Other</a:t>
            </a:r>
          </a:p>
          <a:p>
            <a:pPr marL="548640" lvl="1" indent="-182879">
              <a:buClr>
                <a:schemeClr val="accent2"/>
              </a:buClr>
              <a:defRPr sz="1800" spc="100"/>
            </a:pPr>
            <a:r>
              <a:t>Placenta (abruption/previa)</a:t>
            </a:r>
          </a:p>
          <a:p>
            <a:pPr marL="548640" lvl="1" indent="-182879">
              <a:buClr>
                <a:schemeClr val="accent2"/>
              </a:buClr>
              <a:defRPr sz="1800" spc="100"/>
            </a:pPr>
            <a:r>
              <a:t>Sepsis (13%)</a:t>
            </a:r>
          </a:p>
        </p:txBody>
      </p:sp>
      <p:sp>
        <p:nvSpPr>
          <p:cNvPr id="134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Causes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1"/>
          <a:stretch>
            <a:fillRect/>
          </a:stretch>
        </p:blipFill>
        <p:spPr>
          <a:xfrm>
            <a:off x="565149" y="1889297"/>
            <a:ext cx="3115210" cy="426267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DIC</a:t>
            </a:r>
          </a:p>
        </p:txBody>
      </p:sp>
      <p:sp>
        <p:nvSpPr>
          <p:cNvPr id="138" name="TextBox 7"/>
          <p:cNvSpPr/>
          <p:nvPr/>
        </p:nvSpPr>
        <p:spPr>
          <a:xfrm>
            <a:off x="3776233" y="1905116"/>
            <a:ext cx="4986027" cy="456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</a:pPr>
            <a:r>
              <a:t>Increased PT, PTT, and thrombin times</a:t>
            </a:r>
          </a:p>
          <a:p>
            <a:pPr marL="285750" indent="-285750">
              <a:buSzPct val="100000"/>
              <a:buChar char="-"/>
            </a:pPr>
            <a:r>
              <a:t>Thrombocytopenia</a:t>
            </a:r>
          </a:p>
          <a:p>
            <a:pPr marL="285750" indent="-285750">
              <a:buSzPct val="100000"/>
              <a:buChar char="-"/>
            </a:pPr>
            <a:r>
              <a:t>Elevated fibrin degradation products</a:t>
            </a:r>
          </a:p>
          <a:p>
            <a:pPr marL="285750" indent="-285750">
              <a:buSzPct val="100000"/>
              <a:buChar char="-"/>
            </a:pPr>
            <a:r>
              <a:t>Low fibrinogen concentration (least sensitive and late finding)</a:t>
            </a:r>
          </a:p>
          <a:p>
            <a:pPr marL="285750" indent="-285750">
              <a:buSzPct val="100000"/>
              <a:buChar char="-"/>
            </a:pPr>
            <a:endParaRPr/>
          </a:p>
          <a:p>
            <a:r>
              <a:t>Treatment:</a:t>
            </a:r>
          </a:p>
          <a:p>
            <a:r>
              <a:t>Massive transfusion protocol</a:t>
            </a:r>
          </a:p>
          <a:p>
            <a:r>
              <a:t>	- usually RBCs, FFP, and platelets in a 	  1:1:1 ratio</a:t>
            </a:r>
          </a:p>
          <a:p>
            <a:endParaRPr/>
          </a:p>
          <a:p>
            <a:r>
              <a:t>Causes: </a:t>
            </a:r>
          </a:p>
          <a:p>
            <a:r>
              <a:t>Massive hemorrhage, placental abruption, HELLP syndrome, amniotic fluid embolus, acute fatty liver of pregnancy, septic abortion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nten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pc="100"/>
            </a:pPr>
            <a:r>
              <a:t>Development of heart failure in the last month of pregnancy or within five months of delivery</a:t>
            </a:r>
          </a:p>
          <a:p>
            <a:pPr>
              <a:lnSpc>
                <a:spcPct val="90000"/>
              </a:lnSpc>
              <a:defRPr spc="100"/>
            </a:pPr>
            <a:r>
              <a:t>Clinical symptoms consistent with heart failure</a:t>
            </a:r>
          </a:p>
          <a:p>
            <a:pPr>
              <a:lnSpc>
                <a:spcPct val="90000"/>
              </a:lnSpc>
              <a:defRPr spc="100"/>
            </a:pPr>
            <a:r>
              <a:t>Prognosis is variable (complete recovery, partial recovery, no recovery) and there is significant risk in subsequent pregnancies</a:t>
            </a:r>
          </a:p>
          <a:p>
            <a:pPr>
              <a:lnSpc>
                <a:spcPct val="90000"/>
              </a:lnSpc>
              <a:defRPr spc="100"/>
            </a:pPr>
            <a:r>
              <a:t>Management follows standard heart failure tx guidelines</a:t>
            </a:r>
          </a:p>
          <a:p>
            <a:pPr marL="548640" lvl="1" indent="-182879">
              <a:lnSpc>
                <a:spcPct val="90000"/>
              </a:lnSpc>
              <a:buClr>
                <a:schemeClr val="accent2"/>
              </a:buClr>
              <a:defRPr sz="1800" spc="0"/>
            </a:pPr>
            <a:r>
              <a:t>(ARBs and ACEs contraindicated in pregnancy -&gt;hydralazine)</a:t>
            </a:r>
            <a:endParaRPr spc="100"/>
          </a:p>
          <a:p>
            <a:pPr>
              <a:lnSpc>
                <a:spcPct val="90000"/>
              </a:lnSpc>
              <a:defRPr spc="100"/>
            </a:pPr>
            <a:r>
              <a:t>A clear pathophysiology is unknown (inflammatory and immunological theories vs. hemodynamic vs. prolactin vs. genetic)</a:t>
            </a:r>
          </a:p>
          <a:p>
            <a:pPr>
              <a:lnSpc>
                <a:spcPct val="90000"/>
              </a:lnSpc>
              <a:defRPr spc="100"/>
            </a:pPr>
            <a:r>
              <a:t>Risk Factors: age&gt;30, multiparity, African descent, multiple fetuses, hx of pre-E, E, postpartum HTN, cocaine, long-term oral tocolytic therapy w/ terbutaline (beta agonists)</a:t>
            </a:r>
          </a:p>
        </p:txBody>
      </p: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Peripartum Cardiomyopathy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100"/>
            </a:pPr>
            <a:r>
              <a:t>Amniotic fluid enters maternal circulation through endocervical veins, the placental insertion site, or uterine trauma</a:t>
            </a:r>
          </a:p>
          <a:p>
            <a:pPr>
              <a:defRPr spc="100"/>
            </a:pPr>
            <a:r>
              <a:t>Rare: 1 to 12 per 100,000 deliveries</a:t>
            </a:r>
          </a:p>
          <a:p>
            <a:pPr>
              <a:defRPr spc="100"/>
            </a:pPr>
            <a:r>
              <a:t>Most commonly occurs during delivery or postpartum</a:t>
            </a:r>
          </a:p>
          <a:p>
            <a:pPr>
              <a:defRPr spc="100"/>
            </a:pPr>
            <a:r>
              <a:t>Can cause 1) cardiogenic shock 2) respiratory failure 3) </a:t>
            </a:r>
            <a:r>
              <a:rPr>
                <a:solidFill>
                  <a:srgbClr val="FF6600"/>
                </a:solidFill>
              </a:rPr>
              <a:t>anaphylactoid response</a:t>
            </a:r>
          </a:p>
          <a:p>
            <a:pPr>
              <a:defRPr spc="100"/>
            </a:pPr>
            <a:r>
              <a:t>Unpredictable, unpreventable and a clinical diagnosis</a:t>
            </a:r>
          </a:p>
          <a:p>
            <a:pPr>
              <a:defRPr spc="100"/>
            </a:pPr>
            <a:r>
              <a:t>Tx: O2, vasopressors and IVF </a:t>
            </a:r>
            <a:r>
              <a:rPr>
                <a:solidFill>
                  <a:srgbClr val="FF6600"/>
                </a:solidFill>
              </a:rPr>
              <a:t>(hemodynamic support)</a:t>
            </a:r>
          </a:p>
          <a:p>
            <a:pPr>
              <a:defRPr spc="100"/>
            </a:pPr>
            <a:r>
              <a:t>Maternal Mortality: ~20%  Fetal Mortality: 20-60% (50% w/ neurologic sequelae)</a:t>
            </a:r>
          </a:p>
        </p:txBody>
      </p:sp>
      <p:sp>
        <p:nvSpPr>
          <p:cNvPr id="144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Amniotic Fluid Embolus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ntent Placeholder 1"/>
          <p:cNvSpPr>
            <a:spLocks noGrp="1"/>
          </p:cNvSpPr>
          <p:nvPr>
            <p:ph type="body" idx="1"/>
          </p:nvPr>
        </p:nvSpPr>
        <p:spPr>
          <a:xfrm>
            <a:off x="380999" y="1719070"/>
            <a:ext cx="8407894" cy="4865278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algn="ctr"/>
            <a:endParaRPr/>
          </a:p>
          <a:p>
            <a:pPr algn="ctr">
              <a:defRPr spc="100"/>
            </a:pPr>
            <a:r>
              <a:t>Magnesium – Calcium gluconate</a:t>
            </a:r>
          </a:p>
          <a:p>
            <a:pPr algn="ctr"/>
            <a:endParaRPr/>
          </a:p>
          <a:p>
            <a:pPr algn="ctr">
              <a:defRPr spc="100"/>
            </a:pPr>
            <a:r>
              <a:t>Bupivicaine induced arrythmia – Amiodarone</a:t>
            </a:r>
          </a:p>
          <a:p>
            <a:pPr algn="ctr"/>
            <a:endParaRPr/>
          </a:p>
          <a:p>
            <a:pPr algn="ctr">
              <a:defRPr spc="100"/>
            </a:pPr>
            <a:r>
              <a:t>Bupivicaine Toxicity – lipid emulsion (20%)</a:t>
            </a:r>
          </a:p>
          <a:p>
            <a:pPr algn="ctr"/>
            <a:endParaRPr/>
          </a:p>
          <a:p>
            <a:pPr algn="ctr">
              <a:defRPr spc="100"/>
            </a:pPr>
            <a:r>
              <a:t>Hyperkalemia – </a:t>
            </a:r>
            <a:r>
              <a:rPr>
                <a:solidFill>
                  <a:srgbClr val="FF6600"/>
                </a:solidFill>
              </a:rPr>
              <a:t>Sodium Bicarbonate</a:t>
            </a:r>
          </a:p>
        </p:txBody>
      </p:sp>
      <p:sp>
        <p:nvSpPr>
          <p:cNvPr id="147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Toxicology</a:t>
            </a:r>
          </a:p>
        </p:txBody>
      </p:sp>
      <p:pic>
        <p:nvPicPr>
          <p:cNvPr id="14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5135" y="1719071"/>
            <a:ext cx="2363540" cy="1530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onten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100"/>
            </a:pPr>
            <a:r>
              <a:t>First, a few points:</a:t>
            </a:r>
          </a:p>
          <a:p>
            <a:pPr marL="548640" lvl="1" indent="-182879">
              <a:buClr>
                <a:schemeClr val="accent2"/>
              </a:buClr>
              <a:defRPr sz="1800" spc="100"/>
            </a:pPr>
            <a:r>
              <a:t>Normal pregnancy is associated with </a:t>
            </a:r>
          </a:p>
          <a:p>
            <a:pPr marL="822960" lvl="2" indent="-182880">
              <a:spcBef>
                <a:spcPts val="300"/>
              </a:spcBef>
              <a:buClr>
                <a:schemeClr val="accent3"/>
              </a:buClr>
              <a:defRPr sz="1600" spc="100"/>
            </a:pPr>
            <a:r>
              <a:t>a mild respiratory alkalosis</a:t>
            </a:r>
          </a:p>
          <a:p>
            <a:pPr marL="822960" lvl="2" indent="-182880">
              <a:spcBef>
                <a:spcPts val="300"/>
              </a:spcBef>
              <a:buClr>
                <a:schemeClr val="accent3"/>
              </a:buClr>
              <a:defRPr sz="1600" spc="100"/>
            </a:pPr>
            <a:r>
              <a:t>Decreased functional residual capacity</a:t>
            </a:r>
          </a:p>
          <a:p>
            <a:pPr marL="822960" lvl="2" indent="-182880">
              <a:spcBef>
                <a:spcPts val="300"/>
              </a:spcBef>
              <a:buClr>
                <a:schemeClr val="accent3"/>
              </a:buClr>
              <a:defRPr sz="1600" spc="100"/>
            </a:pPr>
            <a:r>
              <a:t>Increased O2 consumption</a:t>
            </a:r>
          </a:p>
          <a:p>
            <a:pPr marL="822960" lvl="2" indent="-182880">
              <a:spcBef>
                <a:spcPts val="300"/>
              </a:spcBef>
              <a:buClr>
                <a:schemeClr val="accent3"/>
              </a:buClr>
              <a:defRPr sz="1600" spc="100"/>
            </a:pPr>
            <a:r>
              <a:t>Increased pulmonary shunting</a:t>
            </a:r>
          </a:p>
          <a:p>
            <a:endParaRPr sz="1600" spc="100"/>
          </a:p>
          <a:p>
            <a:endParaRPr sz="1600" spc="100"/>
          </a:p>
          <a:p>
            <a:endParaRPr sz="1600" spc="100"/>
          </a:p>
          <a:p>
            <a:pPr>
              <a:defRPr spc="100"/>
            </a:pPr>
            <a:r>
              <a:t>It all comes down to the ABCs</a:t>
            </a:r>
          </a:p>
        </p:txBody>
      </p:sp>
      <p:sp>
        <p:nvSpPr>
          <p:cNvPr id="151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And Now Back to Resuscitation…</a:t>
            </a:r>
          </a:p>
        </p:txBody>
      </p:sp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8982" y="1719071"/>
            <a:ext cx="3269479" cy="4711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nten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100"/>
            </a:pPr>
            <a:r>
              <a:t>Changes in the maternal airway can make intubation difficult (edema, increased secretions)</a:t>
            </a:r>
          </a:p>
          <a:p>
            <a:endParaRPr/>
          </a:p>
          <a:p>
            <a:pPr>
              <a:defRPr spc="100"/>
            </a:pPr>
            <a:r>
              <a:t>Use ET tube that is .5mm-1.0mm smaller in internal diameter than what would be used for a non-pregnant patient</a:t>
            </a:r>
          </a:p>
          <a:p>
            <a:endParaRPr/>
          </a:p>
          <a:p>
            <a:pPr>
              <a:defRPr spc="100"/>
            </a:pPr>
            <a:r>
              <a:t>Elevated diaphragm may result in the need for decreased ventilation volumes and increased resistance to ventilation</a:t>
            </a:r>
          </a:p>
          <a:p>
            <a:endParaRPr/>
          </a:p>
          <a:p>
            <a:pPr>
              <a:defRPr spc="100"/>
            </a:pPr>
            <a:r>
              <a:t>Hyperventilation can be particularly serious as the resulting respiratory alkalosis can be more severe resulting in uterine vasoconstriction and fetal hypoxia (acidosis)</a:t>
            </a:r>
          </a:p>
        </p:txBody>
      </p:sp>
      <p:sp>
        <p:nvSpPr>
          <p:cNvPr id="15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Airway and Breathing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id">
  <a:themeElements>
    <a:clrScheme name="Gri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0000FF"/>
      </a:hlink>
      <a:folHlink>
        <a:srgbClr val="FF00FF"/>
      </a:folHlink>
    </a:clrScheme>
    <a:fontScheme name="Grid">
      <a:majorFont>
        <a:latin typeface="Helvetica"/>
        <a:ea typeface="Helvetica"/>
        <a:cs typeface="Helvetica"/>
      </a:majorFont>
      <a:minorFont>
        <a:latin typeface="Franklin Gothic Medium"/>
        <a:ea typeface="Franklin Gothic Medium"/>
        <a:cs typeface="Franklin Gothic Medium"/>
      </a:minorFont>
    </a:fontScheme>
    <a:fmtScheme name="Gr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Franklin Gothic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Franklin Gothic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id">
  <a:themeElements>
    <a:clrScheme name="Gri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0000FF"/>
      </a:hlink>
      <a:folHlink>
        <a:srgbClr val="FF00FF"/>
      </a:folHlink>
    </a:clrScheme>
    <a:fontScheme name="Grid">
      <a:majorFont>
        <a:latin typeface="Helvetica"/>
        <a:ea typeface="Helvetica"/>
        <a:cs typeface="Helvetica"/>
      </a:majorFont>
      <a:minorFont>
        <a:latin typeface="Franklin Gothic Medium"/>
        <a:ea typeface="Franklin Gothic Medium"/>
        <a:cs typeface="Franklin Gothic Medium"/>
      </a:minorFont>
    </a:fontScheme>
    <a:fmtScheme name="Gr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Franklin Gothic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Franklin Gothic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Resuscitation Of The Pregnant Patient</vt:lpstr>
      <vt:lpstr>Risk By the Numbers</vt:lpstr>
      <vt:lpstr>Causes</vt:lpstr>
      <vt:lpstr>DIC</vt:lpstr>
      <vt:lpstr>Peripartum Cardiomyopathy</vt:lpstr>
      <vt:lpstr>Amniotic Fluid Embolus</vt:lpstr>
      <vt:lpstr>Toxicology</vt:lpstr>
      <vt:lpstr>And Now Back to Resuscitation…</vt:lpstr>
      <vt:lpstr>Airway and Breathing</vt:lpstr>
      <vt:lpstr>Cardiovascular Support</vt:lpstr>
      <vt:lpstr>Aortocaval Compression</vt:lpstr>
      <vt:lpstr>The Decision to Deliver</vt:lpstr>
      <vt:lpstr>Delivery as A TX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Resuscitation Of The Pregnant Patient</dc:title>
  <dc:creator>Deanna Harper</dc:creator>
  <cp:lastModifiedBy>Deanna Harper</cp:lastModifiedBy>
  <cp:revision>1</cp:revision>
  <dcterms:modified xsi:type="dcterms:W3CDTF">2017-05-02T19:45:39Z</dcterms:modified>
</cp:coreProperties>
</file>